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8" r:id="rId3"/>
    <p:sldId id="259" r:id="rId4"/>
    <p:sldId id="260" r:id="rId5"/>
    <p:sldId id="274" r:id="rId6"/>
    <p:sldId id="261" r:id="rId7"/>
    <p:sldId id="273" r:id="rId8"/>
    <p:sldId id="266" r:id="rId9"/>
    <p:sldId id="262" r:id="rId10"/>
    <p:sldId id="267" r:id="rId11"/>
    <p:sldId id="268" r:id="rId12"/>
    <p:sldId id="269" r:id="rId13"/>
    <p:sldId id="270" r:id="rId14"/>
    <p:sldId id="271" r:id="rId15"/>
    <p:sldId id="272" r:id="rId16"/>
    <p:sldId id="263" r:id="rId17"/>
    <p:sldId id="275" r:id="rId18"/>
    <p:sldId id="276" r:id="rId19"/>
    <p:sldId id="277" r:id="rId20"/>
    <p:sldId id="278" r:id="rId21"/>
    <p:sldId id="27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74" y="2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12BE9A-9EBA-48E1-AFE8-BEC1ADCE06B0}" type="datetimeFigureOut">
              <a:rPr lang="en-US" smtClean="0"/>
              <a:t>12/23/2023</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11B6F6-5F2A-4FA7-92C2-F467C7D660B3}" type="slidenum">
              <a:rPr lang="en-US" smtClean="0"/>
              <a:t>‹N°›</a:t>
            </a:fld>
            <a:endParaRPr lang="en-US"/>
          </a:p>
        </p:txBody>
      </p:sp>
    </p:spTree>
    <p:extLst>
      <p:ext uri="{BB962C8B-B14F-4D97-AF65-F5344CB8AC3E}">
        <p14:creationId xmlns:p14="http://schemas.microsoft.com/office/powerpoint/2010/main" val="1528223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CA11B6F6-5F2A-4FA7-92C2-F467C7D660B3}" type="slidenum">
              <a:rPr lang="en-US" smtClean="0"/>
              <a:t>6</a:t>
            </a:fld>
            <a:endParaRPr lang="en-US"/>
          </a:p>
        </p:txBody>
      </p:sp>
    </p:spTree>
    <p:extLst>
      <p:ext uri="{BB962C8B-B14F-4D97-AF65-F5344CB8AC3E}">
        <p14:creationId xmlns:p14="http://schemas.microsoft.com/office/powerpoint/2010/main" val="922930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a:p>
        </p:txBody>
      </p:sp>
      <p:sp>
        <p:nvSpPr>
          <p:cNvPr id="4" name="Espace réservé de la date 3"/>
          <p:cNvSpPr>
            <a:spLocks noGrp="1"/>
          </p:cNvSpPr>
          <p:nvPr>
            <p:ph type="dt" sz="half" idx="10"/>
          </p:nvPr>
        </p:nvSpPr>
        <p:spPr/>
        <p:txBody>
          <a:bodyPr/>
          <a:lstStyle/>
          <a:p>
            <a:fld id="{A73F53CD-FA54-44BA-8686-3E805B48D217}" type="datetimeFigureOut">
              <a:rPr lang="en-US" smtClean="0"/>
              <a:t>12/23/2023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1BF17C14-D46D-4DA6-A9E1-DEA2E8845C77}" type="slidenum">
              <a:rPr lang="en-US" smtClean="0"/>
              <a:t>‹N°›</a:t>
            </a:fld>
            <a:endParaRPr lang="en-US"/>
          </a:p>
        </p:txBody>
      </p:sp>
    </p:spTree>
    <p:extLst>
      <p:ext uri="{BB962C8B-B14F-4D97-AF65-F5344CB8AC3E}">
        <p14:creationId xmlns:p14="http://schemas.microsoft.com/office/powerpoint/2010/main" val="411271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A73F53CD-FA54-44BA-8686-3E805B48D217}" type="datetimeFigureOut">
              <a:rPr lang="en-US" smtClean="0"/>
              <a:t>12/23/2023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1BF17C14-D46D-4DA6-A9E1-DEA2E8845C77}" type="slidenum">
              <a:rPr lang="en-US" smtClean="0"/>
              <a:t>‹N°›</a:t>
            </a:fld>
            <a:endParaRPr lang="en-US"/>
          </a:p>
        </p:txBody>
      </p:sp>
    </p:spTree>
    <p:extLst>
      <p:ext uri="{BB962C8B-B14F-4D97-AF65-F5344CB8AC3E}">
        <p14:creationId xmlns:p14="http://schemas.microsoft.com/office/powerpoint/2010/main" val="1454032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A73F53CD-FA54-44BA-8686-3E805B48D217}" type="datetimeFigureOut">
              <a:rPr lang="en-US" smtClean="0"/>
              <a:t>12/23/2023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1BF17C14-D46D-4DA6-A9E1-DEA2E8845C77}" type="slidenum">
              <a:rPr lang="en-US" smtClean="0"/>
              <a:t>‹N°›</a:t>
            </a:fld>
            <a:endParaRPr lang="en-US"/>
          </a:p>
        </p:txBody>
      </p:sp>
    </p:spTree>
    <p:extLst>
      <p:ext uri="{BB962C8B-B14F-4D97-AF65-F5344CB8AC3E}">
        <p14:creationId xmlns:p14="http://schemas.microsoft.com/office/powerpoint/2010/main" val="2223982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A73F53CD-FA54-44BA-8686-3E805B48D217}" type="datetimeFigureOut">
              <a:rPr lang="en-US" smtClean="0"/>
              <a:t>12/23/2023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1BF17C14-D46D-4DA6-A9E1-DEA2E8845C77}" type="slidenum">
              <a:rPr lang="en-US" smtClean="0"/>
              <a:t>‹N°›</a:t>
            </a:fld>
            <a:endParaRPr lang="en-US"/>
          </a:p>
        </p:txBody>
      </p:sp>
    </p:spTree>
    <p:extLst>
      <p:ext uri="{BB962C8B-B14F-4D97-AF65-F5344CB8AC3E}">
        <p14:creationId xmlns:p14="http://schemas.microsoft.com/office/powerpoint/2010/main" val="2519948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73F53CD-FA54-44BA-8686-3E805B48D217}" type="datetimeFigureOut">
              <a:rPr lang="en-US" smtClean="0"/>
              <a:t>12/23/2023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1BF17C14-D46D-4DA6-A9E1-DEA2E8845C77}" type="slidenum">
              <a:rPr lang="en-US" smtClean="0"/>
              <a:t>‹N°›</a:t>
            </a:fld>
            <a:endParaRPr lang="en-US"/>
          </a:p>
        </p:txBody>
      </p:sp>
    </p:spTree>
    <p:extLst>
      <p:ext uri="{BB962C8B-B14F-4D97-AF65-F5344CB8AC3E}">
        <p14:creationId xmlns:p14="http://schemas.microsoft.com/office/powerpoint/2010/main" val="4182554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A73F53CD-FA54-44BA-8686-3E805B48D217}" type="datetimeFigureOut">
              <a:rPr lang="en-US" smtClean="0"/>
              <a:t>12/23/2023</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1BF17C14-D46D-4DA6-A9E1-DEA2E8845C77}" type="slidenum">
              <a:rPr lang="en-US" smtClean="0"/>
              <a:t>‹N°›</a:t>
            </a:fld>
            <a:endParaRPr lang="en-US"/>
          </a:p>
        </p:txBody>
      </p:sp>
    </p:spTree>
    <p:extLst>
      <p:ext uri="{BB962C8B-B14F-4D97-AF65-F5344CB8AC3E}">
        <p14:creationId xmlns:p14="http://schemas.microsoft.com/office/powerpoint/2010/main" val="2294570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A73F53CD-FA54-44BA-8686-3E805B48D217}" type="datetimeFigureOut">
              <a:rPr lang="en-US" smtClean="0"/>
              <a:t>12/23/2023</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1BF17C14-D46D-4DA6-A9E1-DEA2E8845C77}" type="slidenum">
              <a:rPr lang="en-US" smtClean="0"/>
              <a:t>‹N°›</a:t>
            </a:fld>
            <a:endParaRPr lang="en-US"/>
          </a:p>
        </p:txBody>
      </p:sp>
    </p:spTree>
    <p:extLst>
      <p:ext uri="{BB962C8B-B14F-4D97-AF65-F5344CB8AC3E}">
        <p14:creationId xmlns:p14="http://schemas.microsoft.com/office/powerpoint/2010/main" val="4270326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e la date 2"/>
          <p:cNvSpPr>
            <a:spLocks noGrp="1"/>
          </p:cNvSpPr>
          <p:nvPr>
            <p:ph type="dt" sz="half" idx="10"/>
          </p:nvPr>
        </p:nvSpPr>
        <p:spPr/>
        <p:txBody>
          <a:bodyPr/>
          <a:lstStyle/>
          <a:p>
            <a:fld id="{A73F53CD-FA54-44BA-8686-3E805B48D217}" type="datetimeFigureOut">
              <a:rPr lang="en-US" smtClean="0"/>
              <a:t>12/23/2023</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1BF17C14-D46D-4DA6-A9E1-DEA2E8845C77}" type="slidenum">
              <a:rPr lang="en-US" smtClean="0"/>
              <a:t>‹N°›</a:t>
            </a:fld>
            <a:endParaRPr lang="en-US"/>
          </a:p>
        </p:txBody>
      </p:sp>
    </p:spTree>
    <p:extLst>
      <p:ext uri="{BB962C8B-B14F-4D97-AF65-F5344CB8AC3E}">
        <p14:creationId xmlns:p14="http://schemas.microsoft.com/office/powerpoint/2010/main" val="1625187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73F53CD-FA54-44BA-8686-3E805B48D217}" type="datetimeFigureOut">
              <a:rPr lang="en-US" smtClean="0"/>
              <a:t>12/23/2023</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1BF17C14-D46D-4DA6-A9E1-DEA2E8845C77}" type="slidenum">
              <a:rPr lang="en-US" smtClean="0"/>
              <a:t>‹N°›</a:t>
            </a:fld>
            <a:endParaRPr lang="en-US"/>
          </a:p>
        </p:txBody>
      </p:sp>
    </p:spTree>
    <p:extLst>
      <p:ext uri="{BB962C8B-B14F-4D97-AF65-F5344CB8AC3E}">
        <p14:creationId xmlns:p14="http://schemas.microsoft.com/office/powerpoint/2010/main" val="3099457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73F53CD-FA54-44BA-8686-3E805B48D217}" type="datetimeFigureOut">
              <a:rPr lang="en-US" smtClean="0"/>
              <a:t>12/23/2023</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1BF17C14-D46D-4DA6-A9E1-DEA2E8845C77}" type="slidenum">
              <a:rPr lang="en-US" smtClean="0"/>
              <a:t>‹N°›</a:t>
            </a:fld>
            <a:endParaRPr lang="en-US"/>
          </a:p>
        </p:txBody>
      </p:sp>
    </p:spTree>
    <p:extLst>
      <p:ext uri="{BB962C8B-B14F-4D97-AF65-F5344CB8AC3E}">
        <p14:creationId xmlns:p14="http://schemas.microsoft.com/office/powerpoint/2010/main" val="3849372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73F53CD-FA54-44BA-8686-3E805B48D217}" type="datetimeFigureOut">
              <a:rPr lang="en-US" smtClean="0"/>
              <a:t>12/23/2023</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1BF17C14-D46D-4DA6-A9E1-DEA2E8845C77}" type="slidenum">
              <a:rPr lang="en-US" smtClean="0"/>
              <a:t>‹N°›</a:t>
            </a:fld>
            <a:endParaRPr lang="en-US"/>
          </a:p>
        </p:txBody>
      </p:sp>
    </p:spTree>
    <p:extLst>
      <p:ext uri="{BB962C8B-B14F-4D97-AF65-F5344CB8AC3E}">
        <p14:creationId xmlns:p14="http://schemas.microsoft.com/office/powerpoint/2010/main" val="929944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3F53CD-FA54-44BA-8686-3E805B48D217}" type="datetimeFigureOut">
              <a:rPr lang="en-US" smtClean="0"/>
              <a:t>12/23/2023</a:t>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F17C14-D46D-4DA6-A9E1-DEA2E8845C77}" type="slidenum">
              <a:rPr lang="en-US" smtClean="0"/>
              <a:t>‹N°›</a:t>
            </a:fld>
            <a:endParaRPr lang="en-US"/>
          </a:p>
        </p:txBody>
      </p:sp>
    </p:spTree>
    <p:extLst>
      <p:ext uri="{BB962C8B-B14F-4D97-AF65-F5344CB8AC3E}">
        <p14:creationId xmlns:p14="http://schemas.microsoft.com/office/powerpoint/2010/main" val="2121873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rtl="1"/>
            <a:r>
              <a:rPr lang="ar-DZ" dirty="0" smtClean="0">
                <a:latin typeface="Sakkal Majalla" pitchFamily="2" charset="-78"/>
                <a:cs typeface="Sakkal Majalla" pitchFamily="2" charset="-78"/>
              </a:rPr>
              <a:t>دور شبكات المعلومات في العملية التعليمية </a:t>
            </a:r>
            <a:endParaRPr lang="en-US" dirty="0">
              <a:latin typeface="Sakkal Majalla" pitchFamily="2" charset="-78"/>
              <a:cs typeface="Sakkal Majalla" pitchFamily="2" charset="-78"/>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284984"/>
            <a:ext cx="8136903"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13192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600" dirty="0" smtClean="0">
                <a:latin typeface="Sakkal Majalla" pitchFamily="2" charset="-78"/>
                <a:cs typeface="Sakkal Majalla" pitchFamily="2" charset="-78"/>
              </a:rPr>
              <a:t>مزايا استخدام شبكات المعلومات</a:t>
            </a:r>
            <a:endParaRPr lang="en-US" sz="3600"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a:bodyPr>
          <a:lstStyle/>
          <a:p>
            <a:pPr marL="0" indent="0" algn="ctr" rtl="1">
              <a:buNone/>
            </a:pPr>
            <a:r>
              <a:rPr lang="ar-DZ" sz="2800" dirty="0" smtClean="0">
                <a:latin typeface="Sakkal Majalla" pitchFamily="2" charset="-78"/>
                <a:cs typeface="Sakkal Majalla" pitchFamily="2" charset="-78"/>
              </a:rPr>
              <a:t>- </a:t>
            </a:r>
            <a:r>
              <a:rPr lang="ar-DZ" sz="2400" dirty="0" smtClean="0">
                <a:latin typeface="Sakkal Majalla" pitchFamily="2" charset="-78"/>
                <a:cs typeface="Sakkal Majalla" pitchFamily="2" charset="-78"/>
              </a:rPr>
              <a:t>المشاركة </a:t>
            </a:r>
            <a:r>
              <a:rPr lang="ar-DZ" sz="2400" dirty="0">
                <a:latin typeface="Sakkal Majalla" pitchFamily="2" charset="-78"/>
                <a:cs typeface="Sakkal Majalla" pitchFamily="2" charset="-78"/>
              </a:rPr>
              <a:t>في الموارد المتاحة بین مجموع </a:t>
            </a:r>
            <a:r>
              <a:rPr lang="ar-DZ" sz="2400" dirty="0" smtClean="0">
                <a:latin typeface="Sakkal Majalla" pitchFamily="2" charset="-78"/>
                <a:cs typeface="Sakkal Majalla" pitchFamily="2" charset="-78"/>
              </a:rPr>
              <a:t>المستخدمين </a:t>
            </a:r>
            <a:r>
              <a:rPr lang="ar-DZ" sz="2400" dirty="0">
                <a:latin typeface="Sakkal Majalla" pitchFamily="2" charset="-78"/>
                <a:cs typeface="Sakkal Majalla" pitchFamily="2" charset="-78"/>
              </a:rPr>
              <a:t>عبر الخوادم والمحولات </a:t>
            </a:r>
            <a:r>
              <a:rPr lang="ar-DZ" sz="2400" dirty="0" smtClean="0">
                <a:latin typeface="Sakkal Majalla" pitchFamily="2" charset="-78"/>
                <a:cs typeface="Sakkal Majalla" pitchFamily="2" charset="-78"/>
              </a:rPr>
              <a:t>المعلوماتية. </a:t>
            </a:r>
          </a:p>
          <a:p>
            <a:pPr algn="ctr" rtl="1">
              <a:buFontTx/>
              <a:buChar char="-"/>
            </a:pPr>
            <a:r>
              <a:rPr lang="ar-DZ" sz="2400" dirty="0" smtClean="0">
                <a:latin typeface="Sakkal Majalla" pitchFamily="2" charset="-78"/>
                <a:cs typeface="Sakkal Majalla" pitchFamily="2" charset="-78"/>
              </a:rPr>
              <a:t>التحميل </a:t>
            </a:r>
            <a:r>
              <a:rPr lang="ar-DZ" sz="2400" dirty="0">
                <a:latin typeface="Sakkal Majalla" pitchFamily="2" charset="-78"/>
                <a:cs typeface="Sakkal Majalla" pitchFamily="2" charset="-78"/>
              </a:rPr>
              <a:t>المشترك </a:t>
            </a:r>
            <a:r>
              <a:rPr lang="ar-DZ" sz="2400" dirty="0" smtClean="0">
                <a:latin typeface="Sakkal Majalla" pitchFamily="2" charset="-78"/>
                <a:cs typeface="Sakkal Majalla" pitchFamily="2" charset="-78"/>
              </a:rPr>
              <a:t>للبيانات </a:t>
            </a:r>
            <a:r>
              <a:rPr lang="ar-DZ" sz="2400" dirty="0">
                <a:latin typeface="Sakkal Majalla" pitchFamily="2" charset="-78"/>
                <a:cs typeface="Sakkal Majalla" pitchFamily="2" charset="-78"/>
              </a:rPr>
              <a:t>والبرامج، مما یؤدي إلى </a:t>
            </a:r>
            <a:r>
              <a:rPr lang="ar-DZ" sz="2400" dirty="0" smtClean="0">
                <a:latin typeface="Sakkal Majalla" pitchFamily="2" charset="-78"/>
                <a:cs typeface="Sakkal Majalla" pitchFamily="2" charset="-78"/>
              </a:rPr>
              <a:t>توفير  الجھد </a:t>
            </a:r>
            <a:r>
              <a:rPr lang="ar-DZ" sz="2400" dirty="0">
                <a:latin typeface="Sakkal Majalla" pitchFamily="2" charset="-78"/>
                <a:cs typeface="Sakkal Majalla" pitchFamily="2" charset="-78"/>
              </a:rPr>
              <a:t>والوقت والمال نتیجة التكامل </a:t>
            </a:r>
            <a:r>
              <a:rPr lang="ar-DZ" sz="2400" dirty="0" smtClean="0">
                <a:latin typeface="Sakkal Majalla" pitchFamily="2" charset="-78"/>
                <a:cs typeface="Sakkal Majalla" pitchFamily="2" charset="-78"/>
              </a:rPr>
              <a:t>الوظيفي. </a:t>
            </a:r>
          </a:p>
          <a:p>
            <a:pPr algn="ctr" rtl="1">
              <a:buFontTx/>
              <a:buChar char="-"/>
            </a:pPr>
            <a:r>
              <a:rPr lang="ar-DZ" sz="2400" dirty="0" smtClean="0">
                <a:latin typeface="Sakkal Majalla" pitchFamily="2" charset="-78"/>
                <a:cs typeface="Sakkal Majalla" pitchFamily="2" charset="-78"/>
              </a:rPr>
              <a:t>إمكانية </a:t>
            </a:r>
            <a:r>
              <a:rPr lang="ar-DZ" sz="2400" dirty="0">
                <a:latin typeface="Sakkal Majalla" pitchFamily="2" charset="-78"/>
                <a:cs typeface="Sakkal Majalla" pitchFamily="2" charset="-78"/>
              </a:rPr>
              <a:t>تبادل المعلومات والملفات </a:t>
            </a:r>
            <a:r>
              <a:rPr lang="ar-DZ" sz="2400" dirty="0" smtClean="0">
                <a:latin typeface="Sakkal Majalla" pitchFamily="2" charset="-78"/>
                <a:cs typeface="Sakkal Majalla" pitchFamily="2" charset="-78"/>
              </a:rPr>
              <a:t>بطريقة </a:t>
            </a:r>
            <a:r>
              <a:rPr lang="ar-DZ" sz="2400" dirty="0">
                <a:latin typeface="Sakkal Majalla" pitchFamily="2" charset="-78"/>
                <a:cs typeface="Sakkal Majalla" pitchFamily="2" charset="-78"/>
              </a:rPr>
              <a:t>أمنة </a:t>
            </a:r>
            <a:r>
              <a:rPr lang="ar-DZ" sz="2400" dirty="0" smtClean="0">
                <a:latin typeface="Sakkal Majalla" pitchFamily="2" charset="-78"/>
                <a:cs typeface="Sakkal Majalla" pitchFamily="2" charset="-78"/>
              </a:rPr>
              <a:t>وسريعة </a:t>
            </a:r>
            <a:r>
              <a:rPr lang="ar-DZ" sz="2400" dirty="0">
                <a:latin typeface="Sakkal Majalla" pitchFamily="2" charset="-78"/>
                <a:cs typeface="Sakkal Majalla" pitchFamily="2" charset="-78"/>
              </a:rPr>
              <a:t>وبتكلفة أقل، خاصة في الشبكة الواسعة. </a:t>
            </a:r>
            <a:r>
              <a:rPr lang="ar-DZ" sz="2400" dirty="0" smtClean="0">
                <a:latin typeface="Sakkal Majalla" pitchFamily="2" charset="-78"/>
                <a:cs typeface="Sakkal Majalla" pitchFamily="2" charset="-78"/>
              </a:rPr>
              <a:t>– </a:t>
            </a:r>
          </a:p>
          <a:p>
            <a:pPr algn="ctr" rtl="1">
              <a:buFontTx/>
              <a:buChar char="-"/>
            </a:pPr>
            <a:r>
              <a:rPr lang="ar-DZ" sz="2400" dirty="0" smtClean="0">
                <a:latin typeface="Sakkal Majalla" pitchFamily="2" charset="-78"/>
                <a:cs typeface="Sakkal Majalla" pitchFamily="2" charset="-78"/>
              </a:rPr>
              <a:t>إمكانية </a:t>
            </a:r>
            <a:r>
              <a:rPr lang="ar-DZ" sz="2400" dirty="0">
                <a:latin typeface="Sakkal Majalla" pitchFamily="2" charset="-78"/>
                <a:cs typeface="Sakkal Majalla" pitchFamily="2" charset="-78"/>
              </a:rPr>
              <a:t>التواصل عن بعد، وھو أمر حیوي خاصة بالنسبة للشبكات المتوسطة والواسعة، عبر الكوابل أو </a:t>
            </a:r>
            <a:r>
              <a:rPr lang="ar-DZ" sz="2400" dirty="0" smtClean="0">
                <a:latin typeface="Sakkal Majalla" pitchFamily="2" charset="-78"/>
                <a:cs typeface="Sakkal Majalla" pitchFamily="2" charset="-78"/>
              </a:rPr>
              <a:t>البريد </a:t>
            </a:r>
            <a:r>
              <a:rPr lang="ar-DZ" sz="2400" dirty="0">
                <a:latin typeface="Sakkal Majalla" pitchFamily="2" charset="-78"/>
                <a:cs typeface="Sakkal Majalla" pitchFamily="2" charset="-78"/>
              </a:rPr>
              <a:t>الالكتروني، الأمر الذي یسھل عملیة التواصل المباشر بین </a:t>
            </a:r>
            <a:r>
              <a:rPr lang="ar-DZ" sz="2400" dirty="0" smtClean="0">
                <a:latin typeface="Sakkal Majalla" pitchFamily="2" charset="-78"/>
                <a:cs typeface="Sakkal Majalla" pitchFamily="2" charset="-78"/>
              </a:rPr>
              <a:t>المستخدمين.</a:t>
            </a:r>
            <a:endParaRPr lang="en-US" sz="2400" dirty="0">
              <a:latin typeface="Sakkal Majalla" pitchFamily="2" charset="-78"/>
              <a:cs typeface="Sakkal Majalla" pitchFamily="2" charset="-78"/>
            </a:endParaRPr>
          </a:p>
        </p:txBody>
      </p:sp>
    </p:spTree>
    <p:extLst>
      <p:ext uri="{BB962C8B-B14F-4D97-AF65-F5344CB8AC3E}">
        <p14:creationId xmlns:p14="http://schemas.microsoft.com/office/powerpoint/2010/main" val="26465984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en-US" sz="3600" dirty="0" smtClean="0">
                <a:solidFill>
                  <a:srgbClr val="FF0000"/>
                </a:solidFill>
                <a:latin typeface="Sakkal Majalla" pitchFamily="2" charset="-78"/>
                <a:cs typeface="Sakkal Majalla" pitchFamily="2" charset="-78"/>
              </a:rPr>
              <a:t>Intranet </a:t>
            </a:r>
            <a:r>
              <a:rPr lang="ar-DZ" sz="3600" dirty="0" smtClean="0">
                <a:solidFill>
                  <a:srgbClr val="FF0000"/>
                </a:solidFill>
                <a:latin typeface="Sakkal Majalla" pitchFamily="2" charset="-78"/>
                <a:cs typeface="Sakkal Majalla" pitchFamily="2" charset="-78"/>
              </a:rPr>
              <a:t> تعريف </a:t>
            </a:r>
            <a:r>
              <a:rPr lang="ar-DZ" sz="3600" dirty="0">
                <a:solidFill>
                  <a:srgbClr val="FF0000"/>
                </a:solidFill>
                <a:latin typeface="Sakkal Majalla" pitchFamily="2" charset="-78"/>
                <a:cs typeface="Sakkal Majalla" pitchFamily="2" charset="-78"/>
              </a:rPr>
              <a:t>شبكة </a:t>
            </a:r>
            <a:r>
              <a:rPr lang="ar-DZ" sz="3600" dirty="0" smtClean="0">
                <a:solidFill>
                  <a:srgbClr val="FF0000"/>
                </a:solidFill>
                <a:latin typeface="Sakkal Majalla" pitchFamily="2" charset="-78"/>
                <a:cs typeface="Sakkal Majalla" pitchFamily="2" charset="-78"/>
              </a:rPr>
              <a:t>الانترانت</a:t>
            </a:r>
            <a:endParaRPr lang="en-US" sz="3600" dirty="0">
              <a:solidFill>
                <a:srgbClr val="FF0000"/>
              </a:solidFill>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fontScale="92500"/>
          </a:bodyPr>
          <a:lstStyle/>
          <a:p>
            <a:pPr marL="0" indent="0" algn="ctr" rtl="1">
              <a:buNone/>
            </a:pPr>
            <a:r>
              <a:rPr lang="ar-DZ" sz="2800" dirty="0">
                <a:latin typeface="Sakkal Majalla" pitchFamily="2" charset="-78"/>
                <a:cs typeface="Sakkal Majalla" pitchFamily="2" charset="-78"/>
              </a:rPr>
              <a:t>ھي شبكة </a:t>
            </a:r>
            <a:r>
              <a:rPr lang="ar-DZ" sz="2800" dirty="0">
                <a:solidFill>
                  <a:srgbClr val="FF0000"/>
                </a:solidFill>
                <a:latin typeface="Sakkal Majalla" pitchFamily="2" charset="-78"/>
                <a:cs typeface="Sakkal Majalla" pitchFamily="2" charset="-78"/>
              </a:rPr>
              <a:t>داخلیة</a:t>
            </a:r>
            <a:r>
              <a:rPr lang="ar-DZ" sz="2800" dirty="0">
                <a:latin typeface="Sakkal Majalla" pitchFamily="2" charset="-78"/>
                <a:cs typeface="Sakkal Majalla" pitchFamily="2" charset="-78"/>
              </a:rPr>
              <a:t> تقوم </a:t>
            </a:r>
            <a:r>
              <a:rPr lang="ar-DZ" sz="2800" dirty="0" smtClean="0">
                <a:latin typeface="Sakkal Majalla" pitchFamily="2" charset="-78"/>
                <a:cs typeface="Sakkal Majalla" pitchFamily="2" charset="-78"/>
              </a:rPr>
              <a:t>بإنشائها </a:t>
            </a:r>
            <a:r>
              <a:rPr lang="ar-DZ" sz="2800" dirty="0">
                <a:latin typeface="Sakkal Majalla" pitchFamily="2" charset="-78"/>
                <a:cs typeface="Sakkal Majalla" pitchFamily="2" charset="-78"/>
              </a:rPr>
              <a:t>المؤسسات، </a:t>
            </a:r>
            <a:endParaRPr lang="ar-DZ" sz="2800" dirty="0" smtClean="0">
              <a:latin typeface="Sakkal Majalla" pitchFamily="2" charset="-78"/>
              <a:cs typeface="Sakkal Majalla" pitchFamily="2" charset="-78"/>
            </a:endParaRPr>
          </a:p>
          <a:p>
            <a:pPr marL="0" indent="0" algn="ctr" rtl="1">
              <a:buNone/>
            </a:pPr>
            <a:r>
              <a:rPr lang="ar-DZ" sz="2800" dirty="0" smtClean="0">
                <a:latin typeface="Sakkal Majalla" pitchFamily="2" charset="-78"/>
                <a:cs typeface="Sakkal Majalla" pitchFamily="2" charset="-78"/>
              </a:rPr>
              <a:t>وتطلق تسمية </a:t>
            </a:r>
            <a:r>
              <a:rPr lang="ar-DZ" sz="2800" dirty="0">
                <a:latin typeface="Sakkal Majalla" pitchFamily="2" charset="-78"/>
                <a:cs typeface="Sakkal Majalla" pitchFamily="2" charset="-78"/>
              </a:rPr>
              <a:t>الانترانت على </a:t>
            </a:r>
            <a:r>
              <a:rPr lang="ar-DZ" sz="2800" dirty="0" smtClean="0">
                <a:latin typeface="Sakkal Majalla" pitchFamily="2" charset="-78"/>
                <a:cs typeface="Sakkal Majalla" pitchFamily="2" charset="-78"/>
              </a:rPr>
              <a:t>التطبيق </a:t>
            </a:r>
            <a:r>
              <a:rPr lang="ar-DZ" sz="2800" dirty="0">
                <a:latin typeface="Sakkal Majalla" pitchFamily="2" charset="-78"/>
                <a:cs typeface="Sakkal Majalla" pitchFamily="2" charset="-78"/>
              </a:rPr>
              <a:t>العملي لاستخدام </a:t>
            </a:r>
            <a:r>
              <a:rPr lang="ar-DZ" sz="2800" dirty="0" smtClean="0">
                <a:latin typeface="Sakkal Majalla" pitchFamily="2" charset="-78"/>
                <a:cs typeface="Sakkal Majalla" pitchFamily="2" charset="-78"/>
              </a:rPr>
              <a:t>تقنيات </a:t>
            </a:r>
            <a:r>
              <a:rPr lang="ar-DZ" sz="2800" dirty="0">
                <a:latin typeface="Sakkal Majalla" pitchFamily="2" charset="-78"/>
                <a:cs typeface="Sakkal Majalla" pitchFamily="2" charset="-78"/>
              </a:rPr>
              <a:t>الانترنت </a:t>
            </a:r>
            <a:r>
              <a:rPr lang="ar-DZ" sz="2800" dirty="0" smtClean="0">
                <a:latin typeface="Sakkal Majalla" pitchFamily="2" charset="-78"/>
                <a:cs typeface="Sakkal Majalla" pitchFamily="2" charset="-78"/>
              </a:rPr>
              <a:t>والويب </a:t>
            </a:r>
            <a:r>
              <a:rPr lang="ar-DZ" sz="2800" dirty="0">
                <a:latin typeface="Sakkal Majalla" pitchFamily="2" charset="-78"/>
                <a:cs typeface="Sakkal Majalla" pitchFamily="2" charset="-78"/>
              </a:rPr>
              <a:t>في الشبكة </a:t>
            </a:r>
            <a:r>
              <a:rPr lang="ar-DZ" sz="2800" dirty="0" smtClean="0">
                <a:latin typeface="Sakkal Majalla" pitchFamily="2" charset="-78"/>
                <a:cs typeface="Sakkal Majalla" pitchFamily="2" charset="-78"/>
              </a:rPr>
              <a:t>الداخلية </a:t>
            </a:r>
            <a:r>
              <a:rPr lang="ar-DZ" sz="2800" dirty="0">
                <a:latin typeface="Sakkal Majalla" pitchFamily="2" charset="-78"/>
                <a:cs typeface="Sakkal Majalla" pitchFamily="2" charset="-78"/>
              </a:rPr>
              <a:t>للمؤسسة، </a:t>
            </a:r>
            <a:endParaRPr lang="ar-DZ" sz="2800" dirty="0" smtClean="0">
              <a:latin typeface="Sakkal Majalla" pitchFamily="2" charset="-78"/>
              <a:cs typeface="Sakkal Majalla" pitchFamily="2" charset="-78"/>
            </a:endParaRPr>
          </a:p>
          <a:p>
            <a:pPr marL="0" indent="0" algn="ctr" rtl="1">
              <a:buNone/>
            </a:pPr>
            <a:r>
              <a:rPr lang="ar-DZ" sz="2800" dirty="0" smtClean="0">
                <a:latin typeface="Sakkal Majalla" pitchFamily="2" charset="-78"/>
                <a:cs typeface="Sakkal Majalla" pitchFamily="2" charset="-78"/>
              </a:rPr>
              <a:t>بغرض </a:t>
            </a:r>
            <a:r>
              <a:rPr lang="ar-DZ" sz="2800" dirty="0">
                <a:latin typeface="Sakkal Majalla" pitchFamily="2" charset="-78"/>
                <a:cs typeface="Sakkal Majalla" pitchFamily="2" charset="-78"/>
              </a:rPr>
              <a:t>رفع كفاءة العمل الإداري </a:t>
            </a:r>
            <a:r>
              <a:rPr lang="ar-DZ" sz="2800" dirty="0" smtClean="0">
                <a:latin typeface="Sakkal Majalla" pitchFamily="2" charset="-78"/>
                <a:cs typeface="Sakkal Majalla" pitchFamily="2" charset="-78"/>
              </a:rPr>
              <a:t>وتحسين آليات </a:t>
            </a:r>
            <a:r>
              <a:rPr lang="ar-DZ" sz="2800" dirty="0">
                <a:latin typeface="Sakkal Majalla" pitchFamily="2" charset="-78"/>
                <a:cs typeface="Sakkal Majalla" pitchFamily="2" charset="-78"/>
              </a:rPr>
              <a:t>تشارك الموارد والمعلومات والاستفادة من </a:t>
            </a:r>
            <a:r>
              <a:rPr lang="ar-DZ" sz="2800" dirty="0" smtClean="0">
                <a:latin typeface="Sakkal Majalla" pitchFamily="2" charset="-78"/>
                <a:cs typeface="Sakkal Majalla" pitchFamily="2" charset="-78"/>
              </a:rPr>
              <a:t>تقنيات </a:t>
            </a:r>
            <a:r>
              <a:rPr lang="ar-DZ" sz="2800" dirty="0">
                <a:latin typeface="Sakkal Majalla" pitchFamily="2" charset="-78"/>
                <a:cs typeface="Sakkal Majalla" pitchFamily="2" charset="-78"/>
              </a:rPr>
              <a:t>الحوسبة المشتركة، </a:t>
            </a:r>
            <a:endParaRPr lang="ar-DZ" sz="2800" dirty="0" smtClean="0">
              <a:latin typeface="Sakkal Majalla" pitchFamily="2" charset="-78"/>
              <a:cs typeface="Sakkal Majalla" pitchFamily="2" charset="-78"/>
            </a:endParaRPr>
          </a:p>
          <a:p>
            <a:pPr marL="0" indent="0" algn="ctr" rtl="1">
              <a:buNone/>
            </a:pPr>
            <a:r>
              <a:rPr lang="ar-DZ" sz="2800" dirty="0" smtClean="0">
                <a:latin typeface="Sakkal Majalla" pitchFamily="2" charset="-78"/>
                <a:cs typeface="Sakkal Majalla" pitchFamily="2" charset="-78"/>
              </a:rPr>
              <a:t>كما </a:t>
            </a:r>
            <a:r>
              <a:rPr lang="ar-DZ" sz="2800" dirty="0">
                <a:latin typeface="Sakkal Majalla" pitchFamily="2" charset="-78"/>
                <a:cs typeface="Sakkal Majalla" pitchFamily="2" charset="-78"/>
              </a:rPr>
              <a:t>تقدم شبكة الانترانت خدمة الولوج إلى الانترنت، </a:t>
            </a:r>
            <a:endParaRPr lang="ar-DZ" sz="2800" dirty="0" smtClean="0">
              <a:latin typeface="Sakkal Majalla" pitchFamily="2" charset="-78"/>
              <a:cs typeface="Sakkal Majalla" pitchFamily="2" charset="-78"/>
            </a:endParaRPr>
          </a:p>
          <a:p>
            <a:pPr marL="0" indent="0" algn="ctr" rtl="1">
              <a:buNone/>
            </a:pPr>
            <a:r>
              <a:rPr lang="ar-DZ" sz="2800" dirty="0" smtClean="0">
                <a:latin typeface="Sakkal Majalla" pitchFamily="2" charset="-78"/>
                <a:cs typeface="Sakkal Majalla" pitchFamily="2" charset="-78"/>
              </a:rPr>
              <a:t>مع </a:t>
            </a:r>
            <a:r>
              <a:rPr lang="ar-DZ" sz="2800" dirty="0">
                <a:latin typeface="Sakkal Majalla" pitchFamily="2" charset="-78"/>
                <a:cs typeface="Sakkal Majalla" pitchFamily="2" charset="-78"/>
              </a:rPr>
              <a:t>منع العكس </a:t>
            </a:r>
            <a:endParaRPr lang="ar-DZ" sz="2800" dirty="0" smtClean="0">
              <a:latin typeface="Sakkal Majalla" pitchFamily="2" charset="-78"/>
              <a:cs typeface="Sakkal Majalla" pitchFamily="2" charset="-78"/>
            </a:endParaRPr>
          </a:p>
          <a:p>
            <a:pPr marL="0" indent="0" algn="ctr" rtl="1">
              <a:buNone/>
            </a:pPr>
            <a:r>
              <a:rPr lang="ar-DZ" sz="2800" dirty="0" smtClean="0">
                <a:latin typeface="Sakkal Majalla" pitchFamily="2" charset="-78"/>
                <a:cs typeface="Sakkal Majalla" pitchFamily="2" charset="-78"/>
              </a:rPr>
              <a:t>– </a:t>
            </a:r>
            <a:r>
              <a:rPr lang="ar-DZ" sz="2800" dirty="0">
                <a:latin typeface="Sakkal Majalla" pitchFamily="2" charset="-78"/>
                <a:cs typeface="Sakkal Majalla" pitchFamily="2" charset="-78"/>
              </a:rPr>
              <a:t>أي لا </a:t>
            </a:r>
            <a:r>
              <a:rPr lang="ar-DZ" sz="2800" dirty="0" smtClean="0">
                <a:latin typeface="Sakkal Majalla" pitchFamily="2" charset="-78"/>
                <a:cs typeface="Sakkal Majalla" pitchFamily="2" charset="-78"/>
              </a:rPr>
              <a:t>یمكن لغير المسجلين </a:t>
            </a:r>
            <a:r>
              <a:rPr lang="ar-DZ" sz="2800" dirty="0">
                <a:latin typeface="Sakkal Majalla" pitchFamily="2" charset="-78"/>
                <a:cs typeface="Sakkal Majalla" pitchFamily="2" charset="-78"/>
              </a:rPr>
              <a:t>في شبكة الانترانت الولوج إلیھا عن </a:t>
            </a:r>
            <a:r>
              <a:rPr lang="ar-DZ" sz="2800" dirty="0" smtClean="0">
                <a:latin typeface="Sakkal Majalla" pitchFamily="2" charset="-78"/>
                <a:cs typeface="Sakkal Majalla" pitchFamily="2" charset="-78"/>
              </a:rPr>
              <a:t>طريق </a:t>
            </a:r>
            <a:r>
              <a:rPr lang="ar-DZ" sz="2800" dirty="0">
                <a:latin typeface="Sakkal Majalla" pitchFamily="2" charset="-78"/>
                <a:cs typeface="Sakkal Majalla" pitchFamily="2" charset="-78"/>
              </a:rPr>
              <a:t>الانترنت- وبذلك تؤمن جدارا </a:t>
            </a:r>
            <a:r>
              <a:rPr lang="ar-DZ" sz="2800" dirty="0" smtClean="0">
                <a:latin typeface="Sakkal Majalla" pitchFamily="2" charset="-78"/>
                <a:cs typeface="Sakkal Majalla" pitchFamily="2" charset="-78"/>
              </a:rPr>
              <a:t>منبعا بطلق </a:t>
            </a:r>
            <a:r>
              <a:rPr lang="ar-DZ" sz="2800" dirty="0" err="1" smtClean="0">
                <a:latin typeface="Sakkal Majalla" pitchFamily="2" charset="-78"/>
                <a:cs typeface="Sakkal Majalla" pitchFamily="2" charset="-78"/>
              </a:rPr>
              <a:t>علی</a:t>
            </a:r>
            <a:r>
              <a:rPr lang="ar-DZ" sz="2800" dirty="0" err="1">
                <a:latin typeface="Sakkal Majalla" pitchFamily="2" charset="-78"/>
                <a:cs typeface="Sakkal Majalla" pitchFamily="2" charset="-78"/>
              </a:rPr>
              <a:t>ه</a:t>
            </a:r>
            <a:r>
              <a:rPr lang="ar-DZ" sz="2800" dirty="0" smtClean="0">
                <a:latin typeface="Sakkal Majalla" pitchFamily="2" charset="-78"/>
                <a:cs typeface="Sakkal Majalla" pitchFamily="2" charset="-78"/>
              </a:rPr>
              <a:t> </a:t>
            </a:r>
            <a:r>
              <a:rPr lang="ar-DZ" sz="2800" dirty="0">
                <a:latin typeface="Sakkal Majalla" pitchFamily="2" charset="-78"/>
                <a:cs typeface="Sakkal Majalla" pitchFamily="2" charset="-78"/>
              </a:rPr>
              <a:t>اسم جدار </a:t>
            </a:r>
            <a:r>
              <a:rPr lang="ar-DZ" sz="2800" dirty="0" smtClean="0">
                <a:latin typeface="Sakkal Majalla" pitchFamily="2" charset="-78"/>
                <a:cs typeface="Sakkal Majalla" pitchFamily="2" charset="-78"/>
              </a:rPr>
              <a:t>النار(</a:t>
            </a:r>
            <a:r>
              <a:rPr lang="en-US" sz="2800" dirty="0">
                <a:latin typeface="Sakkal Majalla" pitchFamily="2" charset="-78"/>
                <a:cs typeface="Sakkal Majalla" pitchFamily="2" charset="-78"/>
              </a:rPr>
              <a:t>walls Fire</a:t>
            </a:r>
            <a:r>
              <a:rPr lang="ar-DZ" sz="2800" dirty="0" smtClean="0">
                <a:latin typeface="Sakkal Majalla" pitchFamily="2" charset="-78"/>
                <a:cs typeface="Sakkal Majalla" pitchFamily="2" charset="-78"/>
              </a:rPr>
              <a:t> </a:t>
            </a:r>
            <a:r>
              <a:rPr lang="en-US" sz="2800" dirty="0" smtClean="0">
                <a:latin typeface="Sakkal Majalla" pitchFamily="2" charset="-78"/>
                <a:cs typeface="Sakkal Majalla" pitchFamily="2" charset="-78"/>
              </a:rPr>
              <a:t>(</a:t>
            </a:r>
            <a:r>
              <a:rPr lang="ar-DZ" sz="2800" dirty="0">
                <a:latin typeface="Sakkal Majalla" pitchFamily="2" charset="-78"/>
                <a:cs typeface="Sakkal Majalla" pitchFamily="2" charset="-78"/>
              </a:rPr>
              <a:t>حول </a:t>
            </a:r>
            <a:r>
              <a:rPr lang="ar-DZ" sz="2800" dirty="0" smtClean="0">
                <a:latin typeface="Sakkal Majalla" pitchFamily="2" charset="-78"/>
                <a:cs typeface="Sakkal Majalla" pitchFamily="2" charset="-78"/>
              </a:rPr>
              <a:t>محتوياتها </a:t>
            </a:r>
            <a:r>
              <a:rPr lang="ar-DZ" sz="2800" dirty="0">
                <a:latin typeface="Sakkal Majalla" pitchFamily="2" charset="-78"/>
                <a:cs typeface="Sakkal Majalla" pitchFamily="2" charset="-78"/>
              </a:rPr>
              <a:t>مع المحافظة على حق وصول </a:t>
            </a:r>
            <a:r>
              <a:rPr lang="ar-DZ" sz="2800" dirty="0" smtClean="0">
                <a:latin typeface="Sakkal Majalla" pitchFamily="2" charset="-78"/>
                <a:cs typeface="Sakkal Majalla" pitchFamily="2" charset="-78"/>
              </a:rPr>
              <a:t>العاملين </a:t>
            </a:r>
            <a:r>
              <a:rPr lang="ar-DZ" sz="2800" dirty="0">
                <a:latin typeface="Sakkal Majalla" pitchFamily="2" charset="-78"/>
                <a:cs typeface="Sakkal Majalla" pitchFamily="2" charset="-78"/>
              </a:rPr>
              <a:t>إلى مصادر المعلومات </a:t>
            </a:r>
            <a:r>
              <a:rPr lang="ar-DZ" sz="2800" dirty="0" smtClean="0">
                <a:latin typeface="Sakkal Majalla" pitchFamily="2" charset="-78"/>
                <a:cs typeface="Sakkal Majalla" pitchFamily="2" charset="-78"/>
              </a:rPr>
              <a:t>الخارجية </a:t>
            </a:r>
            <a:r>
              <a:rPr lang="ar-DZ" sz="2800" dirty="0">
                <a:latin typeface="Sakkal Majalla" pitchFamily="2" charset="-78"/>
                <a:cs typeface="Sakkal Majalla" pitchFamily="2" charset="-78"/>
              </a:rPr>
              <a:t>على الانترنت.</a:t>
            </a:r>
            <a:endParaRPr lang="en-US" sz="2800" dirty="0">
              <a:latin typeface="Sakkal Majalla" pitchFamily="2" charset="-78"/>
              <a:cs typeface="Sakkal Majalla" pitchFamily="2" charset="-78"/>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318" y="260649"/>
            <a:ext cx="3480578"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6386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600" dirty="0" smtClean="0">
                <a:latin typeface="Sakkal Majalla" pitchFamily="2" charset="-78"/>
                <a:cs typeface="Sakkal Majalla" pitchFamily="2" charset="-78"/>
              </a:rPr>
              <a:t>فوائد استخدام الأنترانت</a:t>
            </a:r>
            <a:endParaRPr lang="en-US" sz="3600"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fontScale="77500" lnSpcReduction="20000"/>
          </a:bodyPr>
          <a:lstStyle/>
          <a:p>
            <a:pPr marL="0" indent="0" algn="ctr" rtl="1">
              <a:buNone/>
            </a:pPr>
            <a:r>
              <a:rPr lang="ar-DZ" dirty="0" smtClean="0">
                <a:solidFill>
                  <a:srgbClr val="FF0000"/>
                </a:solidFill>
                <a:latin typeface="Sakkal Majalla" pitchFamily="2" charset="-78"/>
                <a:cs typeface="Sakkal Majalla" pitchFamily="2" charset="-78"/>
              </a:rPr>
              <a:t>تقلیص التكاليف</a:t>
            </a:r>
            <a:r>
              <a:rPr lang="ar-DZ" dirty="0" smtClean="0">
                <a:latin typeface="Sakkal Majalla" pitchFamily="2" charset="-78"/>
                <a:cs typeface="Sakkal Majalla" pitchFamily="2" charset="-78"/>
              </a:rPr>
              <a:t>؛ بحدث </a:t>
            </a:r>
            <a:r>
              <a:rPr lang="ar-DZ" dirty="0">
                <a:latin typeface="Sakkal Majalla" pitchFamily="2" charset="-78"/>
                <a:cs typeface="Sakkal Majalla" pitchFamily="2" charset="-78"/>
              </a:rPr>
              <a:t>یعمل الجھاز الموزع في شبكة الانترانت على </a:t>
            </a:r>
            <a:r>
              <a:rPr lang="ar-DZ" dirty="0" smtClean="0">
                <a:latin typeface="Sakkal Majalla" pitchFamily="2" charset="-78"/>
                <a:cs typeface="Sakkal Majalla" pitchFamily="2" charset="-78"/>
              </a:rPr>
              <a:t>تقليل </a:t>
            </a:r>
            <a:r>
              <a:rPr lang="ar-DZ" dirty="0">
                <a:latin typeface="Sakkal Majalla" pitchFamily="2" charset="-78"/>
                <a:cs typeface="Sakkal Majalla" pitchFamily="2" charset="-78"/>
              </a:rPr>
              <a:t>الحاجة إلى وجود نسخ متعددة من البرامج وقواعد </a:t>
            </a:r>
            <a:r>
              <a:rPr lang="ar-DZ" dirty="0" smtClean="0">
                <a:latin typeface="Sakkal Majalla" pitchFamily="2" charset="-78"/>
                <a:cs typeface="Sakkal Majalla" pitchFamily="2" charset="-78"/>
              </a:rPr>
              <a:t>البيانات، لأن </a:t>
            </a:r>
            <a:r>
              <a:rPr lang="ar-DZ" dirty="0">
                <a:latin typeface="Sakkal Majalla" pitchFamily="2" charset="-78"/>
                <a:cs typeface="Sakkal Majalla" pitchFamily="2" charset="-78"/>
              </a:rPr>
              <a:t>ھیكلة موقع الشبكة مطابقة </a:t>
            </a:r>
            <a:r>
              <a:rPr lang="ar-DZ" dirty="0" smtClean="0">
                <a:latin typeface="Sakkal Majalla" pitchFamily="2" charset="-78"/>
                <a:cs typeface="Sakkal Majalla" pitchFamily="2" charset="-78"/>
              </a:rPr>
              <a:t>لبنیتھا </a:t>
            </a:r>
            <a:r>
              <a:rPr lang="ar-DZ" dirty="0">
                <a:latin typeface="Sakkal Majalla" pitchFamily="2" charset="-78"/>
                <a:cs typeface="Sakkal Majalla" pitchFamily="2" charset="-78"/>
              </a:rPr>
              <a:t>على الانترنت، </a:t>
            </a:r>
            <a:r>
              <a:rPr lang="ar-DZ" dirty="0" smtClean="0">
                <a:latin typeface="Sakkal Majalla" pitchFamily="2" charset="-78"/>
                <a:cs typeface="Sakkal Majalla" pitchFamily="2" charset="-78"/>
              </a:rPr>
              <a:t>الأمر </a:t>
            </a:r>
            <a:r>
              <a:rPr lang="ar-DZ" dirty="0">
                <a:latin typeface="Sakkal Majalla" pitchFamily="2" charset="-78"/>
                <a:cs typeface="Sakkal Majalla" pitchFamily="2" charset="-78"/>
              </a:rPr>
              <a:t>الذي یسمح للمؤسسة بخدمة </a:t>
            </a:r>
            <a:r>
              <a:rPr lang="ar-DZ" dirty="0" smtClean="0">
                <a:latin typeface="Sakkal Majalla" pitchFamily="2" charset="-78"/>
                <a:cs typeface="Sakkal Majalla" pitchFamily="2" charset="-78"/>
              </a:rPr>
              <a:t>تنزيل </a:t>
            </a:r>
            <a:r>
              <a:rPr lang="ar-DZ" dirty="0">
                <a:latin typeface="Sakkal Majalla" pitchFamily="2" charset="-78"/>
                <a:cs typeface="Sakkal Majalla" pitchFamily="2" charset="-78"/>
              </a:rPr>
              <a:t>الملفات </a:t>
            </a:r>
            <a:r>
              <a:rPr lang="ar-DZ" dirty="0" smtClean="0">
                <a:latin typeface="Sakkal Majalla" pitchFamily="2" charset="-78"/>
                <a:cs typeface="Sakkal Majalla" pitchFamily="2" charset="-78"/>
              </a:rPr>
              <a:t>والتطبيقات بسهولة، </a:t>
            </a:r>
            <a:r>
              <a:rPr lang="ar-DZ" dirty="0">
                <a:latin typeface="Sakkal Majalla" pitchFamily="2" charset="-78"/>
                <a:cs typeface="Sakkal Majalla" pitchFamily="2" charset="-78"/>
              </a:rPr>
              <a:t>كما یمكن للمؤسسة الاستغناء عن </a:t>
            </a:r>
            <a:r>
              <a:rPr lang="ar-DZ" dirty="0" smtClean="0">
                <a:latin typeface="Sakkal Majalla" pitchFamily="2" charset="-78"/>
                <a:cs typeface="Sakkal Majalla" pitchFamily="2" charset="-78"/>
              </a:rPr>
              <a:t>الكثير </a:t>
            </a:r>
            <a:r>
              <a:rPr lang="ar-DZ" dirty="0">
                <a:latin typeface="Sakkal Majalla" pitchFamily="2" charset="-78"/>
                <a:cs typeface="Sakkal Majalla" pitchFamily="2" charset="-78"/>
              </a:rPr>
              <a:t>من المطبوعات والنماذج </a:t>
            </a:r>
            <a:r>
              <a:rPr lang="ar-DZ" dirty="0" smtClean="0">
                <a:latin typeface="Sakkal Majalla" pitchFamily="2" charset="-78"/>
                <a:cs typeface="Sakkal Majalla" pitchFamily="2" charset="-78"/>
              </a:rPr>
              <a:t>الورقية. </a:t>
            </a:r>
          </a:p>
          <a:p>
            <a:pPr marL="0" indent="0" algn="ctr" rtl="1">
              <a:buNone/>
            </a:pPr>
            <a:r>
              <a:rPr lang="ar-DZ" dirty="0" err="1" smtClean="0">
                <a:solidFill>
                  <a:srgbClr val="FF0000"/>
                </a:solidFill>
                <a:latin typeface="Sakkal Majalla" pitchFamily="2" charset="-78"/>
                <a:cs typeface="Sakkal Majalla" pitchFamily="2" charset="-78"/>
              </a:rPr>
              <a:t>توفیر</a:t>
            </a:r>
            <a:r>
              <a:rPr lang="ar-DZ" dirty="0" smtClean="0">
                <a:solidFill>
                  <a:srgbClr val="FF0000"/>
                </a:solidFill>
                <a:latin typeface="Sakkal Majalla" pitchFamily="2" charset="-78"/>
                <a:cs typeface="Sakkal Majalla" pitchFamily="2" charset="-78"/>
              </a:rPr>
              <a:t> </a:t>
            </a:r>
            <a:r>
              <a:rPr lang="ar-DZ" dirty="0">
                <a:solidFill>
                  <a:srgbClr val="FF0000"/>
                </a:solidFill>
                <a:latin typeface="Sakkal Majalla" pitchFamily="2" charset="-78"/>
                <a:cs typeface="Sakkal Majalla" pitchFamily="2" charset="-78"/>
              </a:rPr>
              <a:t>الوقت</a:t>
            </a:r>
            <a:r>
              <a:rPr lang="ar-DZ" dirty="0">
                <a:latin typeface="Sakkal Majalla" pitchFamily="2" charset="-78"/>
                <a:cs typeface="Sakkal Majalla" pitchFamily="2" charset="-78"/>
              </a:rPr>
              <a:t>؛ </a:t>
            </a:r>
            <a:r>
              <a:rPr lang="ar-DZ" dirty="0" smtClean="0">
                <a:latin typeface="Sakkal Majalla" pitchFamily="2" charset="-78"/>
                <a:cs typeface="Sakkal Majalla" pitchFamily="2" charset="-78"/>
              </a:rPr>
              <a:t>بحدث </a:t>
            </a:r>
            <a:r>
              <a:rPr lang="ar-DZ" dirty="0">
                <a:latin typeface="Sakkal Majalla" pitchFamily="2" charset="-78"/>
                <a:cs typeface="Sakkal Majalla" pitchFamily="2" charset="-78"/>
              </a:rPr>
              <a:t>یساھم استخدام الانترانت في تقلیص الوقت من خلال طبع الملفات </a:t>
            </a:r>
            <a:r>
              <a:rPr lang="ar-DZ" dirty="0" smtClean="0">
                <a:latin typeface="Sakkal Majalla" pitchFamily="2" charset="-78"/>
                <a:cs typeface="Sakkal Majalla" pitchFamily="2" charset="-78"/>
              </a:rPr>
              <a:t>وتوزيعها </a:t>
            </a:r>
            <a:r>
              <a:rPr lang="ar-DZ" dirty="0">
                <a:latin typeface="Sakkal Majalla" pitchFamily="2" charset="-78"/>
                <a:cs typeface="Sakkal Majalla" pitchFamily="2" charset="-78"/>
              </a:rPr>
              <a:t>أكثر من فرع من المؤسسة في نفس الوقت مع ضمان الرد في أقل وقت ممكن من الإعلان على مستوى مبنى المؤسسة</a:t>
            </a:r>
            <a:r>
              <a:rPr lang="ar-DZ" dirty="0" smtClean="0">
                <a:latin typeface="Sakkal Majalla" pitchFamily="2" charset="-78"/>
                <a:cs typeface="Sakkal Majalla" pitchFamily="2" charset="-78"/>
              </a:rPr>
              <a:t>.</a:t>
            </a:r>
          </a:p>
          <a:p>
            <a:pPr marL="0" indent="0" algn="ctr" rtl="1">
              <a:buNone/>
            </a:pPr>
            <a:r>
              <a:rPr lang="ar-DZ" dirty="0" smtClean="0">
                <a:solidFill>
                  <a:srgbClr val="FF0000"/>
                </a:solidFill>
                <a:latin typeface="Sakkal Majalla" pitchFamily="2" charset="-78"/>
                <a:cs typeface="Sakkal Majalla" pitchFamily="2" charset="-78"/>
              </a:rPr>
              <a:t>الاستقلالية </a:t>
            </a:r>
            <a:r>
              <a:rPr lang="ar-DZ" dirty="0">
                <a:solidFill>
                  <a:srgbClr val="FF0000"/>
                </a:solidFill>
                <a:latin typeface="Sakkal Majalla" pitchFamily="2" charset="-78"/>
                <a:cs typeface="Sakkal Majalla" pitchFamily="2" charset="-78"/>
              </a:rPr>
              <a:t>والمرونة</a:t>
            </a:r>
            <a:r>
              <a:rPr lang="ar-DZ" dirty="0">
                <a:latin typeface="Sakkal Majalla" pitchFamily="2" charset="-78"/>
                <a:cs typeface="Sakkal Majalla" pitchFamily="2" charset="-78"/>
              </a:rPr>
              <a:t>؛ </a:t>
            </a:r>
            <a:r>
              <a:rPr lang="ar-DZ" dirty="0" smtClean="0">
                <a:latin typeface="Sakkal Majalla" pitchFamily="2" charset="-78"/>
                <a:cs typeface="Sakkal Majalla" pitchFamily="2" charset="-78"/>
              </a:rPr>
              <a:t>بحیث </a:t>
            </a:r>
            <a:r>
              <a:rPr lang="ar-DZ" dirty="0">
                <a:latin typeface="Sakkal Majalla" pitchFamily="2" charset="-78"/>
                <a:cs typeface="Sakkal Majalla" pitchFamily="2" charset="-78"/>
              </a:rPr>
              <a:t>یمكن للمتصفح من الولوج إلى المعلومات عن </a:t>
            </a:r>
            <a:r>
              <a:rPr lang="ar-DZ" dirty="0" smtClean="0">
                <a:latin typeface="Sakkal Majalla" pitchFamily="2" charset="-78"/>
                <a:cs typeface="Sakkal Majalla" pitchFamily="2" charset="-78"/>
              </a:rPr>
              <a:t>طريق تطبيق </a:t>
            </a:r>
            <a:r>
              <a:rPr lang="ar-DZ" dirty="0">
                <a:latin typeface="Sakkal Majalla" pitchFamily="2" charset="-78"/>
                <a:cs typeface="Sakkal Majalla" pitchFamily="2" charset="-78"/>
              </a:rPr>
              <a:t>واحد وبالتالي الحصول على كل ما </a:t>
            </a:r>
            <a:r>
              <a:rPr lang="ar-DZ" dirty="0" smtClean="0">
                <a:latin typeface="Sakkal Majalla" pitchFamily="2" charset="-78"/>
                <a:cs typeface="Sakkal Majalla" pitchFamily="2" charset="-78"/>
              </a:rPr>
              <a:t>یحتاجه </a:t>
            </a:r>
            <a:r>
              <a:rPr lang="ar-DZ" dirty="0">
                <a:latin typeface="Sakkal Majalla" pitchFamily="2" charset="-78"/>
                <a:cs typeface="Sakkal Majalla" pitchFamily="2" charset="-78"/>
              </a:rPr>
              <a:t>من معلومات. </a:t>
            </a:r>
          </a:p>
          <a:p>
            <a:pPr marL="0" indent="0" algn="ctr" rtl="1">
              <a:buNone/>
            </a:pPr>
            <a:r>
              <a:rPr lang="ar-DZ" dirty="0" smtClean="0">
                <a:solidFill>
                  <a:srgbClr val="FF0000"/>
                </a:solidFill>
                <a:latin typeface="Sakkal Majalla" pitchFamily="2" charset="-78"/>
                <a:cs typeface="Sakkal Majalla" pitchFamily="2" charset="-78"/>
              </a:rPr>
              <a:t> </a:t>
            </a:r>
            <a:r>
              <a:rPr lang="ar-DZ" dirty="0" err="1">
                <a:solidFill>
                  <a:srgbClr val="FF0000"/>
                </a:solidFill>
                <a:latin typeface="Sakkal Majalla" pitchFamily="2" charset="-78"/>
                <a:cs typeface="Sakkal Majalla" pitchFamily="2" charset="-78"/>
              </a:rPr>
              <a:t>تسخیر</a:t>
            </a:r>
            <a:r>
              <a:rPr lang="ar-DZ" dirty="0">
                <a:solidFill>
                  <a:srgbClr val="FF0000"/>
                </a:solidFill>
                <a:latin typeface="Sakkal Majalla" pitchFamily="2" charset="-78"/>
                <a:cs typeface="Sakkal Majalla" pitchFamily="2" charset="-78"/>
              </a:rPr>
              <a:t> خدمات الانترنت</a:t>
            </a:r>
            <a:r>
              <a:rPr lang="ar-DZ" dirty="0">
                <a:latin typeface="Sakkal Majalla" pitchFamily="2" charset="-78"/>
                <a:cs typeface="Sakkal Majalla" pitchFamily="2" charset="-78"/>
              </a:rPr>
              <a:t>؛ تقدم شبكة الانترانت </a:t>
            </a:r>
            <a:r>
              <a:rPr lang="ar-DZ" dirty="0" smtClean="0">
                <a:latin typeface="Sakkal Majalla" pitchFamily="2" charset="-78"/>
                <a:cs typeface="Sakkal Majalla" pitchFamily="2" charset="-78"/>
              </a:rPr>
              <a:t>جميع </a:t>
            </a:r>
            <a:r>
              <a:rPr lang="ar-DZ" dirty="0">
                <a:latin typeface="Sakkal Majalla" pitchFamily="2" charset="-78"/>
                <a:cs typeface="Sakkal Majalla" pitchFamily="2" charset="-78"/>
              </a:rPr>
              <a:t>خدمات الانترنت </a:t>
            </a:r>
            <a:r>
              <a:rPr lang="ar-DZ" dirty="0" smtClean="0">
                <a:latin typeface="Sakkal Majalla" pitchFamily="2" charset="-78"/>
                <a:cs typeface="Sakkal Majalla" pitchFamily="2" charset="-78"/>
              </a:rPr>
              <a:t>وتقنيات </a:t>
            </a:r>
            <a:r>
              <a:rPr lang="ar-DZ" dirty="0">
                <a:latin typeface="Sakkal Majalla" pitchFamily="2" charset="-78"/>
                <a:cs typeface="Sakkal Majalla" pitchFamily="2" charset="-78"/>
              </a:rPr>
              <a:t>الویب لمستخدمیھا، مثال في ذلك </a:t>
            </a:r>
            <a:r>
              <a:rPr lang="ar-DZ" dirty="0" smtClean="0">
                <a:latin typeface="Sakkal Majalla" pitchFamily="2" charset="-78"/>
                <a:cs typeface="Sakkal Majalla" pitchFamily="2" charset="-78"/>
              </a:rPr>
              <a:t>البريد </a:t>
            </a:r>
            <a:r>
              <a:rPr lang="ar-DZ" dirty="0">
                <a:latin typeface="Sakkal Majalla" pitchFamily="2" charset="-78"/>
                <a:cs typeface="Sakkal Majalla" pitchFamily="2" charset="-78"/>
              </a:rPr>
              <a:t>الالكتروني، تقنیة الملفات </a:t>
            </a:r>
            <a:r>
              <a:rPr lang="ar-DZ" dirty="0" smtClean="0">
                <a:latin typeface="Sakkal Majalla" pitchFamily="2" charset="-78"/>
                <a:cs typeface="Sakkal Majalla" pitchFamily="2" charset="-78"/>
              </a:rPr>
              <a:t>الإلكترونية </a:t>
            </a:r>
            <a:r>
              <a:rPr lang="ar-DZ" dirty="0">
                <a:latin typeface="Sakkal Majalla" pitchFamily="2" charset="-78"/>
                <a:cs typeface="Sakkal Majalla" pitchFamily="2" charset="-78"/>
              </a:rPr>
              <a:t>المحمولة، خدمة نقل الأخبار، إضافة إلى خدمة مؤتمرات </a:t>
            </a:r>
            <a:r>
              <a:rPr lang="ar-DZ" dirty="0" smtClean="0">
                <a:latin typeface="Sakkal Majalla" pitchFamily="2" charset="-78"/>
                <a:cs typeface="Sakkal Majalla" pitchFamily="2" charset="-78"/>
              </a:rPr>
              <a:t>الفيديو.</a:t>
            </a:r>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2473163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600" dirty="0">
                <a:latin typeface="Sakkal Majalla" pitchFamily="2" charset="-78"/>
                <a:cs typeface="Sakkal Majalla" pitchFamily="2" charset="-78"/>
              </a:rPr>
              <a:t>فوائد استخدام </a:t>
            </a:r>
            <a:r>
              <a:rPr lang="ar-DZ" sz="3600" dirty="0" smtClean="0">
                <a:latin typeface="Sakkal Majalla" pitchFamily="2" charset="-78"/>
                <a:cs typeface="Sakkal Majalla" pitchFamily="2" charset="-78"/>
              </a:rPr>
              <a:t>الأنترانت في التعليم</a:t>
            </a:r>
            <a:endParaRPr lang="en-US" sz="3600" dirty="0"/>
          </a:p>
        </p:txBody>
      </p:sp>
      <p:sp>
        <p:nvSpPr>
          <p:cNvPr id="3" name="Espace réservé du contenu 2"/>
          <p:cNvSpPr>
            <a:spLocks noGrp="1"/>
          </p:cNvSpPr>
          <p:nvPr>
            <p:ph idx="1"/>
          </p:nvPr>
        </p:nvSpPr>
        <p:spPr/>
        <p:txBody>
          <a:bodyPr>
            <a:normAutofit/>
          </a:bodyPr>
          <a:lstStyle/>
          <a:p>
            <a:pPr marL="0" indent="0" algn="ctr" rtl="1">
              <a:buNone/>
            </a:pPr>
            <a:r>
              <a:rPr lang="ar-DZ" sz="2800" dirty="0">
                <a:latin typeface="Sakkal Majalla" pitchFamily="2" charset="-78"/>
                <a:cs typeface="Sakkal Majalla" pitchFamily="2" charset="-78"/>
              </a:rPr>
              <a:t>تمكين الآباء والمدرسين من التعاون والتكامل في إنجاز العملية التربوية. </a:t>
            </a:r>
            <a:endParaRPr lang="ar-DZ" sz="2800" dirty="0" smtClean="0">
              <a:latin typeface="Sakkal Majalla" pitchFamily="2" charset="-78"/>
              <a:cs typeface="Sakkal Majalla" pitchFamily="2" charset="-78"/>
            </a:endParaRPr>
          </a:p>
          <a:p>
            <a:pPr marL="0" indent="0" algn="ctr" rtl="1">
              <a:buNone/>
            </a:pPr>
            <a:r>
              <a:rPr lang="ar-DZ" sz="2800" dirty="0" smtClean="0">
                <a:latin typeface="Sakkal Majalla" pitchFamily="2" charset="-78"/>
                <a:cs typeface="Sakkal Majalla" pitchFamily="2" charset="-78"/>
              </a:rPr>
              <a:t> </a:t>
            </a:r>
            <a:r>
              <a:rPr lang="ar-DZ" sz="2800" dirty="0">
                <a:latin typeface="Sakkal Majalla" pitchFamily="2" charset="-78"/>
                <a:cs typeface="Sakkal Majalla" pitchFamily="2" charset="-78"/>
              </a:rPr>
              <a:t>تمكين الطلاب من متابعة التحصيل وإنجاز التمارين من </a:t>
            </a:r>
            <a:r>
              <a:rPr lang="ar-DZ" sz="2800" dirty="0" smtClean="0">
                <a:latin typeface="Sakkal Majalla" pitchFamily="2" charset="-78"/>
                <a:cs typeface="Sakkal Majalla" pitchFamily="2" charset="-78"/>
              </a:rPr>
              <a:t>المنزل</a:t>
            </a:r>
            <a:r>
              <a:rPr lang="ar-DZ" sz="2800" dirty="0">
                <a:latin typeface="Sakkal Majalla" pitchFamily="2" charset="-78"/>
                <a:cs typeface="Sakkal Majalla" pitchFamily="2" charset="-78"/>
              </a:rPr>
              <a:t>. </a:t>
            </a:r>
            <a:endParaRPr lang="ar-DZ" sz="2800" dirty="0" smtClean="0">
              <a:latin typeface="Sakkal Majalla" pitchFamily="2" charset="-78"/>
              <a:cs typeface="Sakkal Majalla" pitchFamily="2" charset="-78"/>
            </a:endParaRPr>
          </a:p>
          <a:p>
            <a:pPr marL="0" indent="0" algn="ctr" rtl="1">
              <a:buNone/>
            </a:pPr>
            <a:r>
              <a:rPr lang="ar-DZ" sz="2800" dirty="0" smtClean="0">
                <a:latin typeface="Sakkal Majalla" pitchFamily="2" charset="-78"/>
                <a:cs typeface="Sakkal Majalla" pitchFamily="2" charset="-78"/>
              </a:rPr>
              <a:t>إضفاء </a:t>
            </a:r>
            <a:r>
              <a:rPr lang="ar-DZ" sz="2800" dirty="0">
                <a:latin typeface="Sakkal Majalla" pitchFamily="2" charset="-78"/>
                <a:cs typeface="Sakkal Majalla" pitchFamily="2" charset="-78"/>
              </a:rPr>
              <a:t>صفة </a:t>
            </a:r>
            <a:r>
              <a:rPr lang="ar-DZ" sz="2800" dirty="0" smtClean="0">
                <a:latin typeface="Sakkal Majalla" pitchFamily="2" charset="-78"/>
                <a:cs typeface="Sakkal Majalla" pitchFamily="2" charset="-78"/>
              </a:rPr>
              <a:t>النزاهة </a:t>
            </a:r>
            <a:r>
              <a:rPr lang="ar-DZ" sz="2800" dirty="0">
                <a:latin typeface="Sakkal Majalla" pitchFamily="2" charset="-78"/>
                <a:cs typeface="Sakkal Majalla" pitchFamily="2" charset="-78"/>
              </a:rPr>
              <a:t>على العملية التعليمية والإدارية. </a:t>
            </a:r>
            <a:endParaRPr lang="ar-DZ" sz="2800" dirty="0" smtClean="0">
              <a:latin typeface="Sakkal Majalla" pitchFamily="2" charset="-78"/>
              <a:cs typeface="Sakkal Majalla" pitchFamily="2" charset="-78"/>
            </a:endParaRPr>
          </a:p>
          <a:p>
            <a:pPr marL="0" indent="0" algn="ctr" rtl="1">
              <a:buNone/>
            </a:pPr>
            <a:r>
              <a:rPr lang="ar-DZ" sz="2800" dirty="0" smtClean="0">
                <a:latin typeface="Sakkal Majalla" pitchFamily="2" charset="-78"/>
                <a:cs typeface="Sakkal Majalla" pitchFamily="2" charset="-78"/>
              </a:rPr>
              <a:t>المشاركة </a:t>
            </a:r>
            <a:r>
              <a:rPr lang="ar-DZ" sz="2800" dirty="0">
                <a:latin typeface="Sakkal Majalla" pitchFamily="2" charset="-78"/>
                <a:cs typeface="Sakkal Majalla" pitchFamily="2" charset="-78"/>
              </a:rPr>
              <a:t>في الموارد. </a:t>
            </a:r>
            <a:endParaRPr lang="ar-DZ" sz="2800" dirty="0" smtClean="0">
              <a:latin typeface="Sakkal Majalla" pitchFamily="2" charset="-78"/>
              <a:cs typeface="Sakkal Majalla" pitchFamily="2" charset="-78"/>
            </a:endParaRPr>
          </a:p>
          <a:p>
            <a:pPr marL="0" indent="0" algn="ctr" rtl="1">
              <a:buNone/>
            </a:pPr>
            <a:r>
              <a:rPr lang="ar-DZ" sz="2800" dirty="0" smtClean="0">
                <a:latin typeface="Sakkal Majalla" pitchFamily="2" charset="-78"/>
                <a:cs typeface="Sakkal Majalla" pitchFamily="2" charset="-78"/>
              </a:rPr>
              <a:t>خفض </a:t>
            </a:r>
            <a:r>
              <a:rPr lang="ar-DZ" sz="2800" dirty="0">
                <a:latin typeface="Sakkal Majalla" pitchFamily="2" charset="-78"/>
                <a:cs typeface="Sakkal Majalla" pitchFamily="2" charset="-78"/>
              </a:rPr>
              <a:t>تكاليف التجهيز الفائض للملحقات. </a:t>
            </a:r>
            <a:endParaRPr lang="ar-DZ" sz="2800" dirty="0" smtClean="0">
              <a:latin typeface="Sakkal Majalla" pitchFamily="2" charset="-78"/>
              <a:cs typeface="Sakkal Majalla" pitchFamily="2" charset="-78"/>
            </a:endParaRPr>
          </a:p>
          <a:p>
            <a:pPr marL="0" indent="0" algn="ctr" rtl="1">
              <a:buNone/>
            </a:pPr>
            <a:r>
              <a:rPr lang="ar-DZ" sz="2800" dirty="0" smtClean="0">
                <a:latin typeface="Sakkal Majalla" pitchFamily="2" charset="-78"/>
                <a:cs typeface="Sakkal Majalla" pitchFamily="2" charset="-78"/>
              </a:rPr>
              <a:t>التواصل </a:t>
            </a:r>
            <a:r>
              <a:rPr lang="ar-DZ" sz="2800" dirty="0">
                <a:latin typeface="Sakkal Majalla" pitchFamily="2" charset="-78"/>
                <a:cs typeface="Sakkal Majalla" pitchFamily="2" charset="-78"/>
              </a:rPr>
              <a:t>عن بعد</a:t>
            </a:r>
            <a:r>
              <a:rPr lang="ar-DZ" sz="2800" dirty="0" smtClean="0">
                <a:latin typeface="Sakkal Majalla" pitchFamily="2" charset="-78"/>
                <a:cs typeface="Sakkal Majalla" pitchFamily="2" charset="-78"/>
              </a:rPr>
              <a:t>.</a:t>
            </a:r>
          </a:p>
          <a:p>
            <a:pPr marL="0" indent="0" algn="ctr" rtl="1">
              <a:buNone/>
            </a:pPr>
            <a:r>
              <a:rPr lang="ar-DZ" sz="2800" dirty="0" smtClean="0">
                <a:latin typeface="Sakkal Majalla" pitchFamily="2" charset="-78"/>
                <a:cs typeface="Sakkal Majalla" pitchFamily="2" charset="-78"/>
              </a:rPr>
              <a:t> ربط </a:t>
            </a:r>
            <a:r>
              <a:rPr lang="ar-DZ" sz="2800" dirty="0">
                <a:latin typeface="Sakkal Majalla" pitchFamily="2" charset="-78"/>
                <a:cs typeface="Sakkal Majalla" pitchFamily="2" charset="-78"/>
              </a:rPr>
              <a:t>الموارد البشرية المؤهلة مع سوق العمل. </a:t>
            </a:r>
            <a:endParaRPr lang="en-US" sz="2800" dirty="0">
              <a:latin typeface="Sakkal Majalla" pitchFamily="2" charset="-78"/>
              <a:cs typeface="Sakkal Majalla" pitchFamily="2" charset="-78"/>
            </a:endParaRPr>
          </a:p>
        </p:txBody>
      </p:sp>
    </p:spTree>
    <p:extLst>
      <p:ext uri="{BB962C8B-B14F-4D97-AF65-F5344CB8AC3E}">
        <p14:creationId xmlns:p14="http://schemas.microsoft.com/office/powerpoint/2010/main" val="2084926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fr-FR" sz="3600" dirty="0" smtClean="0">
                <a:solidFill>
                  <a:srgbClr val="FF0000"/>
                </a:solidFill>
                <a:latin typeface="Sakkal Majalla" pitchFamily="2" charset="-78"/>
                <a:cs typeface="Sakkal Majalla" pitchFamily="2" charset="-78"/>
              </a:rPr>
              <a:t>Extranet</a:t>
            </a:r>
            <a:r>
              <a:rPr lang="ar-DZ" sz="3600" dirty="0" smtClean="0">
                <a:solidFill>
                  <a:srgbClr val="FF0000"/>
                </a:solidFill>
                <a:latin typeface="Sakkal Majalla" pitchFamily="2" charset="-78"/>
                <a:cs typeface="Sakkal Majalla" pitchFamily="2" charset="-78"/>
              </a:rPr>
              <a:t>تعريف </a:t>
            </a:r>
            <a:r>
              <a:rPr lang="ar-DZ" sz="3600" dirty="0">
                <a:solidFill>
                  <a:srgbClr val="FF0000"/>
                </a:solidFill>
                <a:latin typeface="Sakkal Majalla" pitchFamily="2" charset="-78"/>
                <a:cs typeface="Sakkal Majalla" pitchFamily="2" charset="-78"/>
              </a:rPr>
              <a:t>شبكة الاكسترانت</a:t>
            </a:r>
            <a:r>
              <a:rPr lang="ar-DZ" sz="3600" dirty="0">
                <a:latin typeface="Sakkal Majalla" pitchFamily="2" charset="-78"/>
                <a:cs typeface="Sakkal Majalla" pitchFamily="2" charset="-78"/>
              </a:rPr>
              <a:t> </a:t>
            </a:r>
            <a:endParaRPr lang="en-US" sz="3600"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a:bodyPr>
          <a:lstStyle/>
          <a:p>
            <a:pPr marL="0" indent="0" algn="ctr" rtl="1">
              <a:buNone/>
            </a:pPr>
            <a:r>
              <a:rPr lang="ar-DZ" sz="2800" dirty="0" smtClean="0">
                <a:latin typeface="Sakkal Majalla" pitchFamily="2" charset="-78"/>
                <a:cs typeface="Sakkal Majalla" pitchFamily="2" charset="-78"/>
              </a:rPr>
              <a:t>شبكة </a:t>
            </a:r>
            <a:r>
              <a:rPr lang="ar-DZ" sz="2800" dirty="0">
                <a:solidFill>
                  <a:srgbClr val="FF0000"/>
                </a:solidFill>
                <a:latin typeface="Sakkal Majalla" pitchFamily="2" charset="-78"/>
                <a:cs typeface="Sakkal Majalla" pitchFamily="2" charset="-78"/>
              </a:rPr>
              <a:t>الاكسترانت</a:t>
            </a:r>
            <a:r>
              <a:rPr lang="ar-DZ" sz="2800" dirty="0">
                <a:latin typeface="Sakkal Majalla" pitchFamily="2" charset="-78"/>
                <a:cs typeface="Sakkal Majalla" pitchFamily="2" charset="-78"/>
              </a:rPr>
              <a:t> ھي الشبكة المكونة من مجموعة من شبكات </a:t>
            </a:r>
            <a:r>
              <a:rPr lang="ar-DZ" sz="2800" dirty="0">
                <a:solidFill>
                  <a:srgbClr val="FF0000"/>
                </a:solidFill>
                <a:latin typeface="Sakkal Majalla" pitchFamily="2" charset="-78"/>
                <a:cs typeface="Sakkal Majalla" pitchFamily="2" charset="-78"/>
              </a:rPr>
              <a:t>انترانت</a:t>
            </a:r>
            <a:r>
              <a:rPr lang="ar-DZ" sz="2800" dirty="0">
                <a:latin typeface="Sakkal Majalla" pitchFamily="2" charset="-78"/>
                <a:cs typeface="Sakkal Majalla" pitchFamily="2" charset="-78"/>
              </a:rPr>
              <a:t> ترتبط </a:t>
            </a:r>
            <a:r>
              <a:rPr lang="ar-DZ" sz="2800" dirty="0" smtClean="0">
                <a:latin typeface="Sakkal Majalla" pitchFamily="2" charset="-78"/>
                <a:cs typeface="Sakkal Majalla" pitchFamily="2" charset="-78"/>
              </a:rPr>
              <a:t>ببعضها </a:t>
            </a:r>
            <a:r>
              <a:rPr lang="ar-DZ" sz="2800" dirty="0">
                <a:latin typeface="Sakkal Majalla" pitchFamily="2" charset="-78"/>
                <a:cs typeface="Sakkal Majalla" pitchFamily="2" charset="-78"/>
              </a:rPr>
              <a:t>البعض عن </a:t>
            </a:r>
            <a:r>
              <a:rPr lang="ar-DZ" sz="2800" dirty="0" smtClean="0">
                <a:latin typeface="Sakkal Majalla" pitchFamily="2" charset="-78"/>
                <a:cs typeface="Sakkal Majalla" pitchFamily="2" charset="-78"/>
              </a:rPr>
              <a:t>طريق </a:t>
            </a:r>
            <a:r>
              <a:rPr lang="ar-DZ" sz="2800" dirty="0">
                <a:latin typeface="Sakkal Majalla" pitchFamily="2" charset="-78"/>
                <a:cs typeface="Sakkal Majalla" pitchFamily="2" charset="-78"/>
              </a:rPr>
              <a:t>الانترنت </a:t>
            </a:r>
            <a:endParaRPr lang="fr-FR" sz="2800" dirty="0" smtClean="0">
              <a:latin typeface="Sakkal Majalla" pitchFamily="2" charset="-78"/>
              <a:cs typeface="Sakkal Majalla" pitchFamily="2" charset="-78"/>
            </a:endParaRPr>
          </a:p>
          <a:p>
            <a:pPr marL="0" indent="0" algn="ctr" rtl="1">
              <a:buNone/>
            </a:pPr>
            <a:r>
              <a:rPr lang="ar-DZ" sz="2800" dirty="0" smtClean="0">
                <a:latin typeface="Sakkal Majalla" pitchFamily="2" charset="-78"/>
                <a:cs typeface="Sakkal Majalla" pitchFamily="2" charset="-78"/>
              </a:rPr>
              <a:t>وتحافظ </a:t>
            </a:r>
            <a:r>
              <a:rPr lang="ar-DZ" sz="2800" dirty="0">
                <a:latin typeface="Sakkal Majalla" pitchFamily="2" charset="-78"/>
                <a:cs typeface="Sakkal Majalla" pitchFamily="2" charset="-78"/>
              </a:rPr>
              <a:t>على </a:t>
            </a:r>
            <a:r>
              <a:rPr lang="ar-DZ" sz="2800" dirty="0" smtClean="0">
                <a:latin typeface="Sakkal Majalla" pitchFamily="2" charset="-78"/>
                <a:cs typeface="Sakkal Majalla" pitchFamily="2" charset="-78"/>
              </a:rPr>
              <a:t>خصوصية </a:t>
            </a:r>
            <a:r>
              <a:rPr lang="ar-DZ" sz="2800" dirty="0">
                <a:latin typeface="Sakkal Majalla" pitchFamily="2" charset="-78"/>
                <a:cs typeface="Sakkal Majalla" pitchFamily="2" charset="-78"/>
              </a:rPr>
              <a:t>كل شبكة انترانت مع منح </a:t>
            </a:r>
            <a:r>
              <a:rPr lang="ar-DZ" sz="2800" dirty="0" smtClean="0">
                <a:latin typeface="Sakkal Majalla" pitchFamily="2" charset="-78"/>
                <a:cs typeface="Sakkal Majalla" pitchFamily="2" charset="-78"/>
              </a:rPr>
              <a:t>أحقية </a:t>
            </a:r>
            <a:r>
              <a:rPr lang="ar-DZ" sz="2800" dirty="0">
                <a:latin typeface="Sakkal Majalla" pitchFamily="2" charset="-78"/>
                <a:cs typeface="Sakkal Majalla" pitchFamily="2" charset="-78"/>
              </a:rPr>
              <a:t>الشراكة على بعض الخدمات </a:t>
            </a:r>
            <a:r>
              <a:rPr lang="ar-DZ" sz="2800" dirty="0" smtClean="0">
                <a:latin typeface="Sakkal Majalla" pitchFamily="2" charset="-78"/>
                <a:cs typeface="Sakkal Majalla" pitchFamily="2" charset="-78"/>
              </a:rPr>
              <a:t>والملفات.</a:t>
            </a:r>
            <a:endParaRPr lang="fr-FR" sz="2800" dirty="0">
              <a:latin typeface="Sakkal Majalla" pitchFamily="2" charset="-78"/>
              <a:cs typeface="Sakkal Majalla" pitchFamily="2" charset="-78"/>
            </a:endParaRPr>
          </a:p>
          <a:p>
            <a:pPr marL="0" indent="0" algn="ctr" rtl="1">
              <a:buNone/>
            </a:pPr>
            <a:r>
              <a:rPr lang="ar-DZ" sz="2800" dirty="0" smtClean="0">
                <a:latin typeface="Sakkal Majalla" pitchFamily="2" charset="-78"/>
                <a:cs typeface="Sakkal Majalla" pitchFamily="2" charset="-78"/>
              </a:rPr>
              <a:t>كما </a:t>
            </a:r>
            <a:r>
              <a:rPr lang="ar-DZ" sz="2800" dirty="0">
                <a:latin typeface="Sakkal Majalla" pitchFamily="2" charset="-78"/>
                <a:cs typeface="Sakkal Majalla" pitchFamily="2" charset="-78"/>
              </a:rPr>
              <a:t>یمكن أن تكون شبكة المؤسسات الخاصة التي صممت </a:t>
            </a:r>
            <a:r>
              <a:rPr lang="ar-DZ" sz="2800" dirty="0" smtClean="0">
                <a:latin typeface="Sakkal Majalla" pitchFamily="2" charset="-78"/>
                <a:cs typeface="Sakkal Majalla" pitchFamily="2" charset="-78"/>
              </a:rPr>
              <a:t>لتلبية احتياجات المستفيدين </a:t>
            </a:r>
            <a:r>
              <a:rPr lang="ar-DZ" sz="2800" dirty="0">
                <a:latin typeface="Sakkal Majalla" pitchFamily="2" charset="-78"/>
                <a:cs typeface="Sakkal Majalla" pitchFamily="2" charset="-78"/>
              </a:rPr>
              <a:t>من خارج المؤسسة من الزبائن، </a:t>
            </a:r>
            <a:endParaRPr lang="fr-FR" sz="2800" dirty="0">
              <a:latin typeface="Sakkal Majalla" pitchFamily="2" charset="-78"/>
              <a:cs typeface="Sakkal Majalla" pitchFamily="2" charset="-78"/>
            </a:endParaRPr>
          </a:p>
          <a:p>
            <a:pPr marL="0" indent="0" algn="ctr" rtl="1">
              <a:buNone/>
            </a:pPr>
            <a:r>
              <a:rPr lang="ar-DZ" sz="2800" dirty="0" smtClean="0">
                <a:latin typeface="Sakkal Majalla" pitchFamily="2" charset="-78"/>
                <a:cs typeface="Sakkal Majalla" pitchFamily="2" charset="-78"/>
              </a:rPr>
              <a:t>ویحدد </a:t>
            </a:r>
            <a:r>
              <a:rPr lang="ar-DZ" sz="2800" dirty="0">
                <a:latin typeface="Sakkal Majalla" pitchFamily="2" charset="-78"/>
                <a:cs typeface="Sakkal Majalla" pitchFamily="2" charset="-78"/>
              </a:rPr>
              <a:t>حجم الدخول على حسب نوع المعلومات.</a:t>
            </a:r>
            <a:endParaRPr lang="en-US" sz="2800" dirty="0">
              <a:latin typeface="Sakkal Majalla" pitchFamily="2" charset="-78"/>
              <a:cs typeface="Sakkal Majalla" pitchFamily="2" charset="-78"/>
            </a:endParaRPr>
          </a:p>
        </p:txBody>
      </p:sp>
      <p:pic>
        <p:nvPicPr>
          <p:cNvPr id="2050" name="Picture 2" descr="Image De L'extranet. Banque D'Images et Photos Libres De Droits. Image  1316440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0"/>
            <a:ext cx="3384376" cy="16139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9430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600" dirty="0">
                <a:latin typeface="Sakkal Majalla" pitchFamily="2" charset="-78"/>
                <a:cs typeface="Sakkal Majalla" pitchFamily="2" charset="-78"/>
              </a:rPr>
              <a:t>فوائد استخدام شبكة الاكسترانت </a:t>
            </a:r>
            <a:endParaRPr lang="en-US" sz="3600"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fontScale="77500" lnSpcReduction="20000"/>
          </a:bodyPr>
          <a:lstStyle/>
          <a:p>
            <a:pPr marL="0" indent="0" algn="ctr" rtl="1">
              <a:buNone/>
            </a:pPr>
            <a:r>
              <a:rPr lang="ar-DZ" dirty="0" smtClean="0">
                <a:solidFill>
                  <a:srgbClr val="FF0000"/>
                </a:solidFill>
                <a:latin typeface="Sakkal Majalla" pitchFamily="2" charset="-78"/>
                <a:cs typeface="Sakkal Majalla" pitchFamily="2" charset="-78"/>
              </a:rPr>
              <a:t>تسھیل عمليات </a:t>
            </a:r>
            <a:r>
              <a:rPr lang="ar-DZ" dirty="0">
                <a:solidFill>
                  <a:srgbClr val="FF0000"/>
                </a:solidFill>
                <a:latin typeface="Sakkal Majalla" pitchFamily="2" charset="-78"/>
                <a:cs typeface="Sakkal Majalla" pitchFamily="2" charset="-78"/>
              </a:rPr>
              <a:t>الشراء في الشركات</a:t>
            </a:r>
            <a:r>
              <a:rPr lang="ar-DZ" dirty="0">
                <a:latin typeface="Sakkal Majalla" pitchFamily="2" charset="-78"/>
                <a:cs typeface="Sakkal Majalla" pitchFamily="2" charset="-78"/>
              </a:rPr>
              <a:t>؛ </a:t>
            </a:r>
            <a:endParaRPr lang="ar-DZ" dirty="0" smtClean="0">
              <a:latin typeface="Sakkal Majalla" pitchFamily="2" charset="-78"/>
              <a:cs typeface="Sakkal Majalla" pitchFamily="2" charset="-78"/>
            </a:endParaRPr>
          </a:p>
          <a:p>
            <a:pPr marL="0" indent="0" algn="ctr" rtl="1">
              <a:buNone/>
            </a:pPr>
            <a:r>
              <a:rPr lang="ar-DZ" dirty="0" smtClean="0">
                <a:latin typeface="Sakkal Majalla" pitchFamily="2" charset="-78"/>
                <a:cs typeface="Sakkal Majalla" pitchFamily="2" charset="-78"/>
              </a:rPr>
              <a:t>إذ </a:t>
            </a:r>
            <a:r>
              <a:rPr lang="ar-DZ" dirty="0">
                <a:latin typeface="Sakkal Majalla" pitchFamily="2" charset="-78"/>
                <a:cs typeface="Sakkal Majalla" pitchFamily="2" charset="-78"/>
              </a:rPr>
              <a:t>یمكن أن تقوم مؤسسة ما بإرسال طلب شراء إلى مؤسسة أخرى دون الحاجة إلى المراسلات بكل </a:t>
            </a:r>
            <a:r>
              <a:rPr lang="ar-DZ" dirty="0" smtClean="0">
                <a:latin typeface="Sakkal Majalla" pitchFamily="2" charset="-78"/>
                <a:cs typeface="Sakkal Majalla" pitchFamily="2" charset="-78"/>
              </a:rPr>
              <a:t>أنواعها.</a:t>
            </a:r>
          </a:p>
          <a:p>
            <a:pPr marL="0" indent="0" algn="ctr" rtl="1">
              <a:buNone/>
            </a:pPr>
            <a:r>
              <a:rPr lang="ar-DZ" dirty="0" smtClean="0">
                <a:latin typeface="Sakkal Majalla" pitchFamily="2" charset="-78"/>
                <a:cs typeface="Sakkal Majalla" pitchFamily="2" charset="-78"/>
              </a:rPr>
              <a:t>(شراء تجهيزات للجامعة من شركة مختصة)</a:t>
            </a:r>
          </a:p>
          <a:p>
            <a:pPr marL="0" indent="0" algn="ctr" rtl="1">
              <a:buNone/>
            </a:pPr>
            <a:r>
              <a:rPr lang="ar-DZ" dirty="0" smtClean="0">
                <a:solidFill>
                  <a:srgbClr val="FF0000"/>
                </a:solidFill>
                <a:latin typeface="Sakkal Majalla" pitchFamily="2" charset="-78"/>
                <a:cs typeface="Sakkal Majalla" pitchFamily="2" charset="-78"/>
              </a:rPr>
              <a:t>متابعة الفواتير</a:t>
            </a:r>
            <a:endParaRPr lang="ar-DZ" dirty="0" smtClean="0">
              <a:latin typeface="Sakkal Majalla" pitchFamily="2" charset="-78"/>
              <a:cs typeface="Sakkal Majalla" pitchFamily="2" charset="-78"/>
            </a:endParaRPr>
          </a:p>
          <a:p>
            <a:pPr marL="0" indent="0" algn="ctr" rtl="1">
              <a:buNone/>
            </a:pPr>
            <a:r>
              <a:rPr lang="ar-DZ" dirty="0" smtClean="0">
                <a:latin typeface="Sakkal Majalla" pitchFamily="2" charset="-78"/>
                <a:cs typeface="Sakkal Majalla" pitchFamily="2" charset="-78"/>
              </a:rPr>
              <a:t> </a:t>
            </a:r>
            <a:r>
              <a:rPr lang="ar-DZ" dirty="0">
                <a:latin typeface="Sakkal Majalla" pitchFamily="2" charset="-78"/>
                <a:cs typeface="Sakkal Majalla" pitchFamily="2" charset="-78"/>
              </a:rPr>
              <a:t>تسھل ھذه الخدمة عملیة </a:t>
            </a:r>
            <a:r>
              <a:rPr lang="ar-DZ" dirty="0" smtClean="0">
                <a:latin typeface="Sakkal Majalla" pitchFamily="2" charset="-78"/>
                <a:cs typeface="Sakkal Majalla" pitchFamily="2" charset="-78"/>
              </a:rPr>
              <a:t>توقيع الفواتير </a:t>
            </a:r>
            <a:r>
              <a:rPr lang="ar-DZ" dirty="0">
                <a:latin typeface="Sakkal Majalla" pitchFamily="2" charset="-78"/>
                <a:cs typeface="Sakkal Majalla" pitchFamily="2" charset="-78"/>
              </a:rPr>
              <a:t>من </a:t>
            </a:r>
            <a:r>
              <a:rPr lang="ar-DZ" dirty="0" smtClean="0">
                <a:latin typeface="Sakkal Majalla" pitchFamily="2" charset="-78"/>
                <a:cs typeface="Sakkal Majalla" pitchFamily="2" charset="-78"/>
              </a:rPr>
              <a:t>مدبري </a:t>
            </a:r>
            <a:r>
              <a:rPr lang="ar-DZ" dirty="0">
                <a:latin typeface="Sakkal Majalla" pitchFamily="2" charset="-78"/>
                <a:cs typeface="Sakkal Majalla" pitchFamily="2" charset="-78"/>
              </a:rPr>
              <a:t>الفروع </a:t>
            </a:r>
            <a:r>
              <a:rPr lang="ar-DZ" dirty="0" smtClean="0">
                <a:latin typeface="Sakkal Majalla" pitchFamily="2" charset="-78"/>
                <a:cs typeface="Sakkal Majalla" pitchFamily="2" charset="-78"/>
              </a:rPr>
              <a:t>المنتشرين </a:t>
            </a:r>
            <a:r>
              <a:rPr lang="ar-DZ" dirty="0">
                <a:latin typeface="Sakkal Majalla" pitchFamily="2" charset="-78"/>
                <a:cs typeface="Sakkal Majalla" pitchFamily="2" charset="-78"/>
              </a:rPr>
              <a:t>في مناطق مختلفة. </a:t>
            </a:r>
            <a:endParaRPr lang="ar-DZ" dirty="0" smtClean="0">
              <a:latin typeface="Sakkal Majalla" pitchFamily="2" charset="-78"/>
              <a:cs typeface="Sakkal Majalla" pitchFamily="2" charset="-78"/>
            </a:endParaRPr>
          </a:p>
          <a:p>
            <a:pPr marL="0" indent="0" algn="ctr" rtl="1">
              <a:buNone/>
            </a:pPr>
            <a:r>
              <a:rPr lang="ar-DZ" dirty="0" smtClean="0">
                <a:solidFill>
                  <a:srgbClr val="FF0000"/>
                </a:solidFill>
                <a:latin typeface="Sakkal Majalla" pitchFamily="2" charset="-78"/>
                <a:cs typeface="Sakkal Majalla" pitchFamily="2" charset="-78"/>
              </a:rPr>
              <a:t>خدمات التوظيف</a:t>
            </a:r>
          </a:p>
          <a:p>
            <a:pPr marL="0" indent="0" algn="ctr" rtl="1">
              <a:buNone/>
            </a:pPr>
            <a:r>
              <a:rPr lang="ar-DZ" dirty="0" smtClean="0">
                <a:latin typeface="Sakkal Majalla" pitchFamily="2" charset="-78"/>
                <a:cs typeface="Sakkal Majalla" pitchFamily="2" charset="-78"/>
              </a:rPr>
              <a:t> </a:t>
            </a:r>
            <a:r>
              <a:rPr lang="ar-DZ" dirty="0">
                <a:latin typeface="Sakkal Majalla" pitchFamily="2" charset="-78"/>
                <a:cs typeface="Sakkal Majalla" pitchFamily="2" charset="-78"/>
              </a:rPr>
              <a:t>تقدم خدمة الربط بین الجامعات </a:t>
            </a:r>
            <a:r>
              <a:rPr lang="ar-DZ" dirty="0" smtClean="0">
                <a:latin typeface="Sakkal Majalla" pitchFamily="2" charset="-78"/>
                <a:cs typeface="Sakkal Majalla" pitchFamily="2" charset="-78"/>
              </a:rPr>
              <a:t>والمعاهد </a:t>
            </a:r>
            <a:r>
              <a:rPr lang="ar-DZ" dirty="0">
                <a:latin typeface="Sakkal Majalla" pitchFamily="2" charset="-78"/>
                <a:cs typeface="Sakkal Majalla" pitchFamily="2" charset="-78"/>
              </a:rPr>
              <a:t>مع سوق العمل من أجل </a:t>
            </a:r>
            <a:r>
              <a:rPr lang="ar-DZ" dirty="0" smtClean="0">
                <a:latin typeface="Sakkal Majalla" pitchFamily="2" charset="-78"/>
                <a:cs typeface="Sakkal Majalla" pitchFamily="2" charset="-78"/>
              </a:rPr>
              <a:t>تزویدھا </a:t>
            </a:r>
            <a:r>
              <a:rPr lang="ar-DZ" dirty="0">
                <a:latin typeface="Sakkal Majalla" pitchFamily="2" charset="-78"/>
                <a:cs typeface="Sakkal Majalla" pitchFamily="2" charset="-78"/>
              </a:rPr>
              <a:t>بالموارد </a:t>
            </a:r>
            <a:r>
              <a:rPr lang="ar-DZ" dirty="0" smtClean="0">
                <a:latin typeface="Sakkal Majalla" pitchFamily="2" charset="-78"/>
                <a:cs typeface="Sakkal Majalla" pitchFamily="2" charset="-78"/>
              </a:rPr>
              <a:t>البشرية المؤهلة. </a:t>
            </a:r>
          </a:p>
          <a:p>
            <a:pPr marL="0" indent="0" algn="ctr" rtl="1">
              <a:buNone/>
            </a:pPr>
            <a:r>
              <a:rPr lang="ar-DZ" dirty="0" smtClean="0">
                <a:solidFill>
                  <a:srgbClr val="FF0000"/>
                </a:solidFill>
                <a:latin typeface="Sakkal Majalla" pitchFamily="2" charset="-78"/>
                <a:cs typeface="Sakkal Majalla" pitchFamily="2" charset="-78"/>
              </a:rPr>
              <a:t>تواصل </a:t>
            </a:r>
            <a:r>
              <a:rPr lang="ar-DZ" dirty="0">
                <a:solidFill>
                  <a:srgbClr val="FF0000"/>
                </a:solidFill>
                <a:latin typeface="Sakkal Majalla" pitchFamily="2" charset="-78"/>
                <a:cs typeface="Sakkal Majalla" pitchFamily="2" charset="-78"/>
              </a:rPr>
              <a:t>شبكات </a:t>
            </a:r>
            <a:r>
              <a:rPr lang="ar-DZ" dirty="0" smtClean="0">
                <a:solidFill>
                  <a:srgbClr val="FF0000"/>
                </a:solidFill>
                <a:latin typeface="Sakkal Majalla" pitchFamily="2" charset="-78"/>
                <a:cs typeface="Sakkal Majalla" pitchFamily="2" charset="-78"/>
              </a:rPr>
              <a:t>توزيع البضائع</a:t>
            </a:r>
          </a:p>
          <a:p>
            <a:pPr marL="0" indent="0" algn="ctr" rtl="1">
              <a:buNone/>
            </a:pPr>
            <a:r>
              <a:rPr lang="ar-DZ" dirty="0" smtClean="0">
                <a:latin typeface="Sakkal Majalla" pitchFamily="2" charset="-78"/>
                <a:cs typeface="Sakkal Majalla" pitchFamily="2" charset="-78"/>
              </a:rPr>
              <a:t>تمكن </a:t>
            </a:r>
            <a:r>
              <a:rPr lang="ar-DZ" dirty="0">
                <a:latin typeface="Sakkal Majalla" pitchFamily="2" charset="-78"/>
                <a:cs typeface="Sakkal Majalla" pitchFamily="2" charset="-78"/>
              </a:rPr>
              <a:t>ھذه الشبكة من ربط </a:t>
            </a:r>
            <a:r>
              <a:rPr lang="ar-DZ" dirty="0" smtClean="0">
                <a:latin typeface="Sakkal Majalla" pitchFamily="2" charset="-78"/>
                <a:cs typeface="Sakkal Majalla" pitchFamily="2" charset="-78"/>
              </a:rPr>
              <a:t>الموزعين </a:t>
            </a:r>
            <a:r>
              <a:rPr lang="ar-DZ" dirty="0">
                <a:latin typeface="Sakkal Majalla" pitchFamily="2" charset="-78"/>
                <a:cs typeface="Sakkal Majalla" pitchFamily="2" charset="-78"/>
              </a:rPr>
              <a:t>المحلیین بالمزود </a:t>
            </a:r>
            <a:r>
              <a:rPr lang="ar-DZ" dirty="0" smtClean="0">
                <a:latin typeface="Sakkal Majalla" pitchFamily="2" charset="-78"/>
                <a:cs typeface="Sakkal Majalla" pitchFamily="2" charset="-78"/>
              </a:rPr>
              <a:t>الرئيس </a:t>
            </a:r>
            <a:r>
              <a:rPr lang="ar-DZ" dirty="0">
                <a:latin typeface="Sakkal Majalla" pitchFamily="2" charset="-78"/>
                <a:cs typeface="Sakkal Majalla" pitchFamily="2" charset="-78"/>
              </a:rPr>
              <a:t>لكي یتم الإسراع </a:t>
            </a:r>
            <a:r>
              <a:rPr lang="ar-DZ" dirty="0" smtClean="0">
                <a:latin typeface="Sakkal Majalla" pitchFamily="2" charset="-78"/>
                <a:cs typeface="Sakkal Majalla" pitchFamily="2" charset="-78"/>
              </a:rPr>
              <a:t>بعمليات </a:t>
            </a:r>
            <a:r>
              <a:rPr lang="ar-DZ" dirty="0">
                <a:latin typeface="Sakkal Majalla" pitchFamily="2" charset="-78"/>
                <a:cs typeface="Sakkal Majalla" pitchFamily="2" charset="-78"/>
              </a:rPr>
              <a:t>الطلب والشحن </a:t>
            </a:r>
            <a:r>
              <a:rPr lang="ar-DZ" dirty="0" smtClean="0">
                <a:latin typeface="Sakkal Majalla" pitchFamily="2" charset="-78"/>
                <a:cs typeface="Sakkal Majalla" pitchFamily="2" charset="-78"/>
              </a:rPr>
              <a:t>وتسوية </a:t>
            </a:r>
            <a:r>
              <a:rPr lang="ar-DZ" dirty="0">
                <a:latin typeface="Sakkal Majalla" pitchFamily="2" charset="-78"/>
                <a:cs typeface="Sakkal Majalla" pitchFamily="2" charset="-78"/>
              </a:rPr>
              <a:t>الحسابات.</a:t>
            </a:r>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1252417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lstStyle/>
          <a:p>
            <a:pPr marL="0" indent="0" algn="ctr" rtl="1">
              <a:buNone/>
            </a:pPr>
            <a:r>
              <a:rPr lang="ar-DZ" sz="2800" dirty="0" smtClean="0">
                <a:latin typeface="Sakkal Majalla" pitchFamily="2" charset="-78"/>
                <a:cs typeface="Sakkal Majalla" pitchFamily="2" charset="-78"/>
              </a:rPr>
              <a:t>الأنترنت</a:t>
            </a:r>
          </a:p>
          <a:p>
            <a:pPr marL="0" indent="0" algn="ctr" rtl="1">
              <a:buNone/>
            </a:pPr>
            <a:endParaRPr lang="ar-DZ" sz="2800" dirty="0">
              <a:latin typeface="Sakkal Majalla" pitchFamily="2" charset="-78"/>
              <a:cs typeface="Sakkal Majalla" pitchFamily="2" charset="-78"/>
            </a:endParaRPr>
          </a:p>
          <a:p>
            <a:pPr marL="0" indent="0" algn="ctr" rtl="1">
              <a:buNone/>
            </a:pPr>
            <a:r>
              <a:rPr lang="ar-DZ" sz="2000" dirty="0" smtClean="0">
                <a:latin typeface="Sakkal Majalla" pitchFamily="2" charset="-78"/>
                <a:cs typeface="Sakkal Majalla" pitchFamily="2" charset="-78"/>
              </a:rPr>
              <a:t>هو المكون المادي لتشكيل </a:t>
            </a:r>
            <a:r>
              <a:rPr lang="fr-FR" sz="2000" dirty="0" smtClean="0">
                <a:latin typeface="Sakkal Majalla" pitchFamily="2" charset="-78"/>
                <a:cs typeface="Sakkal Majalla" pitchFamily="2" charset="-78"/>
              </a:rPr>
              <a:t>(WAN) </a:t>
            </a:r>
            <a:r>
              <a:rPr lang="ar-DZ" sz="2000" dirty="0" smtClean="0">
                <a:latin typeface="Sakkal Majalla" pitchFamily="2" charset="-78"/>
                <a:cs typeface="Sakkal Majalla" pitchFamily="2" charset="-78"/>
              </a:rPr>
              <a:t> لأنّه من الصعب عمل شبكة عريضة دون المكون المادي؛</a:t>
            </a:r>
          </a:p>
          <a:p>
            <a:pPr marL="0" indent="0" algn="ctr" rtl="1">
              <a:buNone/>
            </a:pPr>
            <a:r>
              <a:rPr lang="ar-DZ" sz="2000" dirty="0" smtClean="0">
                <a:latin typeface="Sakkal Majalla" pitchFamily="2" charset="-78"/>
                <a:cs typeface="Sakkal Majalla" pitchFamily="2" charset="-78"/>
              </a:rPr>
              <a:t>وهي شبكة عمومية مؤلفة من شبكات حاسب تربط الحاسبات ببعضها؛</a:t>
            </a:r>
          </a:p>
          <a:p>
            <a:pPr marL="0" indent="0" algn="ctr" rtl="1">
              <a:buNone/>
            </a:pPr>
            <a:r>
              <a:rPr lang="ar-DZ" sz="2000" dirty="0" smtClean="0">
                <a:latin typeface="Sakkal Majalla" pitchFamily="2" charset="-78"/>
                <a:cs typeface="Sakkal Majalla" pitchFamily="2" charset="-78"/>
              </a:rPr>
              <a:t>لا يديرها ولا يتحكم به أحد فهي توفر 3 خدمات</a:t>
            </a:r>
          </a:p>
          <a:p>
            <a:pPr algn="ctr" rtl="1">
              <a:buFontTx/>
              <a:buChar char="-"/>
            </a:pPr>
            <a:r>
              <a:rPr lang="ar-DZ" sz="2000" dirty="0" smtClean="0">
                <a:latin typeface="Sakkal Majalla" pitchFamily="2" charset="-78"/>
                <a:cs typeface="Sakkal Majalla" pitchFamily="2" charset="-78"/>
              </a:rPr>
              <a:t>البريد الإلكتروني؛</a:t>
            </a:r>
          </a:p>
          <a:p>
            <a:pPr algn="ctr" rtl="1">
              <a:buFontTx/>
              <a:buChar char="-"/>
            </a:pPr>
            <a:r>
              <a:rPr lang="ar-DZ" sz="2000" dirty="0" smtClean="0">
                <a:latin typeface="Sakkal Majalla" pitchFamily="2" charset="-78"/>
                <a:cs typeface="Sakkal Majalla" pitchFamily="2" charset="-78"/>
              </a:rPr>
              <a:t>تبادل الملفات؛</a:t>
            </a:r>
          </a:p>
          <a:p>
            <a:pPr algn="ctr" rtl="1">
              <a:buFontTx/>
              <a:buChar char="-"/>
            </a:pPr>
            <a:r>
              <a:rPr lang="fr-FR" sz="2000" dirty="0" smtClean="0">
                <a:latin typeface="Sakkal Majalla" pitchFamily="2" charset="-78"/>
                <a:cs typeface="Sakkal Majalla" pitchFamily="2" charset="-78"/>
              </a:rPr>
              <a:t>WWW</a:t>
            </a:r>
            <a:r>
              <a:rPr lang="ar-DZ" sz="2000" dirty="0" smtClean="0">
                <a:latin typeface="Sakkal Majalla" pitchFamily="2" charset="-78"/>
                <a:cs typeface="Sakkal Majalla" pitchFamily="2" charset="-78"/>
              </a:rPr>
              <a:t>؛</a:t>
            </a:r>
            <a:endParaRPr lang="ar-DZ" sz="2000" dirty="0">
              <a:latin typeface="Sakkal Majalla" pitchFamily="2" charset="-78"/>
              <a:cs typeface="Sakkal Majalla" pitchFamily="2" charset="-78"/>
            </a:endParaRPr>
          </a:p>
          <a:p>
            <a:pPr marL="0" indent="0" algn="ctr" rtl="1">
              <a:buNone/>
            </a:pPr>
            <a:endParaRPr lang="en-US" dirty="0">
              <a:latin typeface="Sakkal Majalla" pitchFamily="2" charset="-78"/>
              <a:cs typeface="Sakkal Majalla" pitchFamily="2" charset="-78"/>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717032"/>
            <a:ext cx="8640959" cy="2912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7511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4000" dirty="0" smtClean="0">
                <a:latin typeface="Sakkal Majalla" pitchFamily="2" charset="-78"/>
                <a:cs typeface="Sakkal Majalla" pitchFamily="2" charset="-78"/>
              </a:rPr>
              <a:t>تاريخ شبكة المعلومات الدولية</a:t>
            </a:r>
            <a:endParaRPr lang="en-US" sz="4000"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lstStyle/>
          <a:p>
            <a:pPr marL="0" indent="0" algn="ctr" rtl="1">
              <a:buNone/>
            </a:pPr>
            <a:r>
              <a:rPr lang="ar-DZ" dirty="0">
                <a:latin typeface="Sakkal Majalla" pitchFamily="2" charset="-78"/>
                <a:cs typeface="Sakkal Majalla" pitchFamily="2" charset="-78"/>
              </a:rPr>
              <a:t>وتعود فكرة إنشاء شبكة المعلومات الدولية إلى الستينيات من القرن الماضي، حينما فكرت وزارة الدفاع الأمريكية بإنشاء نظام لا مركزي للاتصالات يمكنه ربط عدد غير محدد من أجهزة الحاسوب بشبكة تبقى عاملة في مختلف الظروف وقد استخدم الجيش الأمريكي في عام (1960) شبكة مكونة من عدد من أجهزة الحاسوب ومرتبطة بأربعة مواقع، تسمح للمستخدمين بالاشتراك بالمصادر، وإرسال المعلومات من موقع لآخر، ووضع التعليمات المبرمجة.</a:t>
            </a:r>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20115112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dirty="0" smtClean="0">
                <a:latin typeface="Sakkal Majalla" pitchFamily="2" charset="-78"/>
                <a:cs typeface="Sakkal Majalla" pitchFamily="2" charset="-78"/>
              </a:rPr>
              <a:t>شبكات التواصل الاجتماعي </a:t>
            </a:r>
            <a:r>
              <a:rPr lang="fr-FR" sz="4000" dirty="0" smtClean="0">
                <a:latin typeface="Sakkal Majalla" pitchFamily="2" charset="-78"/>
                <a:cs typeface="Sakkal Majalla" pitchFamily="2" charset="-78"/>
              </a:rPr>
              <a:t>The Social Network</a:t>
            </a:r>
            <a:endParaRPr lang="en-US" sz="4000"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a:bodyPr>
          <a:lstStyle/>
          <a:p>
            <a:pPr marL="0" indent="0" algn="ctr" rtl="1">
              <a:buNone/>
            </a:pPr>
            <a:r>
              <a:rPr lang="ar-DZ" sz="2800" dirty="0">
                <a:latin typeface="Sakkal Majalla" pitchFamily="2" charset="-78"/>
                <a:cs typeface="Sakkal Majalla" pitchFamily="2" charset="-78"/>
              </a:rPr>
              <a:t>يطلق </a:t>
            </a:r>
            <a:r>
              <a:rPr lang="ar-DZ" sz="2800" dirty="0" smtClean="0">
                <a:latin typeface="Sakkal Majalla" pitchFamily="2" charset="-78"/>
                <a:cs typeface="Sakkal Majalla" pitchFamily="2" charset="-78"/>
              </a:rPr>
              <a:t>مصطلح الشبكات الاجتماعية على </a:t>
            </a:r>
            <a:r>
              <a:rPr lang="ar-DZ" sz="2800" dirty="0">
                <a:latin typeface="Sakkal Majalla" pitchFamily="2" charset="-78"/>
                <a:cs typeface="Sakkal Majalla" pitchFamily="2" charset="-78"/>
              </a:rPr>
              <a:t>مجموعة من </a:t>
            </a:r>
            <a:r>
              <a:rPr lang="ar-DZ" sz="2800" dirty="0" smtClean="0">
                <a:latin typeface="Sakkal Majalla" pitchFamily="2" charset="-78"/>
                <a:cs typeface="Sakkal Majalla" pitchFamily="2" charset="-78"/>
              </a:rPr>
              <a:t>المواقع </a:t>
            </a:r>
            <a:r>
              <a:rPr lang="ar-DZ" sz="2800" dirty="0">
                <a:latin typeface="Sakkal Majalla" pitchFamily="2" charset="-78"/>
                <a:cs typeface="Sakkal Majalla" pitchFamily="2" charset="-78"/>
              </a:rPr>
              <a:t>على شبكة </a:t>
            </a:r>
            <a:r>
              <a:rPr lang="ar-DZ" sz="2800" dirty="0" smtClean="0">
                <a:latin typeface="Sakkal Majalla" pitchFamily="2" charset="-78"/>
                <a:cs typeface="Sakkal Majalla" pitchFamily="2" charset="-78"/>
              </a:rPr>
              <a:t>الأنترنت، تتيح </a:t>
            </a:r>
            <a:r>
              <a:rPr lang="ar-DZ" sz="2800" dirty="0">
                <a:latin typeface="Sakkal Majalla" pitchFamily="2" charset="-78"/>
                <a:cs typeface="Sakkal Majalla" pitchFamily="2" charset="-78"/>
              </a:rPr>
              <a:t>التواصل بين </a:t>
            </a:r>
            <a:r>
              <a:rPr lang="ar-DZ" sz="2800" dirty="0" smtClean="0">
                <a:latin typeface="Sakkal Majalla" pitchFamily="2" charset="-78"/>
                <a:cs typeface="Sakkal Majalla" pitchFamily="2" charset="-78"/>
              </a:rPr>
              <a:t>الأفراد </a:t>
            </a:r>
            <a:r>
              <a:rPr lang="ar-DZ" sz="2800" dirty="0">
                <a:latin typeface="Sakkal Majalla" pitchFamily="2" charset="-78"/>
                <a:cs typeface="Sakkal Majalla" pitchFamily="2" charset="-78"/>
              </a:rPr>
              <a:t>في بيئة مجتمع </a:t>
            </a:r>
            <a:r>
              <a:rPr lang="ar-DZ" sz="2800" dirty="0" smtClean="0">
                <a:latin typeface="Sakkal Majalla" pitchFamily="2" charset="-78"/>
                <a:cs typeface="Sakkal Majalla" pitchFamily="2" charset="-78"/>
              </a:rPr>
              <a:t>افتراضي </a:t>
            </a:r>
            <a:r>
              <a:rPr lang="ar-DZ" sz="2800" dirty="0">
                <a:latin typeface="Sakkal Majalla" pitchFamily="2" charset="-78"/>
                <a:cs typeface="Sakkal Majalla" pitchFamily="2" charset="-78"/>
              </a:rPr>
              <a:t>يجمعهم اهتمام </a:t>
            </a:r>
            <a:r>
              <a:rPr lang="ar-DZ" sz="2800" dirty="0" smtClean="0">
                <a:latin typeface="Sakkal Majalla" pitchFamily="2" charset="-78"/>
                <a:cs typeface="Sakkal Majalla" pitchFamily="2" charset="-78"/>
              </a:rPr>
              <a:t>حسب </a:t>
            </a:r>
            <a:r>
              <a:rPr lang="ar-DZ" sz="2800" dirty="0">
                <a:latin typeface="Sakkal Majalla" pitchFamily="2" charset="-78"/>
                <a:cs typeface="Sakkal Majalla" pitchFamily="2" charset="-78"/>
              </a:rPr>
              <a:t>مجموعات </a:t>
            </a:r>
            <a:r>
              <a:rPr lang="ar-DZ" sz="2800" dirty="0" smtClean="0">
                <a:latin typeface="Sakkal Majalla" pitchFamily="2" charset="-78"/>
                <a:cs typeface="Sakkal Majalla" pitchFamily="2" charset="-78"/>
              </a:rPr>
              <a:t>أو </a:t>
            </a:r>
            <a:r>
              <a:rPr lang="ar-DZ" sz="2800" dirty="0">
                <a:latin typeface="Sakkal Majalla" pitchFamily="2" charset="-78"/>
                <a:cs typeface="Sakkal Majalla" pitchFamily="2" charset="-78"/>
              </a:rPr>
              <a:t>شبكات انتماء </a:t>
            </a:r>
            <a:r>
              <a:rPr lang="ar-DZ" sz="2800" dirty="0" smtClean="0">
                <a:latin typeface="Sakkal Majalla" pitchFamily="2" charset="-78"/>
                <a:cs typeface="Sakkal Majalla" pitchFamily="2" charset="-78"/>
              </a:rPr>
              <a:t>(بلد</a:t>
            </a:r>
            <a:r>
              <a:rPr lang="ar-DZ" sz="2800" dirty="0">
                <a:latin typeface="Sakkal Majalla" pitchFamily="2" charset="-78"/>
                <a:cs typeface="Sakkal Majalla" pitchFamily="2" charset="-78"/>
              </a:rPr>
              <a:t>، </a:t>
            </a:r>
            <a:r>
              <a:rPr lang="ar-DZ" sz="2800" dirty="0" smtClean="0">
                <a:latin typeface="Sakkal Majalla" pitchFamily="2" charset="-78"/>
                <a:cs typeface="Sakkal Majalla" pitchFamily="2" charset="-78"/>
              </a:rPr>
              <a:t>جامعة، مدرسة</a:t>
            </a:r>
            <a:r>
              <a:rPr lang="ar-DZ" sz="2800" dirty="0">
                <a:latin typeface="Sakkal Majalla" pitchFamily="2" charset="-78"/>
                <a:cs typeface="Sakkal Majalla" pitchFamily="2" charset="-78"/>
              </a:rPr>
              <a:t>، شركة... </a:t>
            </a:r>
            <a:r>
              <a:rPr lang="ar-DZ" sz="2800" dirty="0" smtClean="0">
                <a:latin typeface="Sakkal Majalla" pitchFamily="2" charset="-78"/>
                <a:cs typeface="Sakkal Majalla" pitchFamily="2" charset="-78"/>
              </a:rPr>
              <a:t>إلخ)،</a:t>
            </a:r>
          </a:p>
          <a:p>
            <a:pPr marL="0" indent="0" algn="ctr" rtl="1">
              <a:buNone/>
            </a:pPr>
            <a:r>
              <a:rPr lang="ar-DZ" sz="2800" dirty="0" smtClean="0">
                <a:latin typeface="Sakkal Majalla" pitchFamily="2" charset="-78"/>
                <a:cs typeface="Sakkal Majalla" pitchFamily="2" charset="-78"/>
              </a:rPr>
              <a:t> </a:t>
            </a:r>
            <a:r>
              <a:rPr lang="ar-DZ" sz="2800" dirty="0">
                <a:latin typeface="Sakkal Majalla" pitchFamily="2" charset="-78"/>
                <a:cs typeface="Sakkal Majalla" pitchFamily="2" charset="-78"/>
              </a:rPr>
              <a:t>كل هذا يتم عن طريق خدمات </a:t>
            </a:r>
            <a:r>
              <a:rPr lang="ar-DZ" sz="2800" dirty="0" smtClean="0">
                <a:latin typeface="Sakkal Majalla" pitchFamily="2" charset="-78"/>
                <a:cs typeface="Sakkal Majalla" pitchFamily="2" charset="-78"/>
              </a:rPr>
              <a:t>التواصل المباشر؛ </a:t>
            </a:r>
            <a:r>
              <a:rPr lang="ar-DZ" sz="2800" dirty="0">
                <a:latin typeface="Sakkal Majalla" pitchFamily="2" charset="-78"/>
                <a:cs typeface="Sakkal Majalla" pitchFamily="2" charset="-78"/>
              </a:rPr>
              <a:t>مثل: </a:t>
            </a:r>
            <a:r>
              <a:rPr lang="ar-DZ" sz="2800" dirty="0">
                <a:solidFill>
                  <a:srgbClr val="FF0000"/>
                </a:solidFill>
                <a:latin typeface="Sakkal Majalla" pitchFamily="2" charset="-78"/>
                <a:cs typeface="Sakkal Majalla" pitchFamily="2" charset="-78"/>
              </a:rPr>
              <a:t>إرسال</a:t>
            </a:r>
            <a:r>
              <a:rPr lang="ar-DZ" sz="2800" dirty="0">
                <a:latin typeface="Sakkal Majalla" pitchFamily="2" charset="-78"/>
                <a:cs typeface="Sakkal Majalla" pitchFamily="2" charset="-78"/>
              </a:rPr>
              <a:t> الرسائل، أو </a:t>
            </a:r>
            <a:r>
              <a:rPr lang="ar-DZ" sz="2800" dirty="0" smtClean="0">
                <a:solidFill>
                  <a:srgbClr val="FF0000"/>
                </a:solidFill>
                <a:latin typeface="Sakkal Majalla" pitchFamily="2" charset="-78"/>
                <a:cs typeface="Sakkal Majalla" pitchFamily="2" charset="-78"/>
              </a:rPr>
              <a:t>الاطلاع </a:t>
            </a:r>
            <a:r>
              <a:rPr lang="ar-DZ" sz="2800" dirty="0">
                <a:latin typeface="Sakkal Majalla" pitchFamily="2" charset="-78"/>
                <a:cs typeface="Sakkal Majalla" pitchFamily="2" charset="-78"/>
              </a:rPr>
              <a:t>على </a:t>
            </a:r>
            <a:r>
              <a:rPr lang="ar-DZ" sz="2800" dirty="0" smtClean="0">
                <a:latin typeface="Sakkal Majalla" pitchFamily="2" charset="-78"/>
                <a:cs typeface="Sakkal Majalla" pitchFamily="2" charset="-78"/>
              </a:rPr>
              <a:t>الملفات الشخصية للآخرين، و</a:t>
            </a:r>
            <a:r>
              <a:rPr lang="ar-DZ" sz="2800" dirty="0" smtClean="0">
                <a:solidFill>
                  <a:srgbClr val="FF0000"/>
                </a:solidFill>
                <a:latin typeface="Sakkal Majalla" pitchFamily="2" charset="-78"/>
                <a:cs typeface="Sakkal Majalla" pitchFamily="2" charset="-78"/>
              </a:rPr>
              <a:t>معرفة</a:t>
            </a:r>
            <a:r>
              <a:rPr lang="ar-DZ" sz="2800" dirty="0" smtClean="0">
                <a:latin typeface="Sakkal Majalla" pitchFamily="2" charset="-78"/>
                <a:cs typeface="Sakkal Majalla" pitchFamily="2" charset="-78"/>
              </a:rPr>
              <a:t> أخبارهم </a:t>
            </a:r>
            <a:r>
              <a:rPr lang="ar-DZ" sz="2800" dirty="0">
                <a:latin typeface="Sakkal Majalla" pitchFamily="2" charset="-78"/>
                <a:cs typeface="Sakkal Majalla" pitchFamily="2" charset="-78"/>
              </a:rPr>
              <a:t>ومعلوماتهم التي يتيحونها للعرض.</a:t>
            </a:r>
            <a:endParaRPr lang="en-US" sz="2800" dirty="0">
              <a:latin typeface="Sakkal Majalla" pitchFamily="2" charset="-78"/>
              <a:cs typeface="Sakkal Majalla" pitchFamily="2" charset="-78"/>
            </a:endParaRPr>
          </a:p>
        </p:txBody>
      </p:sp>
    </p:spTree>
    <p:extLst>
      <p:ext uri="{BB962C8B-B14F-4D97-AF65-F5344CB8AC3E}">
        <p14:creationId xmlns:p14="http://schemas.microsoft.com/office/powerpoint/2010/main" val="243414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600" dirty="0" smtClean="0">
                <a:latin typeface="Sakkal Majalla" pitchFamily="2" charset="-78"/>
                <a:cs typeface="Sakkal Majalla" pitchFamily="2" charset="-78"/>
              </a:rPr>
              <a:t>أهمية الشبكات الاجتماعية في التعليم</a:t>
            </a:r>
            <a:endParaRPr lang="en-US" sz="3600"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a:bodyPr>
          <a:lstStyle/>
          <a:p>
            <a:pPr marL="0" indent="0" algn="ctr" rtl="1">
              <a:buNone/>
            </a:pPr>
            <a:r>
              <a:rPr lang="ar-DZ" sz="2800" dirty="0" smtClean="0">
                <a:latin typeface="Sakkal Majalla" pitchFamily="2" charset="-78"/>
                <a:cs typeface="Sakkal Majalla" pitchFamily="2" charset="-78"/>
              </a:rPr>
              <a:t>يزيد استخدام </a:t>
            </a:r>
            <a:r>
              <a:rPr lang="ar-DZ" sz="2800" dirty="0">
                <a:latin typeface="Sakkal Majalla" pitchFamily="2" charset="-78"/>
                <a:cs typeface="Sakkal Majalla" pitchFamily="2" charset="-78"/>
              </a:rPr>
              <a:t>الشبكات </a:t>
            </a:r>
            <a:r>
              <a:rPr lang="ar-DZ" sz="2800" dirty="0" smtClean="0">
                <a:latin typeface="Sakkal Majalla" pitchFamily="2" charset="-78"/>
                <a:cs typeface="Sakkal Majalla" pitchFamily="2" charset="-78"/>
              </a:rPr>
              <a:t>الاجتماعية من </a:t>
            </a:r>
            <a:r>
              <a:rPr lang="ar-DZ" sz="2800" dirty="0">
                <a:latin typeface="Sakkal Majalla" pitchFamily="2" charset="-78"/>
                <a:cs typeface="Sakkal Majalla" pitchFamily="2" charset="-78"/>
              </a:rPr>
              <a:t>فرص التواصل </a:t>
            </a:r>
            <a:r>
              <a:rPr lang="ar-DZ" sz="2800" dirty="0" smtClean="0">
                <a:latin typeface="Sakkal Majalla" pitchFamily="2" charset="-78"/>
                <a:cs typeface="Sakkal Majalla" pitchFamily="2" charset="-78"/>
              </a:rPr>
              <a:t>والاتصال خارج </a:t>
            </a:r>
            <a:r>
              <a:rPr lang="ar-DZ" sz="2800" dirty="0">
                <a:latin typeface="Sakkal Majalla" pitchFamily="2" charset="-78"/>
                <a:cs typeface="Sakkal Majalla" pitchFamily="2" charset="-78"/>
              </a:rPr>
              <a:t>نطاق </a:t>
            </a:r>
            <a:r>
              <a:rPr lang="ar-DZ" sz="2800" dirty="0" smtClean="0">
                <a:latin typeface="Sakkal Majalla" pitchFamily="2" charset="-78"/>
                <a:cs typeface="Sakkal Majalla" pitchFamily="2" charset="-78"/>
              </a:rPr>
              <a:t>المؤسسة التعليمية،</a:t>
            </a:r>
          </a:p>
          <a:p>
            <a:pPr marL="0" indent="0" algn="ctr" rtl="1">
              <a:buNone/>
            </a:pPr>
            <a:r>
              <a:rPr lang="ar-DZ" sz="2800" dirty="0" smtClean="0">
                <a:latin typeface="Sakkal Majalla" pitchFamily="2" charset="-78"/>
                <a:cs typeface="Sakkal Majalla" pitchFamily="2" charset="-78"/>
              </a:rPr>
              <a:t>ويكسر </a:t>
            </a:r>
            <a:r>
              <a:rPr lang="ar-DZ" sz="2800" dirty="0">
                <a:latin typeface="Sakkal Majalla" pitchFamily="2" charset="-78"/>
                <a:cs typeface="Sakkal Majalla" pitchFamily="2" charset="-78"/>
              </a:rPr>
              <a:t>حاجز </a:t>
            </a:r>
            <a:r>
              <a:rPr lang="ar-DZ" sz="2800" dirty="0" smtClean="0">
                <a:latin typeface="Sakkal Majalla" pitchFamily="2" charset="-78"/>
                <a:cs typeface="Sakkal Majalla" pitchFamily="2" charset="-78"/>
              </a:rPr>
              <a:t>الوقت؛ إذ يمكن </a:t>
            </a:r>
            <a:r>
              <a:rPr lang="ar-DZ" sz="2800" dirty="0">
                <a:latin typeface="Sakkal Majalla" pitchFamily="2" charset="-78"/>
                <a:cs typeface="Sakkal Majalla" pitchFamily="2" charset="-78"/>
              </a:rPr>
              <a:t>التواصل خارج وقت البحث</a:t>
            </a:r>
            <a:r>
              <a:rPr lang="ar-DZ" sz="2800" dirty="0" smtClean="0">
                <a:latin typeface="Sakkal Majalla" pitchFamily="2" charset="-78"/>
                <a:cs typeface="Sakkal Majalla" pitchFamily="2" charset="-78"/>
              </a:rPr>
              <a:t>،</a:t>
            </a:r>
          </a:p>
          <a:p>
            <a:pPr marL="0" indent="0" algn="ctr" rtl="1">
              <a:buNone/>
            </a:pPr>
            <a:r>
              <a:rPr lang="ar-DZ" sz="2800" dirty="0" smtClean="0">
                <a:latin typeface="Sakkal Majalla" pitchFamily="2" charset="-78"/>
                <a:cs typeface="Sakkal Majalla" pitchFamily="2" charset="-78"/>
              </a:rPr>
              <a:t> ويقضي </a:t>
            </a:r>
            <a:r>
              <a:rPr lang="ar-DZ" sz="2800" dirty="0">
                <a:latin typeface="Sakkal Majalla" pitchFamily="2" charset="-78"/>
                <a:cs typeface="Sakkal Majalla" pitchFamily="2" charset="-78"/>
              </a:rPr>
              <a:t>على كثير من الرسميات داخل </a:t>
            </a:r>
            <a:r>
              <a:rPr lang="ar-DZ" sz="2800" dirty="0" smtClean="0">
                <a:latin typeface="Sakkal Majalla" pitchFamily="2" charset="-78"/>
                <a:cs typeface="Sakkal Majalla" pitchFamily="2" charset="-78"/>
              </a:rPr>
              <a:t>المدارس، </a:t>
            </a:r>
          </a:p>
          <a:p>
            <a:pPr marL="0" indent="0" algn="ctr" rtl="1">
              <a:buNone/>
            </a:pPr>
            <a:r>
              <a:rPr lang="ar-DZ" sz="2800" dirty="0" smtClean="0">
                <a:latin typeface="Sakkal Majalla" pitchFamily="2" charset="-78"/>
                <a:cs typeface="Sakkal Majalla" pitchFamily="2" charset="-78"/>
              </a:rPr>
              <a:t>ويمكن </a:t>
            </a:r>
            <a:r>
              <a:rPr lang="ar-DZ" sz="2800" dirty="0">
                <a:latin typeface="Sakkal Majalla" pitchFamily="2" charset="-78"/>
                <a:cs typeface="Sakkal Majalla" pitchFamily="2" charset="-78"/>
              </a:rPr>
              <a:t>التواصل الفردي </a:t>
            </a:r>
            <a:r>
              <a:rPr lang="ar-DZ" sz="2800" dirty="0" smtClean="0">
                <a:latin typeface="Sakkal Majalla" pitchFamily="2" charset="-78"/>
                <a:cs typeface="Sakkal Majalla" pitchFamily="2" charset="-78"/>
              </a:rPr>
              <a:t>أو الجماعي </a:t>
            </a:r>
            <a:r>
              <a:rPr lang="ar-DZ" sz="2800" dirty="0">
                <a:latin typeface="Sakkal Majalla" pitchFamily="2" charset="-78"/>
                <a:cs typeface="Sakkal Majalla" pitchFamily="2" charset="-78"/>
              </a:rPr>
              <a:t>مع </a:t>
            </a:r>
            <a:r>
              <a:rPr lang="ar-DZ" sz="2800" dirty="0" smtClean="0">
                <a:latin typeface="Sakkal Majalla" pitchFamily="2" charset="-78"/>
                <a:cs typeface="Sakkal Majalla" pitchFamily="2" charset="-78"/>
              </a:rPr>
              <a:t>المعلم. </a:t>
            </a:r>
          </a:p>
          <a:p>
            <a:pPr marL="0" indent="0" algn="ctr" rtl="1">
              <a:buNone/>
            </a:pPr>
            <a:r>
              <a:rPr lang="ar-DZ" sz="2800" dirty="0" smtClean="0">
                <a:latin typeface="Sakkal Majalla" pitchFamily="2" charset="-78"/>
                <a:cs typeface="Sakkal Majalla" pitchFamily="2" charset="-78"/>
              </a:rPr>
              <a:t>كما </a:t>
            </a:r>
            <a:r>
              <a:rPr lang="ar-DZ" sz="2800" dirty="0">
                <a:latin typeface="Sakkal Majalla" pitchFamily="2" charset="-78"/>
                <a:cs typeface="Sakkal Majalla" pitchFamily="2" charset="-78"/>
              </a:rPr>
              <a:t>يكسب </a:t>
            </a:r>
            <a:r>
              <a:rPr lang="ar-DZ" sz="2800" dirty="0" smtClean="0">
                <a:latin typeface="Sakkal Majalla" pitchFamily="2" charset="-78"/>
                <a:cs typeface="Sakkal Majalla" pitchFamily="2" charset="-78"/>
              </a:rPr>
              <a:t>التواصل الطالب </a:t>
            </a:r>
            <a:r>
              <a:rPr lang="ar-DZ" sz="2800" dirty="0">
                <a:latin typeface="Sakkal Majalla" pitchFamily="2" charset="-78"/>
                <a:cs typeface="Sakkal Majalla" pitchFamily="2" charset="-78"/>
              </a:rPr>
              <a:t>مهارات أخرى كالتواصل </a:t>
            </a:r>
            <a:r>
              <a:rPr lang="ar-DZ" sz="2800" dirty="0" smtClean="0">
                <a:latin typeface="Sakkal Majalla" pitchFamily="2" charset="-78"/>
                <a:cs typeface="Sakkal Majalla" pitchFamily="2" charset="-78"/>
              </a:rPr>
              <a:t>والاتصال والمناقشة </a:t>
            </a:r>
            <a:r>
              <a:rPr lang="ar-DZ" sz="2800" dirty="0">
                <a:latin typeface="Sakkal Majalla" pitchFamily="2" charset="-78"/>
                <a:cs typeface="Sakkal Majalla" pitchFamily="2" charset="-78"/>
              </a:rPr>
              <a:t>وإبداء الرأي، </a:t>
            </a:r>
            <a:r>
              <a:rPr lang="ar-DZ" sz="2800" dirty="0" smtClean="0">
                <a:latin typeface="Sakkal Majalla" pitchFamily="2" charset="-78"/>
                <a:cs typeface="Sakkal Majalla" pitchFamily="2" charset="-78"/>
              </a:rPr>
              <a:t>فالمساحة المخصصة ضيقة جدا داخل أسوار المؤسسة </a:t>
            </a:r>
            <a:r>
              <a:rPr lang="ar-DZ" sz="2800" dirty="0">
                <a:latin typeface="Sakkal Majalla" pitchFamily="2" charset="-78"/>
                <a:cs typeface="Sakkal Majalla" pitchFamily="2" charset="-78"/>
              </a:rPr>
              <a:t>. في ظل </a:t>
            </a:r>
            <a:r>
              <a:rPr lang="ar-DZ" sz="2800" dirty="0" smtClean="0">
                <a:latin typeface="Sakkal Majalla" pitchFamily="2" charset="-78"/>
                <a:cs typeface="Sakkal Majalla" pitchFamily="2" charset="-78"/>
              </a:rPr>
              <a:t>المواد، </a:t>
            </a:r>
            <a:endParaRPr lang="en-US" sz="2800" dirty="0">
              <a:latin typeface="Sakkal Majalla" pitchFamily="2" charset="-78"/>
              <a:cs typeface="Sakkal Majalla" pitchFamily="2" charset="-78"/>
            </a:endParaRPr>
          </a:p>
        </p:txBody>
      </p:sp>
    </p:spTree>
    <p:extLst>
      <p:ext uri="{BB962C8B-B14F-4D97-AF65-F5344CB8AC3E}">
        <p14:creationId xmlns:p14="http://schemas.microsoft.com/office/powerpoint/2010/main" val="397118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600" dirty="0" smtClean="0">
                <a:latin typeface="Sakkal Majalla" pitchFamily="2" charset="-78"/>
                <a:cs typeface="Sakkal Majalla" pitchFamily="2" charset="-78"/>
              </a:rPr>
              <a:t>تعريف شبكات المعلومات</a:t>
            </a:r>
            <a:endParaRPr lang="en-US" sz="3600"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a:bodyPr>
          <a:lstStyle/>
          <a:p>
            <a:pPr marL="0" indent="0" algn="ctr" rtl="1">
              <a:buNone/>
            </a:pPr>
            <a:r>
              <a:rPr lang="ar-DZ" sz="2400" dirty="0" smtClean="0">
                <a:latin typeface="Sakkal Majalla" pitchFamily="2" charset="-78"/>
                <a:cs typeface="Sakkal Majalla" pitchFamily="2" charset="-78"/>
              </a:rPr>
              <a:t>تعرف </a:t>
            </a:r>
            <a:r>
              <a:rPr lang="ar-DZ" sz="2400" dirty="0">
                <a:solidFill>
                  <a:srgbClr val="FF0000"/>
                </a:solidFill>
                <a:latin typeface="Sakkal Majalla" pitchFamily="2" charset="-78"/>
                <a:cs typeface="Sakkal Majalla" pitchFamily="2" charset="-78"/>
              </a:rPr>
              <a:t>شبكات المعلومات </a:t>
            </a:r>
          </a:p>
          <a:p>
            <a:pPr marL="0" indent="0" algn="ctr" rtl="1">
              <a:buNone/>
            </a:pPr>
            <a:r>
              <a:rPr lang="ar-DZ" sz="2400" dirty="0" smtClean="0">
                <a:latin typeface="Sakkal Majalla" pitchFamily="2" charset="-78"/>
                <a:cs typeface="Sakkal Majalla" pitchFamily="2" charset="-78"/>
              </a:rPr>
              <a:t>بالإنجليزية</a:t>
            </a:r>
            <a:r>
              <a:rPr lang="ar-DZ" sz="2400" dirty="0">
                <a:latin typeface="Sakkal Majalla" pitchFamily="2" charset="-78"/>
                <a:cs typeface="Sakkal Majalla" pitchFamily="2" charset="-78"/>
              </a:rPr>
              <a:t>: </a:t>
            </a:r>
            <a:r>
              <a:rPr lang="en-US" sz="2400" dirty="0">
                <a:latin typeface="Sakkal Majalla" pitchFamily="2" charset="-78"/>
                <a:cs typeface="Sakkal Majalla" pitchFamily="2" charset="-78"/>
              </a:rPr>
              <a:t>Information Network Or </a:t>
            </a:r>
            <a:endParaRPr lang="ar-DZ" sz="2400" dirty="0" smtClean="0">
              <a:latin typeface="Sakkal Majalla" pitchFamily="2" charset="-78"/>
              <a:cs typeface="Sakkal Majalla" pitchFamily="2" charset="-78"/>
            </a:endParaRPr>
          </a:p>
          <a:p>
            <a:pPr marL="0" indent="0" algn="ctr" rtl="1">
              <a:buNone/>
            </a:pPr>
            <a:r>
              <a:rPr lang="ar-DZ" sz="2400" dirty="0" smtClean="0">
                <a:latin typeface="Sakkal Majalla" pitchFamily="2" charset="-78"/>
                <a:cs typeface="Sakkal Majalla" pitchFamily="2" charset="-78"/>
              </a:rPr>
              <a:t> </a:t>
            </a:r>
            <a:r>
              <a:rPr lang="en-US" sz="2400" dirty="0" smtClean="0">
                <a:latin typeface="Sakkal Majalla" pitchFamily="2" charset="-78"/>
                <a:cs typeface="Sakkal Majalla" pitchFamily="2" charset="-78"/>
              </a:rPr>
              <a:t>Computer </a:t>
            </a:r>
            <a:r>
              <a:rPr lang="en-US" sz="2400" dirty="0">
                <a:latin typeface="Sakkal Majalla" pitchFamily="2" charset="-78"/>
                <a:cs typeface="Sakkal Majalla" pitchFamily="2" charset="-78"/>
              </a:rPr>
              <a:t>Network) </a:t>
            </a:r>
            <a:endParaRPr lang="ar-DZ" sz="2400" dirty="0" smtClean="0">
              <a:latin typeface="Sakkal Majalla" pitchFamily="2" charset="-78"/>
              <a:cs typeface="Sakkal Majalla" pitchFamily="2" charset="-78"/>
            </a:endParaRPr>
          </a:p>
          <a:p>
            <a:pPr marL="0" indent="0" algn="ctr" rtl="1">
              <a:buNone/>
            </a:pPr>
            <a:r>
              <a:rPr lang="ar-DZ" sz="2400" dirty="0" smtClean="0">
                <a:latin typeface="Sakkal Majalla" pitchFamily="2" charset="-78"/>
                <a:cs typeface="Sakkal Majalla" pitchFamily="2" charset="-78"/>
              </a:rPr>
              <a:t>بأنَّها </a:t>
            </a:r>
            <a:r>
              <a:rPr lang="ar-DZ" sz="2400" dirty="0">
                <a:latin typeface="Sakkal Majalla" pitchFamily="2" charset="-78"/>
                <a:cs typeface="Sakkal Majalla" pitchFamily="2" charset="-78"/>
              </a:rPr>
              <a:t>جهازي حاسوب أو أكثر يتصلان مع بعضهما البعض باستخدام معدات ووسائل للتوصيل</a:t>
            </a:r>
            <a:r>
              <a:rPr lang="ar-DZ" sz="2400" dirty="0" smtClean="0">
                <a:latin typeface="Sakkal Majalla" pitchFamily="2" charset="-78"/>
                <a:cs typeface="Sakkal Majalla" pitchFamily="2" charset="-78"/>
              </a:rPr>
              <a:t>،</a:t>
            </a:r>
          </a:p>
          <a:p>
            <a:pPr marL="0" indent="0" algn="ctr" rtl="1">
              <a:buNone/>
            </a:pPr>
            <a:r>
              <a:rPr lang="ar-DZ" sz="2400" dirty="0" smtClean="0">
                <a:latin typeface="Sakkal Majalla" pitchFamily="2" charset="-78"/>
                <a:cs typeface="Sakkal Majalla" pitchFamily="2" charset="-78"/>
              </a:rPr>
              <a:t> </a:t>
            </a:r>
            <a:r>
              <a:rPr lang="ar-DZ" sz="2400" dirty="0">
                <a:latin typeface="Sakkal Majalla" pitchFamily="2" charset="-78"/>
                <a:cs typeface="Sakkal Majalla" pitchFamily="2" charset="-78"/>
              </a:rPr>
              <a:t>بهدف مُشاركة ونقل البيانات والمعلومات عبر أجزاء الشبكة</a:t>
            </a:r>
            <a:r>
              <a:rPr lang="ar-DZ" sz="2400" dirty="0" smtClean="0">
                <a:latin typeface="Sakkal Majalla" pitchFamily="2" charset="-78"/>
                <a:cs typeface="Sakkal Majalla" pitchFamily="2" charset="-78"/>
              </a:rPr>
              <a:t>،</a:t>
            </a:r>
          </a:p>
          <a:p>
            <a:pPr marL="0" indent="0" algn="ctr" rtl="1">
              <a:buNone/>
            </a:pPr>
            <a:r>
              <a:rPr lang="ar-DZ" sz="2400" dirty="0" smtClean="0">
                <a:latin typeface="Sakkal Majalla" pitchFamily="2" charset="-78"/>
                <a:cs typeface="Sakkal Majalla" pitchFamily="2" charset="-78"/>
              </a:rPr>
              <a:t> </a:t>
            </a:r>
            <a:r>
              <a:rPr lang="ar-DZ" sz="2400" dirty="0">
                <a:latin typeface="Sakkal Majalla" pitchFamily="2" charset="-78"/>
                <a:cs typeface="Sakkal Majalla" pitchFamily="2" charset="-78"/>
              </a:rPr>
              <a:t>ويُمكن توصيل أجزاء الشبكة باستخدام الكابلات (الأسلاك) أو الأقمار الصناعية أو خطوط الهواتف. </a:t>
            </a:r>
            <a:endParaRPr lang="fr-FR" sz="2400" dirty="0" smtClean="0">
              <a:latin typeface="Sakkal Majalla" pitchFamily="2" charset="-78"/>
              <a:cs typeface="Sakkal Majalla" pitchFamily="2" charset="-78"/>
            </a:endParaRPr>
          </a:p>
        </p:txBody>
      </p:sp>
      <p:sp>
        <p:nvSpPr>
          <p:cNvPr id="4" name="Rectangle 3"/>
          <p:cNvSpPr/>
          <p:nvPr/>
        </p:nvSpPr>
        <p:spPr>
          <a:xfrm>
            <a:off x="539552" y="5517232"/>
            <a:ext cx="8136904" cy="57606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https://www.desktopclass.com/computer-it/what-is-information-network-computer-network/</a:t>
            </a:r>
          </a:p>
        </p:txBody>
      </p:sp>
    </p:spTree>
    <p:extLst>
      <p:ext uri="{BB962C8B-B14F-4D97-AF65-F5344CB8AC3E}">
        <p14:creationId xmlns:p14="http://schemas.microsoft.com/office/powerpoint/2010/main" val="1359390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3600" dirty="0">
                <a:latin typeface="Sakkal Majalla" pitchFamily="2" charset="-78"/>
                <a:cs typeface="Sakkal Majalla" pitchFamily="2" charset="-78"/>
              </a:rPr>
              <a:t>دور شبكات التواصل </a:t>
            </a:r>
            <a:r>
              <a:rPr lang="ar-DZ" sz="3600" dirty="0" smtClean="0">
                <a:latin typeface="Sakkal Majalla" pitchFamily="2" charset="-78"/>
                <a:cs typeface="Sakkal Majalla" pitchFamily="2" charset="-78"/>
              </a:rPr>
              <a:t>الاجتماعي في </a:t>
            </a:r>
            <a:r>
              <a:rPr lang="ar-DZ" sz="3600" dirty="0">
                <a:latin typeface="Sakkal Majalla" pitchFamily="2" charset="-78"/>
                <a:cs typeface="Sakkal Majalla" pitchFamily="2" charset="-78"/>
              </a:rPr>
              <a:t>تعزيز العملية التعليمية:</a:t>
            </a:r>
            <a:endParaRPr lang="en-US" sz="3600"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a:bodyPr>
          <a:lstStyle/>
          <a:p>
            <a:pPr marL="0" indent="0" algn="ctr" rtl="1">
              <a:buNone/>
            </a:pPr>
            <a:r>
              <a:rPr lang="ar-DZ" sz="2400" dirty="0">
                <a:latin typeface="Sakkal Majalla" pitchFamily="2" charset="-78"/>
                <a:cs typeface="Sakkal Majalla" pitchFamily="2" charset="-78"/>
              </a:rPr>
              <a:t>و تعتمد </a:t>
            </a:r>
            <a:r>
              <a:rPr lang="ar-DZ" sz="2400" dirty="0" smtClean="0">
                <a:latin typeface="Sakkal Majalla" pitchFamily="2" charset="-78"/>
                <a:cs typeface="Sakkal Majalla" pitchFamily="2" charset="-78"/>
              </a:rPr>
              <a:t>المواقع</a:t>
            </a:r>
            <a:r>
              <a:rPr lang="fr-FR" sz="2400" dirty="0" smtClean="0">
                <a:latin typeface="Sakkal Majalla" pitchFamily="2" charset="-78"/>
                <a:cs typeface="Sakkal Majalla" pitchFamily="2" charset="-78"/>
              </a:rPr>
              <a:t> </a:t>
            </a:r>
            <a:r>
              <a:rPr lang="ar-DZ" sz="2400" dirty="0" smtClean="0">
                <a:latin typeface="Sakkal Majalla" pitchFamily="2" charset="-78"/>
                <a:cs typeface="Sakkal Majalla" pitchFamily="2" charset="-78"/>
              </a:rPr>
              <a:t>بشكل رئيسي </a:t>
            </a:r>
            <a:r>
              <a:rPr lang="ar-DZ" sz="2400" dirty="0">
                <a:latin typeface="Sakkal Majalla" pitchFamily="2" charset="-78"/>
                <a:cs typeface="Sakkal Majalla" pitchFamily="2" charset="-78"/>
              </a:rPr>
              <a:t>على </a:t>
            </a:r>
            <a:r>
              <a:rPr lang="ar-DZ" sz="2400" dirty="0" smtClean="0">
                <a:latin typeface="Sakkal Majalla" pitchFamily="2" charset="-78"/>
                <a:cs typeface="Sakkal Majalla" pitchFamily="2" charset="-78"/>
              </a:rPr>
              <a:t>الاستفادة</a:t>
            </a:r>
            <a:r>
              <a:rPr lang="fr-FR" sz="2400" dirty="0" smtClean="0">
                <a:latin typeface="Sakkal Majalla" pitchFamily="2" charset="-78"/>
                <a:cs typeface="Sakkal Majalla" pitchFamily="2" charset="-78"/>
              </a:rPr>
              <a:t> </a:t>
            </a:r>
            <a:r>
              <a:rPr lang="ar-DZ" sz="2400" dirty="0">
                <a:latin typeface="Sakkal Majalla" pitchFamily="2" charset="-78"/>
                <a:cs typeface="Sakkal Majalla" pitchFamily="2" charset="-78"/>
              </a:rPr>
              <a:t>من تفاعلية شبكة </a:t>
            </a:r>
            <a:r>
              <a:rPr lang="ar-DZ" sz="2400" dirty="0" smtClean="0">
                <a:latin typeface="Sakkal Majalla" pitchFamily="2" charset="-78"/>
                <a:cs typeface="Sakkal Majalla" pitchFamily="2" charset="-78"/>
              </a:rPr>
              <a:t>الأنترنت </a:t>
            </a:r>
            <a:r>
              <a:rPr lang="ar-DZ" sz="2400" dirty="0">
                <a:latin typeface="Sakkal Majalla" pitchFamily="2" charset="-78"/>
                <a:cs typeface="Sakkal Majalla" pitchFamily="2" charset="-78"/>
              </a:rPr>
              <a:t>كوسيلة </a:t>
            </a:r>
            <a:r>
              <a:rPr lang="ar-DZ" sz="2400" dirty="0" smtClean="0">
                <a:latin typeface="Sakkal Majalla" pitchFamily="2" charset="-78"/>
                <a:cs typeface="Sakkal Majalla" pitchFamily="2" charset="-78"/>
              </a:rPr>
              <a:t>اتصال وتواصل </a:t>
            </a:r>
            <a:r>
              <a:rPr lang="ar-DZ" sz="2400" dirty="0">
                <a:latin typeface="Sakkal Majalla" pitchFamily="2" charset="-78"/>
                <a:cs typeface="Sakkal Majalla" pitchFamily="2" charset="-78"/>
              </a:rPr>
              <a:t>و </a:t>
            </a:r>
            <a:r>
              <a:rPr lang="ar-DZ" sz="2400" dirty="0" smtClean="0">
                <a:latin typeface="Sakkal Majalla" pitchFamily="2" charset="-78"/>
                <a:cs typeface="Sakkal Majalla" pitchFamily="2" charset="-78"/>
              </a:rPr>
              <a:t>تقاطع </a:t>
            </a:r>
            <a:r>
              <a:rPr lang="ar-DZ" sz="2400" dirty="0">
                <a:latin typeface="Sakkal Majalla" pitchFamily="2" charset="-78"/>
                <a:cs typeface="Sakkal Majalla" pitchFamily="2" charset="-78"/>
              </a:rPr>
              <a:t>بين العالمية </a:t>
            </a:r>
            <a:r>
              <a:rPr lang="ar-DZ" sz="2400" dirty="0" smtClean="0">
                <a:latin typeface="Sakkal Majalla" pitchFamily="2" charset="-78"/>
                <a:cs typeface="Sakkal Majalla" pitchFamily="2" charset="-78"/>
              </a:rPr>
              <a:t>المحلية،.</a:t>
            </a:r>
            <a:endParaRPr lang="en-US" sz="2400" dirty="0">
              <a:latin typeface="Sakkal Majalla" pitchFamily="2" charset="-78"/>
              <a:cs typeface="Sakkal Majalla" pitchFamily="2" charset="-78"/>
            </a:endParaRPr>
          </a:p>
          <a:p>
            <a:pPr marL="0" indent="0" algn="ctr" rtl="1">
              <a:buNone/>
            </a:pPr>
            <a:r>
              <a:rPr lang="ar-DZ" sz="2400" dirty="0" smtClean="0">
                <a:latin typeface="Sakkal Majalla" pitchFamily="2" charset="-78"/>
                <a:cs typeface="Sakkal Majalla" pitchFamily="2" charset="-78"/>
              </a:rPr>
              <a:t>حيث </a:t>
            </a:r>
            <a:r>
              <a:rPr lang="ar-DZ" sz="2400" dirty="0">
                <a:latin typeface="Sakkal Majalla" pitchFamily="2" charset="-78"/>
                <a:cs typeface="Sakkal Majalla" pitchFamily="2" charset="-78"/>
              </a:rPr>
              <a:t>تسمح </a:t>
            </a:r>
            <a:r>
              <a:rPr lang="ar-DZ" sz="2400" dirty="0" smtClean="0">
                <a:latin typeface="Sakkal Majalla" pitchFamily="2" charset="-78"/>
                <a:cs typeface="Sakkal Majalla" pitchFamily="2" charset="-78"/>
              </a:rPr>
              <a:t>لأعضائها </a:t>
            </a:r>
            <a:r>
              <a:rPr lang="ar-DZ" sz="2400" dirty="0">
                <a:latin typeface="Sakkal Majalla" pitchFamily="2" charset="-78"/>
                <a:cs typeface="Sakkal Majalla" pitchFamily="2" charset="-78"/>
              </a:rPr>
              <a:t>أن يقدموا أنفسهم ويعبروا عن </a:t>
            </a:r>
            <a:r>
              <a:rPr lang="ar-DZ" sz="2400" dirty="0" smtClean="0">
                <a:latin typeface="Sakkal Majalla" pitchFamily="2" charset="-78"/>
                <a:cs typeface="Sakkal Majalla" pitchFamily="2" charset="-78"/>
              </a:rPr>
              <a:t>آرائهم</a:t>
            </a:r>
            <a:r>
              <a:rPr lang="fr-FR" sz="2400" dirty="0" smtClean="0">
                <a:latin typeface="Sakkal Majalla" pitchFamily="2" charset="-78"/>
                <a:cs typeface="Sakkal Majalla" pitchFamily="2" charset="-78"/>
              </a:rPr>
              <a:t> </a:t>
            </a:r>
            <a:r>
              <a:rPr lang="ar-DZ" sz="2400" dirty="0" smtClean="0">
                <a:latin typeface="Sakkal Majalla" pitchFamily="2" charset="-78"/>
                <a:cs typeface="Sakkal Majalla" pitchFamily="2" charset="-78"/>
              </a:rPr>
              <a:t>وأفكارهم للآخرين. </a:t>
            </a:r>
          </a:p>
          <a:p>
            <a:pPr marL="0" indent="0" algn="ctr" rtl="1">
              <a:buNone/>
            </a:pPr>
            <a:r>
              <a:rPr lang="ar-DZ" sz="2400" dirty="0" smtClean="0">
                <a:latin typeface="Sakkal Majalla" pitchFamily="2" charset="-78"/>
                <a:cs typeface="Sakkal Majalla" pitchFamily="2" charset="-78"/>
              </a:rPr>
              <a:t>تأخذ شبكات </a:t>
            </a:r>
            <a:r>
              <a:rPr lang="ar-DZ" sz="2400" dirty="0">
                <a:latin typeface="Sakkal Majalla" pitchFamily="2" charset="-78"/>
                <a:cs typeface="Sakkal Majalla" pitchFamily="2" charset="-78"/>
              </a:rPr>
              <a:t>التواصل </a:t>
            </a:r>
            <a:r>
              <a:rPr lang="ar-DZ" sz="2400" dirty="0" smtClean="0">
                <a:latin typeface="Sakkal Majalla" pitchFamily="2" charset="-78"/>
                <a:cs typeface="Sakkal Majalla" pitchFamily="2" charset="-78"/>
              </a:rPr>
              <a:t>الاجتماعي عدة </a:t>
            </a:r>
            <a:r>
              <a:rPr lang="ar-DZ" sz="2400" dirty="0">
                <a:latin typeface="Sakkal Majalla" pitchFamily="2" charset="-78"/>
                <a:cs typeface="Sakkal Majalla" pitchFamily="2" charset="-78"/>
              </a:rPr>
              <a:t>أشكال حصرها </a:t>
            </a:r>
            <a:r>
              <a:rPr lang="ar-DZ" sz="2400" dirty="0" smtClean="0">
                <a:latin typeface="Sakkal Majalla" pitchFamily="2" charset="-78"/>
                <a:cs typeface="Sakkal Majalla" pitchFamily="2" charset="-78"/>
              </a:rPr>
              <a:t>بعض الباحثين في أربعة </a:t>
            </a:r>
            <a:r>
              <a:rPr lang="ar-DZ" sz="2400" dirty="0">
                <a:latin typeface="Sakkal Majalla" pitchFamily="2" charset="-78"/>
                <a:cs typeface="Sakkal Majalla" pitchFamily="2" charset="-78"/>
              </a:rPr>
              <a:t>عناصر تشكل</a:t>
            </a:r>
          </a:p>
          <a:p>
            <a:pPr marL="0" indent="0" algn="ctr" rtl="1">
              <a:buNone/>
            </a:pPr>
            <a:r>
              <a:rPr lang="ar-DZ" sz="2400" dirty="0">
                <a:latin typeface="Sakkal Majalla" pitchFamily="2" charset="-78"/>
                <a:cs typeface="Sakkal Majalla" pitchFamily="2" charset="-78"/>
              </a:rPr>
              <a:t>في مجملها أدوات وسائط التواصل </a:t>
            </a:r>
            <a:r>
              <a:rPr lang="ar-DZ" sz="2400" dirty="0" smtClean="0">
                <a:latin typeface="Sakkal Majalla" pitchFamily="2" charset="-78"/>
                <a:cs typeface="Sakkal Majalla" pitchFamily="2" charset="-78"/>
              </a:rPr>
              <a:t>الاجتماعي </a:t>
            </a:r>
            <a:r>
              <a:rPr lang="fr-FR" sz="2400" dirty="0" smtClean="0">
                <a:latin typeface="Sakkal Majalla" pitchFamily="2" charset="-78"/>
                <a:cs typeface="Sakkal Majalla" pitchFamily="2" charset="-78"/>
              </a:rPr>
              <a:t>Social Media Tools</a:t>
            </a:r>
            <a:r>
              <a:rPr lang="ar-DZ" sz="2400" dirty="0" smtClean="0">
                <a:latin typeface="Sakkal Majalla" pitchFamily="2" charset="-78"/>
                <a:cs typeface="Sakkal Majalla" pitchFamily="2" charset="-78"/>
              </a:rPr>
              <a:t>:</a:t>
            </a:r>
            <a:endParaRPr lang="fr-FR" sz="2400" dirty="0" smtClean="0">
              <a:latin typeface="Sakkal Majalla" pitchFamily="2" charset="-78"/>
              <a:cs typeface="Sakkal Majalla" pitchFamily="2" charset="-78"/>
            </a:endParaRPr>
          </a:p>
          <a:p>
            <a:pPr marL="0" indent="0" algn="ctr" rtl="1">
              <a:buNone/>
            </a:pPr>
            <a:endParaRPr lang="fr-FR" sz="2400" dirty="0" smtClean="0">
              <a:latin typeface="Sakkal Majalla" pitchFamily="2" charset="-78"/>
              <a:cs typeface="Sakkal Majalla" pitchFamily="2" charset="-78"/>
            </a:endParaRPr>
          </a:p>
        </p:txBody>
      </p:sp>
    </p:spTree>
    <p:extLst>
      <p:ext uri="{BB962C8B-B14F-4D97-AF65-F5344CB8AC3E}">
        <p14:creationId xmlns:p14="http://schemas.microsoft.com/office/powerpoint/2010/main" val="14057401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600" dirty="0" smtClean="0">
                <a:latin typeface="Sakkal Majalla" pitchFamily="2" charset="-78"/>
                <a:cs typeface="Sakkal Majalla" pitchFamily="2" charset="-78"/>
              </a:rPr>
              <a:t>أدوات وسائط التواصل الاجتماعي </a:t>
            </a:r>
            <a:endParaRPr lang="en-US" sz="3600" dirty="0">
              <a:latin typeface="Sakkal Majalla" pitchFamily="2" charset="-78"/>
              <a:cs typeface="Sakkal Majalla" pitchFamily="2" charset="-78"/>
            </a:endParaRPr>
          </a:p>
        </p:txBody>
      </p:sp>
      <p:sp>
        <p:nvSpPr>
          <p:cNvPr id="3" name="Espace réservé du contenu 2"/>
          <p:cNvSpPr>
            <a:spLocks noGrp="1"/>
          </p:cNvSpPr>
          <p:nvPr>
            <p:ph idx="1"/>
          </p:nvPr>
        </p:nvSpPr>
        <p:spPr>
          <a:xfrm>
            <a:off x="457200" y="1268760"/>
            <a:ext cx="8229600" cy="4857403"/>
          </a:xfrm>
        </p:spPr>
        <p:txBody>
          <a:bodyPr>
            <a:noAutofit/>
          </a:bodyPr>
          <a:lstStyle/>
          <a:p>
            <a:pPr marL="0" indent="0" algn="ctr" rtl="1">
              <a:buNone/>
            </a:pPr>
            <a:r>
              <a:rPr lang="ar-DZ" sz="2400" dirty="0" smtClean="0">
                <a:latin typeface="Sakkal Majalla" pitchFamily="2" charset="-78"/>
                <a:cs typeface="Sakkal Majalla" pitchFamily="2" charset="-78"/>
              </a:rPr>
              <a:t>1.مواقع </a:t>
            </a:r>
            <a:r>
              <a:rPr lang="ar-DZ" sz="2400" dirty="0">
                <a:latin typeface="Sakkal Majalla" pitchFamily="2" charset="-78"/>
                <a:cs typeface="Sakkal Majalla" pitchFamily="2" charset="-78"/>
              </a:rPr>
              <a:t>الشبكات </a:t>
            </a:r>
            <a:r>
              <a:rPr lang="ar-DZ" sz="2400" dirty="0" smtClean="0">
                <a:latin typeface="Sakkal Majalla" pitchFamily="2" charset="-78"/>
                <a:cs typeface="Sakkal Majalla" pitchFamily="2" charset="-78"/>
              </a:rPr>
              <a:t>الاجتماعية: </a:t>
            </a:r>
            <a:r>
              <a:rPr lang="en-US" sz="2400" dirty="0">
                <a:latin typeface="Sakkal Majalla" pitchFamily="2" charset="-78"/>
                <a:cs typeface="Sakkal Majalla" pitchFamily="2" charset="-78"/>
              </a:rPr>
              <a:t>sites Networking </a:t>
            </a:r>
            <a:r>
              <a:rPr lang="en-US" sz="2400" dirty="0" smtClean="0">
                <a:latin typeface="Sakkal Majalla" pitchFamily="2" charset="-78"/>
                <a:cs typeface="Sakkal Majalla" pitchFamily="2" charset="-78"/>
              </a:rPr>
              <a:t>Social</a:t>
            </a:r>
          </a:p>
          <a:p>
            <a:pPr marL="0" indent="0" algn="ctr" rtl="1">
              <a:buNone/>
            </a:pPr>
            <a:r>
              <a:rPr lang="ar-DZ" sz="2400" dirty="0" smtClean="0">
                <a:latin typeface="Sakkal Majalla" pitchFamily="2" charset="-78"/>
                <a:cs typeface="Sakkal Majalla" pitchFamily="2" charset="-78"/>
              </a:rPr>
              <a:t>مثل </a:t>
            </a:r>
            <a:r>
              <a:rPr lang="ar-DZ" sz="2400" b="1" dirty="0">
                <a:solidFill>
                  <a:srgbClr val="FF0000"/>
                </a:solidFill>
                <a:latin typeface="Sakkal Majalla" pitchFamily="2" charset="-78"/>
                <a:cs typeface="Sakkal Majalla" pitchFamily="2" charset="-78"/>
              </a:rPr>
              <a:t>الفيس بو ك </a:t>
            </a:r>
            <a:r>
              <a:rPr lang="ar-DZ" sz="2400" b="1" dirty="0" smtClean="0">
                <a:solidFill>
                  <a:srgbClr val="FF0000"/>
                </a:solidFill>
                <a:latin typeface="Sakkal Majalla" pitchFamily="2" charset="-78"/>
                <a:cs typeface="Sakkal Majalla" pitchFamily="2" charset="-78"/>
              </a:rPr>
              <a:t>وتوتير واليوتيوب</a:t>
            </a:r>
            <a:endParaRPr lang="fr-FR" sz="2400" b="1" dirty="0" smtClean="0">
              <a:solidFill>
                <a:srgbClr val="FF0000"/>
              </a:solidFill>
              <a:latin typeface="Sakkal Majalla" pitchFamily="2" charset="-78"/>
              <a:cs typeface="Sakkal Majalla" pitchFamily="2" charset="-78"/>
            </a:endParaRPr>
          </a:p>
          <a:p>
            <a:pPr marL="0" indent="0" algn="ctr" rtl="1">
              <a:buNone/>
            </a:pPr>
            <a:r>
              <a:rPr lang="ar-DZ" sz="2400" dirty="0" smtClean="0">
                <a:latin typeface="Sakkal Majalla" pitchFamily="2" charset="-78"/>
                <a:cs typeface="Sakkal Majalla" pitchFamily="2" charset="-78"/>
              </a:rPr>
              <a:t>2 </a:t>
            </a:r>
            <a:r>
              <a:rPr lang="ar-DZ" sz="2400" dirty="0">
                <a:latin typeface="Sakkal Majalla" pitchFamily="2" charset="-78"/>
                <a:cs typeface="Sakkal Majalla" pitchFamily="2" charset="-78"/>
              </a:rPr>
              <a:t>.أدوات التدوين </a:t>
            </a:r>
            <a:r>
              <a:rPr lang="ar-DZ" sz="2400" dirty="0" smtClean="0">
                <a:latin typeface="Sakkal Majalla" pitchFamily="2" charset="-78"/>
                <a:cs typeface="Sakkal Majalla" pitchFamily="2" charset="-78"/>
              </a:rPr>
              <a:t>: </a:t>
            </a:r>
            <a:r>
              <a:rPr lang="en-US" sz="2400" dirty="0" smtClean="0">
                <a:latin typeface="Sakkal Majalla" pitchFamily="2" charset="-78"/>
                <a:cs typeface="Sakkal Majalla" pitchFamily="2" charset="-78"/>
              </a:rPr>
              <a:t>Blogging Tools</a:t>
            </a:r>
            <a:r>
              <a:rPr lang="ar-DZ" sz="2400" dirty="0" smtClean="0">
                <a:latin typeface="Sakkal Majalla" pitchFamily="2" charset="-78"/>
                <a:cs typeface="Sakkal Majalla" pitchFamily="2" charset="-78"/>
              </a:rPr>
              <a:t>مثل:</a:t>
            </a:r>
            <a:r>
              <a:rPr lang="en-US" sz="2400" dirty="0">
                <a:solidFill>
                  <a:srgbClr val="FF0000"/>
                </a:solidFill>
                <a:latin typeface="Sakkal Majalla" pitchFamily="2" charset="-78"/>
                <a:cs typeface="Sakkal Majalla" pitchFamily="2" charset="-78"/>
              </a:rPr>
              <a:t>Blogger</a:t>
            </a:r>
          </a:p>
          <a:p>
            <a:pPr marL="0" indent="0" algn="ctr" rtl="1">
              <a:buNone/>
            </a:pPr>
            <a:r>
              <a:rPr lang="ar-DZ" sz="2400" dirty="0" smtClean="0">
                <a:latin typeface="Sakkal Majalla" pitchFamily="2" charset="-78"/>
                <a:cs typeface="Sakkal Majalla" pitchFamily="2" charset="-78"/>
              </a:rPr>
              <a:t>3</a:t>
            </a:r>
            <a:r>
              <a:rPr lang="en-US" sz="2400" dirty="0" smtClean="0">
                <a:latin typeface="Sakkal Majalla" pitchFamily="2" charset="-78"/>
                <a:cs typeface="Sakkal Majalla" pitchFamily="2" charset="-78"/>
              </a:rPr>
              <a:t>.</a:t>
            </a:r>
            <a:r>
              <a:rPr lang="ar-DZ" sz="2400" dirty="0">
                <a:latin typeface="Sakkal Majalla" pitchFamily="2" charset="-78"/>
                <a:cs typeface="Sakkal Majalla" pitchFamily="2" charset="-78"/>
              </a:rPr>
              <a:t>أدوات </a:t>
            </a:r>
            <a:r>
              <a:rPr lang="ar-DZ" sz="2400" dirty="0" smtClean="0">
                <a:latin typeface="Sakkal Majalla" pitchFamily="2" charset="-78"/>
                <a:cs typeface="Sakkal Majalla" pitchFamily="2" charset="-78"/>
              </a:rPr>
              <a:t>الموسوعات: </a:t>
            </a:r>
            <a:r>
              <a:rPr lang="en-US" sz="2400" dirty="0">
                <a:solidFill>
                  <a:srgbClr val="FF0000"/>
                </a:solidFill>
                <a:latin typeface="Sakkal Majalla" pitchFamily="2" charset="-78"/>
                <a:cs typeface="Sakkal Majalla" pitchFamily="2" charset="-78"/>
              </a:rPr>
              <a:t>Tools </a:t>
            </a:r>
            <a:r>
              <a:rPr lang="ar-DZ" sz="2400" dirty="0" smtClean="0">
                <a:solidFill>
                  <a:srgbClr val="FF0000"/>
                </a:solidFill>
                <a:latin typeface="Sakkal Majalla" pitchFamily="2" charset="-78"/>
                <a:cs typeface="Sakkal Majalla" pitchFamily="2" charset="-78"/>
              </a:rPr>
              <a:t> </a:t>
            </a:r>
            <a:r>
              <a:rPr lang="en-US" sz="2400" dirty="0">
                <a:solidFill>
                  <a:srgbClr val="FF0000"/>
                </a:solidFill>
                <a:latin typeface="Sakkal Majalla" pitchFamily="2" charset="-78"/>
                <a:cs typeface="Sakkal Majalla" pitchFamily="2" charset="-78"/>
              </a:rPr>
              <a:t>Wiki</a:t>
            </a:r>
            <a:r>
              <a:rPr lang="ar-DZ" sz="2400" dirty="0" smtClean="0">
                <a:latin typeface="Sakkal Majalla" pitchFamily="2" charset="-78"/>
                <a:cs typeface="Sakkal Majalla" pitchFamily="2" charset="-78"/>
              </a:rPr>
              <a:t>مثل</a:t>
            </a:r>
            <a:r>
              <a:rPr lang="ar-DZ" sz="2400" dirty="0">
                <a:latin typeface="Sakkal Majalla" pitchFamily="2" charset="-78"/>
                <a:cs typeface="Sakkal Majalla" pitchFamily="2" charset="-78"/>
              </a:rPr>
              <a:t>: </a:t>
            </a:r>
            <a:r>
              <a:rPr lang="en-US" sz="2400" dirty="0" smtClean="0">
                <a:latin typeface="Sakkal Majalla" pitchFamily="2" charset="-78"/>
                <a:cs typeface="Sakkal Majalla" pitchFamily="2" charset="-78"/>
              </a:rPr>
              <a:t>Wikipedia </a:t>
            </a:r>
            <a:r>
              <a:rPr lang="ar-DZ" sz="2400" dirty="0" smtClean="0">
                <a:latin typeface="Sakkal Majalla" pitchFamily="2" charset="-78"/>
                <a:cs typeface="Sakkal Majalla" pitchFamily="2" charset="-78"/>
              </a:rPr>
              <a:t>الموسوعة الإلكترونية الحرة و</a:t>
            </a:r>
            <a:r>
              <a:rPr lang="en-US" sz="2400" dirty="0">
                <a:latin typeface="Sakkal Majalla" pitchFamily="2" charset="-78"/>
                <a:cs typeface="Sakkal Majalla" pitchFamily="2" charset="-78"/>
              </a:rPr>
              <a:t>Documents </a:t>
            </a:r>
            <a:r>
              <a:rPr lang="ar-DZ" sz="2400" dirty="0" smtClean="0">
                <a:latin typeface="Sakkal Majalla" pitchFamily="2" charset="-78"/>
                <a:cs typeface="Sakkal Majalla" pitchFamily="2" charset="-78"/>
              </a:rPr>
              <a:t> </a:t>
            </a:r>
            <a:r>
              <a:rPr lang="en-US" sz="2400" dirty="0" smtClean="0">
                <a:latin typeface="Sakkal Majalla" pitchFamily="2" charset="-78"/>
                <a:cs typeface="Sakkal Majalla" pitchFamily="2" charset="-78"/>
              </a:rPr>
              <a:t>Google</a:t>
            </a:r>
          </a:p>
          <a:p>
            <a:pPr marL="0" indent="0" algn="ctr" rtl="1">
              <a:buNone/>
            </a:pPr>
            <a:r>
              <a:rPr lang="ar-DZ" sz="2400" dirty="0" smtClean="0">
                <a:latin typeface="Sakkal Majalla" pitchFamily="2" charset="-78"/>
                <a:cs typeface="Sakkal Majalla" pitchFamily="2" charset="-78"/>
              </a:rPr>
              <a:t>4</a:t>
            </a:r>
            <a:r>
              <a:rPr lang="en-US" sz="2400" dirty="0" smtClean="0">
                <a:latin typeface="Sakkal Majalla" pitchFamily="2" charset="-78"/>
                <a:cs typeface="Sakkal Majalla" pitchFamily="2" charset="-78"/>
              </a:rPr>
              <a:t> </a:t>
            </a:r>
            <a:r>
              <a:rPr lang="en-US" sz="2400" dirty="0">
                <a:latin typeface="Sakkal Majalla" pitchFamily="2" charset="-78"/>
                <a:cs typeface="Sakkal Majalla" pitchFamily="2" charset="-78"/>
              </a:rPr>
              <a:t>.</a:t>
            </a:r>
            <a:r>
              <a:rPr lang="ar-DZ" sz="2400" dirty="0">
                <a:latin typeface="Sakkal Majalla" pitchFamily="2" charset="-78"/>
                <a:cs typeface="Sakkal Majalla" pitchFamily="2" charset="-78"/>
              </a:rPr>
              <a:t>أدوات مشاركة الصور و </a:t>
            </a:r>
            <a:r>
              <a:rPr lang="ar-DZ" sz="2400" dirty="0" smtClean="0">
                <a:latin typeface="Sakkal Majalla" pitchFamily="2" charset="-78"/>
                <a:cs typeface="Sakkal Majalla" pitchFamily="2" charset="-78"/>
              </a:rPr>
              <a:t>الفيديو:  </a:t>
            </a:r>
            <a:r>
              <a:rPr lang="fr-FR" sz="2400" dirty="0" smtClean="0">
                <a:latin typeface="Sakkal Majalla" pitchFamily="2" charset="-78"/>
                <a:cs typeface="Sakkal Majalla" pitchFamily="2" charset="-78"/>
              </a:rPr>
              <a:t>Image or Video Sharing </a:t>
            </a:r>
            <a:r>
              <a:rPr lang="en-US" sz="2400" dirty="0" smtClean="0">
                <a:latin typeface="Sakkal Majalla" pitchFamily="2" charset="-78"/>
                <a:cs typeface="Sakkal Majalla" pitchFamily="2" charset="-78"/>
              </a:rPr>
              <a:t>Tools </a:t>
            </a:r>
            <a:endParaRPr lang="ar-DZ" sz="2400" dirty="0" smtClean="0">
              <a:latin typeface="Sakkal Majalla" pitchFamily="2" charset="-78"/>
              <a:cs typeface="Sakkal Majalla" pitchFamily="2" charset="-78"/>
            </a:endParaRPr>
          </a:p>
          <a:p>
            <a:pPr marL="0" indent="0" algn="ctr" rtl="1">
              <a:buNone/>
            </a:pPr>
            <a:r>
              <a:rPr lang="ar-DZ" sz="2400" dirty="0">
                <a:latin typeface="Sakkal Majalla" pitchFamily="2" charset="-78"/>
                <a:cs typeface="Sakkal Majalla" pitchFamily="2" charset="-78"/>
              </a:rPr>
              <a:t>و</a:t>
            </a:r>
            <a:r>
              <a:rPr lang="ar-DZ" sz="2400" dirty="0" smtClean="0">
                <a:latin typeface="Sakkal Majalla" pitchFamily="2" charset="-78"/>
                <a:cs typeface="Sakkal Majalla" pitchFamily="2" charset="-78"/>
              </a:rPr>
              <a:t>تضم</a:t>
            </a:r>
            <a:r>
              <a:rPr lang="ar-DZ" sz="2400" dirty="0">
                <a:latin typeface="Sakkal Majalla" pitchFamily="2" charset="-78"/>
                <a:cs typeface="Sakkal Majalla" pitchFamily="2" charset="-78"/>
              </a:rPr>
              <a:t>: مواقع </a:t>
            </a:r>
            <a:r>
              <a:rPr lang="ar-DZ" sz="2400" dirty="0" smtClean="0">
                <a:latin typeface="Sakkal Majalla" pitchFamily="2" charset="-78"/>
                <a:cs typeface="Sakkal Majalla" pitchFamily="2" charset="-78"/>
              </a:rPr>
              <a:t>مشاركة الصور </a:t>
            </a:r>
            <a:r>
              <a:rPr lang="ar-DZ" sz="2400" dirty="0">
                <a:latin typeface="Sakkal Majalla" pitchFamily="2" charset="-78"/>
                <a:cs typeface="Sakkal Majalla" pitchFamily="2" charset="-78"/>
              </a:rPr>
              <a:t>و الفيديو</a:t>
            </a:r>
            <a:r>
              <a:rPr lang="ar-DZ" sz="2400" dirty="0" smtClean="0">
                <a:latin typeface="Sakkal Majalla" pitchFamily="2" charset="-78"/>
                <a:cs typeface="Sakkal Majalla" pitchFamily="2" charset="-78"/>
              </a:rPr>
              <a:t>:</a:t>
            </a:r>
          </a:p>
          <a:p>
            <a:pPr marL="0" indent="0" algn="ctr">
              <a:buNone/>
            </a:pPr>
            <a:r>
              <a:rPr lang="en-US" sz="2400" dirty="0">
                <a:solidFill>
                  <a:srgbClr val="FF0000"/>
                </a:solidFill>
                <a:latin typeface="Sakkal Majalla" pitchFamily="2" charset="-78"/>
                <a:cs typeface="Sakkal Majalla" pitchFamily="2" charset="-78"/>
              </a:rPr>
              <a:t>Share Slide, Flickr </a:t>
            </a:r>
            <a:r>
              <a:rPr lang="ar-DZ" sz="2400" dirty="0" smtClean="0">
                <a:latin typeface="Sakkal Majalla" pitchFamily="2" charset="-78"/>
                <a:cs typeface="Sakkal Majalla" pitchFamily="2" charset="-78"/>
              </a:rPr>
              <a:t>مثل:</a:t>
            </a:r>
            <a:endParaRPr lang="ar-DZ" sz="2400" dirty="0">
              <a:latin typeface="Sakkal Majalla" pitchFamily="2" charset="-78"/>
              <a:cs typeface="Sakkal Majalla" pitchFamily="2" charset="-78"/>
            </a:endParaRPr>
          </a:p>
          <a:p>
            <a:pPr marL="0" indent="0" algn="ctr" rtl="1">
              <a:buNone/>
            </a:pPr>
            <a:r>
              <a:rPr lang="ar-DZ" sz="2400" dirty="0" smtClean="0">
                <a:latin typeface="Sakkal Majalla" pitchFamily="2" charset="-78"/>
                <a:cs typeface="Sakkal Majalla" pitchFamily="2" charset="-78"/>
              </a:rPr>
              <a:t>5. التعلم </a:t>
            </a:r>
            <a:r>
              <a:rPr lang="ar-DZ" sz="2400" dirty="0">
                <a:latin typeface="Sakkal Majalla" pitchFamily="2" charset="-78"/>
                <a:cs typeface="Sakkal Majalla" pitchFamily="2" charset="-78"/>
              </a:rPr>
              <a:t>من </a:t>
            </a:r>
            <a:r>
              <a:rPr lang="ar-DZ" sz="2400" dirty="0" smtClean="0">
                <a:latin typeface="Sakkal Majalla" pitchFamily="2" charset="-78"/>
                <a:cs typeface="Sakkal Majalla" pitchFamily="2" charset="-78"/>
              </a:rPr>
              <a:t>خلال شبكات التواصل الاجتماعي: </a:t>
            </a:r>
          </a:p>
          <a:p>
            <a:pPr marL="0" indent="0" algn="ctr">
              <a:buNone/>
            </a:pPr>
            <a:r>
              <a:rPr lang="en-US" sz="2400" dirty="0" smtClean="0">
                <a:latin typeface="Sakkal Majalla" pitchFamily="2" charset="-78"/>
                <a:cs typeface="Sakkal Majalla" pitchFamily="2" charset="-78"/>
              </a:rPr>
              <a:t>Learning</a:t>
            </a:r>
            <a:r>
              <a:rPr lang="ar-DZ" sz="2400" dirty="0" smtClean="0">
                <a:latin typeface="Sakkal Majalla" pitchFamily="2" charset="-78"/>
                <a:cs typeface="Sakkal Majalla" pitchFamily="2" charset="-78"/>
              </a:rPr>
              <a:t> </a:t>
            </a:r>
            <a:r>
              <a:rPr lang="en-US" sz="2400" dirty="0" smtClean="0">
                <a:latin typeface="Sakkal Majalla" pitchFamily="2" charset="-78"/>
                <a:cs typeface="Sakkal Majalla" pitchFamily="2" charset="-78"/>
              </a:rPr>
              <a:t>through</a:t>
            </a:r>
            <a:r>
              <a:rPr lang="ar-DZ" sz="2400" dirty="0" smtClean="0">
                <a:latin typeface="Sakkal Majalla" pitchFamily="2" charset="-78"/>
                <a:cs typeface="Sakkal Majalla" pitchFamily="2" charset="-78"/>
              </a:rPr>
              <a:t> </a:t>
            </a:r>
            <a:r>
              <a:rPr lang="fr-FR" sz="2400" dirty="0" smtClean="0">
                <a:latin typeface="Sakkal Majalla" pitchFamily="2" charset="-78"/>
                <a:cs typeface="Sakkal Majalla" pitchFamily="2" charset="-78"/>
              </a:rPr>
              <a:t>Social</a:t>
            </a:r>
            <a:r>
              <a:rPr lang="en-US" sz="2400" dirty="0" smtClean="0">
                <a:latin typeface="Sakkal Majalla" pitchFamily="2" charset="-78"/>
                <a:cs typeface="Sakkal Majalla" pitchFamily="2" charset="-78"/>
              </a:rPr>
              <a:t>.networks)</a:t>
            </a:r>
            <a:endParaRPr lang="ar-DZ" sz="2400" dirty="0" smtClean="0">
              <a:latin typeface="Sakkal Majalla" pitchFamily="2" charset="-78"/>
              <a:cs typeface="Sakkal Majalla" pitchFamily="2" charset="-78"/>
            </a:endParaRPr>
          </a:p>
          <a:p>
            <a:pPr marL="0" indent="0" algn="ctr">
              <a:buNone/>
            </a:pPr>
            <a:r>
              <a:rPr lang="ar-DZ" sz="2400" dirty="0" smtClean="0">
                <a:latin typeface="Sakkal Majalla" pitchFamily="2" charset="-78"/>
                <a:cs typeface="Sakkal Majalla" pitchFamily="2" charset="-78"/>
              </a:rPr>
              <a:t>يتمثل في توظيف </a:t>
            </a:r>
            <a:r>
              <a:rPr lang="ar-DZ" sz="2400" dirty="0">
                <a:latin typeface="Sakkal Majalla" pitchFamily="2" charset="-78"/>
                <a:cs typeface="Sakkal Majalla" pitchFamily="2" charset="-78"/>
              </a:rPr>
              <a:t>تقنيات شبكات التواصل </a:t>
            </a:r>
            <a:r>
              <a:rPr lang="ar-DZ" sz="2400" dirty="0" smtClean="0">
                <a:latin typeface="Sakkal Majalla" pitchFamily="2" charset="-78"/>
                <a:cs typeface="Sakkal Majalla" pitchFamily="2" charset="-78"/>
              </a:rPr>
              <a:t>في إضافة </a:t>
            </a:r>
            <a:r>
              <a:rPr lang="ar-DZ" sz="2400" dirty="0">
                <a:latin typeface="Sakkal Majalla" pitchFamily="2" charset="-78"/>
                <a:cs typeface="Sakkal Majalla" pitchFamily="2" charset="-78"/>
              </a:rPr>
              <a:t>الديناميكية والتفاعلية إلى </a:t>
            </a:r>
            <a:r>
              <a:rPr lang="ar-DZ" sz="2400" dirty="0" smtClean="0">
                <a:latin typeface="Sakkal Majalla" pitchFamily="2" charset="-78"/>
                <a:cs typeface="Sakkal Majalla" pitchFamily="2" charset="-78"/>
              </a:rPr>
              <a:t>أسلوب </a:t>
            </a:r>
            <a:r>
              <a:rPr lang="ar-DZ" sz="2400" dirty="0">
                <a:latin typeface="Sakkal Majalla" pitchFamily="2" charset="-78"/>
                <a:cs typeface="Sakkal Majalla" pitchFamily="2" charset="-78"/>
              </a:rPr>
              <a:t>التعليم والتعلم، من </a:t>
            </a:r>
            <a:r>
              <a:rPr lang="ar-DZ" sz="2400" dirty="0" smtClean="0">
                <a:latin typeface="Sakkal Majalla" pitchFamily="2" charset="-78"/>
                <a:cs typeface="Sakkal Majalla" pitchFamily="2" charset="-78"/>
              </a:rPr>
              <a:t>خلال </a:t>
            </a:r>
            <a:r>
              <a:rPr lang="ar-DZ" sz="2400" dirty="0">
                <a:latin typeface="Sakkal Majalla" pitchFamily="2" charset="-78"/>
                <a:cs typeface="Sakkal Majalla" pitchFamily="2" charset="-78"/>
              </a:rPr>
              <a:t>نظام تعليمي اجتماعي تشاركي يوفر التعليم دون التقيد بمكان أو وقت </a:t>
            </a:r>
            <a:r>
              <a:rPr lang="ar-DZ" sz="2400" dirty="0" smtClean="0">
                <a:latin typeface="Sakkal Majalla" pitchFamily="2" charset="-78"/>
                <a:cs typeface="Sakkal Majalla" pitchFamily="2" charset="-78"/>
              </a:rPr>
              <a:t>محددين</a:t>
            </a:r>
            <a:r>
              <a:rPr lang="ar-DZ" sz="2400" dirty="0" smtClean="0"/>
              <a:t>.</a:t>
            </a:r>
            <a:endParaRPr lang="en-US" sz="2400" dirty="0">
              <a:latin typeface="Sakkal Majalla" pitchFamily="2" charset="-78"/>
              <a:cs typeface="Sakkal Majalla" pitchFamily="2" charset="-78"/>
            </a:endParaRPr>
          </a:p>
        </p:txBody>
      </p:sp>
    </p:spTree>
    <p:extLst>
      <p:ext uri="{BB962C8B-B14F-4D97-AF65-F5344CB8AC3E}">
        <p14:creationId xmlns:p14="http://schemas.microsoft.com/office/powerpoint/2010/main" val="3210951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3600" b="1" dirty="0" smtClean="0">
                <a:latin typeface="Sakkal Majalla" pitchFamily="2" charset="-78"/>
                <a:cs typeface="Sakkal Majalla" pitchFamily="2" charset="-78"/>
              </a:rPr>
              <a:t>فوائد الشبكات</a:t>
            </a:r>
            <a:endParaRPr lang="en-US" sz="3600" b="1"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fontScale="92500" lnSpcReduction="20000"/>
          </a:bodyPr>
          <a:lstStyle/>
          <a:p>
            <a:pPr marL="0" indent="0" algn="ctr" rtl="1">
              <a:buNone/>
            </a:pPr>
            <a:r>
              <a:rPr lang="ar-DZ" dirty="0" smtClean="0">
                <a:latin typeface="Sakkal Majalla" pitchFamily="2" charset="-78"/>
                <a:cs typeface="Sakkal Majalla" pitchFamily="2" charset="-78"/>
              </a:rPr>
              <a:t>التخزين</a:t>
            </a:r>
          </a:p>
          <a:p>
            <a:pPr marL="0" indent="0" algn="ctr" rtl="1">
              <a:buNone/>
            </a:pPr>
            <a:r>
              <a:rPr lang="ar-DZ" dirty="0" smtClean="0">
                <a:latin typeface="Sakkal Majalla" pitchFamily="2" charset="-78"/>
                <a:cs typeface="Sakkal Majalla" pitchFamily="2" charset="-78"/>
              </a:rPr>
              <a:t>ناحية تخزين منظمة هرميا؛ كما يمكن مشاركتها بدلا من تبادل الملفات على الأقراص،</a:t>
            </a:r>
          </a:p>
          <a:p>
            <a:pPr marL="0" indent="0" algn="ctr" rtl="1">
              <a:buNone/>
            </a:pPr>
            <a:r>
              <a:rPr lang="ar-DZ" dirty="0" smtClean="0">
                <a:latin typeface="Sakkal Majalla" pitchFamily="2" charset="-78"/>
                <a:cs typeface="Sakkal Majalla" pitchFamily="2" charset="-78"/>
              </a:rPr>
              <a:t>الوصول للمعلومة من قبل عدة أشخاص في الوقت نفسه، </a:t>
            </a:r>
          </a:p>
          <a:p>
            <a:pPr marL="0" indent="0" algn="ctr" rtl="1">
              <a:buNone/>
            </a:pPr>
            <a:r>
              <a:rPr lang="ar-DZ" dirty="0" smtClean="0">
                <a:latin typeface="Sakkal Majalla" pitchFamily="2" charset="-78"/>
                <a:cs typeface="Sakkal Majalla" pitchFamily="2" charset="-78"/>
              </a:rPr>
              <a:t>المحافظة على سلامة البيانات </a:t>
            </a:r>
          </a:p>
          <a:p>
            <a:pPr marL="0" indent="0" algn="ctr" rtl="1">
              <a:buNone/>
            </a:pPr>
            <a:r>
              <a:rPr lang="ar-DZ" dirty="0" smtClean="0">
                <a:latin typeface="Sakkal Majalla" pitchFamily="2" charset="-78"/>
                <a:cs typeface="Sakkal Majalla" pitchFamily="2" charset="-78"/>
              </a:rPr>
              <a:t>ومشاركة الملحقات التي لا يجري استخدامها طول الوقت مثل الطابعة؛</a:t>
            </a:r>
          </a:p>
          <a:p>
            <a:pPr marL="0" indent="0" algn="ctr" rtl="1">
              <a:buNone/>
            </a:pPr>
            <a:r>
              <a:rPr lang="ar-DZ" dirty="0" smtClean="0">
                <a:latin typeface="Sakkal Majalla" pitchFamily="2" charset="-78"/>
                <a:cs typeface="Sakkal Majalla" pitchFamily="2" charset="-78"/>
              </a:rPr>
              <a:t>مشاركة خدمات الاتصال عن بعد مثل : مشاركة المودم واحد لعدة مستخدمين؛</a:t>
            </a:r>
          </a:p>
          <a:p>
            <a:pPr marL="0" indent="0" algn="ctr" rtl="1">
              <a:buNone/>
            </a:pPr>
            <a:r>
              <a:rPr lang="ar-DZ" dirty="0" smtClean="0">
                <a:latin typeface="Sakkal Majalla" pitchFamily="2" charset="-78"/>
                <a:cs typeface="Sakkal Majalla" pitchFamily="2" charset="-78"/>
              </a:rPr>
              <a:t>تحسين الأمان: باستخدام رقم سري؛ ووضع مستويات وحقوق وصول مختلفة.</a:t>
            </a:r>
          </a:p>
          <a:p>
            <a:pPr marL="0" indent="0" algn="ctr" rtl="1">
              <a:buNone/>
            </a:pPr>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2801237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600" b="1" dirty="0" smtClean="0">
                <a:latin typeface="Sakkal Majalla" pitchFamily="2" charset="-78"/>
                <a:cs typeface="Sakkal Majalla" pitchFamily="2" charset="-78"/>
              </a:rPr>
              <a:t>أنواع الشبكات</a:t>
            </a:r>
            <a:endParaRPr lang="en-US" sz="3600" b="1"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fontScale="92500" lnSpcReduction="10000"/>
          </a:bodyPr>
          <a:lstStyle/>
          <a:p>
            <a:pPr marL="0" indent="0" algn="ctr" rtl="1">
              <a:buNone/>
            </a:pPr>
            <a:r>
              <a:rPr lang="ar-DZ" dirty="0" smtClean="0">
                <a:latin typeface="Sakkal Majalla" pitchFamily="2" charset="-78"/>
                <a:cs typeface="Sakkal Majalla" pitchFamily="2" charset="-78"/>
              </a:rPr>
              <a:t>اختلف العلماء في تقسيم الشبكات</a:t>
            </a:r>
          </a:p>
          <a:p>
            <a:pPr marL="514350" indent="-514350" algn="ctr" rtl="1">
              <a:buAutoNum type="arabicPeriod"/>
            </a:pPr>
            <a:r>
              <a:rPr lang="ar-DZ" dirty="0" smtClean="0">
                <a:solidFill>
                  <a:srgbClr val="FF0000"/>
                </a:solidFill>
                <a:latin typeface="Sakkal Majalla" pitchFamily="2" charset="-78"/>
                <a:cs typeface="Sakkal Majalla" pitchFamily="2" charset="-78"/>
              </a:rPr>
              <a:t>حسب عدد المستخدمين</a:t>
            </a:r>
            <a:endParaRPr lang="ar-DZ" dirty="0" smtClean="0">
              <a:latin typeface="Sakkal Majalla" pitchFamily="2" charset="-78"/>
              <a:cs typeface="Sakkal Majalla" pitchFamily="2" charset="-78"/>
            </a:endParaRPr>
          </a:p>
          <a:p>
            <a:pPr marL="0" indent="0" algn="ctr" rtl="1">
              <a:buNone/>
            </a:pPr>
            <a:r>
              <a:rPr lang="ar-DZ" dirty="0" smtClean="0">
                <a:latin typeface="Sakkal Majalla" pitchFamily="2" charset="-78"/>
                <a:cs typeface="Sakkal Majalla" pitchFamily="2" charset="-78"/>
              </a:rPr>
              <a:t>مجموعة عمل من (</a:t>
            </a:r>
            <a:r>
              <a:rPr lang="ar-DZ" dirty="0">
                <a:latin typeface="Sakkal Majalla" pitchFamily="2" charset="-78"/>
                <a:cs typeface="Sakkal Majalla" pitchFamily="2" charset="-78"/>
              </a:rPr>
              <a:t>5</a:t>
            </a:r>
            <a:r>
              <a:rPr lang="ar-DZ" dirty="0" smtClean="0">
                <a:latin typeface="Sakkal Majalla" pitchFamily="2" charset="-78"/>
                <a:cs typeface="Sakkal Majalla" pitchFamily="2" charset="-78"/>
              </a:rPr>
              <a:t> ) مستخدمين إلى (5)؛</a:t>
            </a:r>
          </a:p>
          <a:p>
            <a:pPr marL="0" indent="0" algn="ctr" rtl="1">
              <a:buNone/>
            </a:pPr>
            <a:r>
              <a:rPr lang="ar-DZ" dirty="0" smtClean="0">
                <a:latin typeface="Sakkal Majalla" pitchFamily="2" charset="-78"/>
                <a:cs typeface="Sakkal Majalla" pitchFamily="2" charset="-78"/>
              </a:rPr>
              <a:t>شبكة محلية </a:t>
            </a:r>
            <a:r>
              <a:rPr lang="ar-DZ" dirty="0" err="1" smtClean="0">
                <a:latin typeface="Sakkal Majalla" pitchFamily="2" charset="-78"/>
                <a:cs typeface="Sakkal Majalla" pitchFamily="2" charset="-78"/>
              </a:rPr>
              <a:t>وسيطية</a:t>
            </a:r>
            <a:r>
              <a:rPr lang="ar-DZ" dirty="0" smtClean="0">
                <a:latin typeface="Sakkal Majalla" pitchFamily="2" charset="-78"/>
                <a:cs typeface="Sakkal Majalla" pitchFamily="2" charset="-78"/>
              </a:rPr>
              <a:t> 200 مستخدم، موزعة على أقسام ومن الممكن ربطها لتشكيل شبكة أكبر؛</a:t>
            </a:r>
          </a:p>
          <a:p>
            <a:pPr marL="0" indent="0" algn="ctr" rtl="1">
              <a:buNone/>
            </a:pPr>
            <a:r>
              <a:rPr lang="ar-DZ" dirty="0" smtClean="0">
                <a:latin typeface="Sakkal Majalla" pitchFamily="2" charset="-78"/>
                <a:cs typeface="Sakkal Majalla" pitchFamily="2" charset="-78"/>
              </a:rPr>
              <a:t>شبكات الحرم الجامعي.</a:t>
            </a:r>
          </a:p>
          <a:p>
            <a:pPr marL="0" indent="0" algn="ctr" rtl="1">
              <a:buNone/>
            </a:pPr>
            <a:r>
              <a:rPr lang="ar-DZ" dirty="0" smtClean="0">
                <a:solidFill>
                  <a:srgbClr val="FF0000"/>
                </a:solidFill>
                <a:latin typeface="Sakkal Majalla" pitchFamily="2" charset="-78"/>
                <a:cs typeface="Sakkal Majalla" pitchFamily="2" charset="-78"/>
              </a:rPr>
              <a:t>2. حسب التوصيل</a:t>
            </a:r>
          </a:p>
          <a:p>
            <a:pPr algn="ctr" rtl="1">
              <a:buFontTx/>
              <a:buChar char="-"/>
            </a:pPr>
            <a:r>
              <a:rPr lang="ar-DZ" dirty="0" smtClean="0">
                <a:latin typeface="Sakkal Majalla" pitchFamily="2" charset="-78"/>
                <a:cs typeface="Sakkal Majalla" pitchFamily="2" charset="-78"/>
              </a:rPr>
              <a:t>سلكي (نظام الهاتف)</a:t>
            </a:r>
          </a:p>
          <a:p>
            <a:pPr algn="ctr" rtl="1">
              <a:buFontTx/>
              <a:buChar char="-"/>
            </a:pPr>
            <a:r>
              <a:rPr lang="ar-DZ" dirty="0" smtClean="0">
                <a:latin typeface="Sakkal Majalla" pitchFamily="2" charset="-78"/>
                <a:cs typeface="Sakkal Majalla" pitchFamily="2" charset="-78"/>
              </a:rPr>
              <a:t>لاسلكي (أقمار صناعية)</a:t>
            </a:r>
          </a:p>
        </p:txBody>
      </p:sp>
    </p:spTree>
    <p:extLst>
      <p:ext uri="{BB962C8B-B14F-4D97-AF65-F5344CB8AC3E}">
        <p14:creationId xmlns:p14="http://schemas.microsoft.com/office/powerpoint/2010/main" val="259587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3200" dirty="0">
                <a:latin typeface="Sakkal Majalla" pitchFamily="2" charset="-78"/>
                <a:cs typeface="Sakkal Majalla" pitchFamily="2" charset="-78"/>
              </a:rPr>
              <a:t>PAN </a:t>
            </a:r>
            <a:r>
              <a:rPr lang="ar-DZ" sz="3000" dirty="0" smtClean="0">
                <a:solidFill>
                  <a:prstClr val="black"/>
                </a:solidFill>
                <a:latin typeface="Sakkal Majalla" pitchFamily="2" charset="-78"/>
                <a:ea typeface="+mn-ea"/>
                <a:cs typeface="Sakkal Majalla" pitchFamily="2" charset="-78"/>
              </a:rPr>
              <a:t>شبكة </a:t>
            </a:r>
            <a:r>
              <a:rPr lang="ar-DZ" sz="3000" dirty="0">
                <a:solidFill>
                  <a:prstClr val="black"/>
                </a:solidFill>
                <a:latin typeface="Sakkal Majalla" pitchFamily="2" charset="-78"/>
                <a:ea typeface="+mn-ea"/>
                <a:cs typeface="Sakkal Majalla" pitchFamily="2" charset="-78"/>
              </a:rPr>
              <a:t>المنطقة </a:t>
            </a:r>
            <a:r>
              <a:rPr lang="ar-DZ" sz="3000" dirty="0" smtClean="0">
                <a:solidFill>
                  <a:prstClr val="black"/>
                </a:solidFill>
                <a:latin typeface="Sakkal Majalla" pitchFamily="2" charset="-78"/>
                <a:ea typeface="+mn-ea"/>
                <a:cs typeface="Sakkal Majalla" pitchFamily="2" charset="-78"/>
              </a:rPr>
              <a:t>الشخصية</a:t>
            </a:r>
            <a:endParaRPr lang="en-US" dirty="0"/>
          </a:p>
        </p:txBody>
      </p:sp>
      <p:sp>
        <p:nvSpPr>
          <p:cNvPr id="3" name="Espace réservé du contenu 2"/>
          <p:cNvSpPr>
            <a:spLocks noGrp="1"/>
          </p:cNvSpPr>
          <p:nvPr>
            <p:ph idx="1"/>
          </p:nvPr>
        </p:nvSpPr>
        <p:spPr/>
        <p:txBody>
          <a:bodyPr>
            <a:normAutofit/>
          </a:bodyPr>
          <a:lstStyle/>
          <a:p>
            <a:pPr marL="0" indent="0" algn="ctr" rtl="1">
              <a:buNone/>
            </a:pPr>
            <a:r>
              <a:rPr lang="ar-DZ" sz="3000" dirty="0" smtClean="0">
                <a:latin typeface="Sakkal Majalla" pitchFamily="2" charset="-78"/>
                <a:cs typeface="Sakkal Majalla" pitchFamily="2" charset="-78"/>
              </a:rPr>
              <a:t>هي </a:t>
            </a:r>
            <a:r>
              <a:rPr lang="ar-DZ" sz="3000" dirty="0">
                <a:latin typeface="Sakkal Majalla" pitchFamily="2" charset="-78"/>
                <a:cs typeface="Sakkal Majalla" pitchFamily="2" charset="-78"/>
              </a:rPr>
              <a:t>شبكات الكمبيوتر المستخدمة للتواصل بين أجهزة الكمبيوتر القريبة من المستخدم </a:t>
            </a:r>
            <a:r>
              <a:rPr lang="ar-DZ" sz="3000" dirty="0" smtClean="0">
                <a:latin typeface="Sakkal Majalla" pitchFamily="2" charset="-78"/>
                <a:cs typeface="Sakkal Majalla" pitchFamily="2" charset="-78"/>
              </a:rPr>
              <a:t>و </a:t>
            </a:r>
            <a:r>
              <a:rPr lang="ar-DZ" sz="3000" dirty="0">
                <a:latin typeface="Sakkal Majalla" pitchFamily="2" charset="-78"/>
                <a:cs typeface="Sakkal Majalla" pitchFamily="2" charset="-78"/>
              </a:rPr>
              <a:t>يتضمن هذا أجهزة </a:t>
            </a:r>
            <a:r>
              <a:rPr lang="ar-DZ" sz="3000" dirty="0" smtClean="0">
                <a:latin typeface="Sakkal Majalla" pitchFamily="2" charset="-78"/>
                <a:cs typeface="Sakkal Majalla" pitchFamily="2" charset="-78"/>
              </a:rPr>
              <a:t>الهاتف؛</a:t>
            </a:r>
          </a:p>
          <a:p>
            <a:pPr marL="0" indent="0" algn="ctr" rtl="1">
              <a:buNone/>
            </a:pPr>
            <a:r>
              <a:rPr lang="ar-DZ" sz="3000" dirty="0">
                <a:latin typeface="Sakkal Majalla" pitchFamily="2" charset="-78"/>
                <a:cs typeface="Sakkal Majalla" pitchFamily="2" charset="-78"/>
              </a:rPr>
              <a:t> </a:t>
            </a:r>
            <a:r>
              <a:rPr lang="ar-DZ" sz="3000" dirty="0" smtClean="0">
                <a:latin typeface="Sakkal Majalla" pitchFamily="2" charset="-78"/>
                <a:cs typeface="Sakkal Majalla" pitchFamily="2" charset="-78"/>
              </a:rPr>
              <a:t>يمكن </a:t>
            </a:r>
            <a:r>
              <a:rPr lang="ar-DZ" sz="3000" dirty="0">
                <a:latin typeface="Sakkal Majalla" pitchFamily="2" charset="-78"/>
                <a:cs typeface="Sakkal Majalla" pitchFamily="2" charset="-78"/>
              </a:rPr>
              <a:t>استخدام هذه الشبكات لتكوين اتصال بين حواسيب بعضها ببعض أو لاتصال بمستوى شبكة أعلى ويمكن استخدامها لنقل الملفات بما في ذلك البريد الإلكتروني ومواعيد التقويم والصور الرقمية والموسيقى.</a:t>
            </a:r>
          </a:p>
          <a:p>
            <a:pPr marL="0" indent="0" algn="ctr" rtl="1">
              <a:buNone/>
            </a:pPr>
            <a:r>
              <a:rPr lang="ar-DZ" sz="3000" dirty="0">
                <a:latin typeface="Sakkal Majalla" pitchFamily="2" charset="-78"/>
                <a:cs typeface="Sakkal Majalla" pitchFamily="2" charset="-78"/>
              </a:rPr>
              <a:t>شبكات المنطقة الشخصية عموما تغطي مجموعة واسعة من أقل من 10 أمتار (حوالي 30 قدما). </a:t>
            </a:r>
            <a:endParaRPr lang="ar-DZ" sz="3000" dirty="0" smtClean="0">
              <a:latin typeface="Sakkal Majalla" pitchFamily="2" charset="-78"/>
              <a:cs typeface="Sakkal Majalla" pitchFamily="2" charset="-78"/>
            </a:endParaRPr>
          </a:p>
          <a:p>
            <a:pPr marL="0" indent="0" algn="ctr" rtl="1">
              <a:buNone/>
            </a:pPr>
            <a:r>
              <a:rPr lang="ar-DZ" sz="3000" dirty="0" smtClean="0">
                <a:latin typeface="Sakkal Majalla" pitchFamily="2" charset="-78"/>
                <a:cs typeface="Sakkal Majalla" pitchFamily="2" charset="-78"/>
              </a:rPr>
              <a:t>يمكن </a:t>
            </a:r>
            <a:r>
              <a:rPr lang="ar-DZ" sz="3000" dirty="0">
                <a:latin typeface="Sakkal Majalla" pitchFamily="2" charset="-78"/>
                <a:cs typeface="Sakkal Majalla" pitchFamily="2" charset="-78"/>
              </a:rPr>
              <a:t>أن توصل عن طريق الـ </a:t>
            </a:r>
            <a:r>
              <a:rPr lang="fr-FR" sz="3000" dirty="0" smtClean="0">
                <a:latin typeface="Sakkal Majalla" pitchFamily="2" charset="-78"/>
                <a:cs typeface="Sakkal Majalla" pitchFamily="2" charset="-78"/>
              </a:rPr>
              <a:t>USB</a:t>
            </a:r>
            <a:r>
              <a:rPr lang="ar-DZ" sz="3000" dirty="0">
                <a:latin typeface="Sakkal Majalla" pitchFamily="2" charset="-78"/>
                <a:cs typeface="Sakkal Majalla" pitchFamily="2" charset="-78"/>
              </a:rPr>
              <a:t>   وهناك أيضاً الشبكات الشخصية اللاسلكية عن طريق الأشعة تحت الحمراء </a:t>
            </a:r>
            <a:r>
              <a:rPr lang="en-US" sz="3000" dirty="0" smtClean="0">
                <a:latin typeface="Sakkal Majalla" pitchFamily="2" charset="-78"/>
                <a:cs typeface="Sakkal Majalla" pitchFamily="2" charset="-78"/>
              </a:rPr>
              <a:t>(IRDA)</a:t>
            </a:r>
            <a:r>
              <a:rPr lang="ar-DZ" sz="3000" dirty="0" smtClean="0">
                <a:latin typeface="Sakkal Majalla" pitchFamily="2" charset="-78"/>
                <a:cs typeface="Sakkal Majalla" pitchFamily="2" charset="-78"/>
              </a:rPr>
              <a:t>أو</a:t>
            </a:r>
            <a:r>
              <a:rPr lang="ar-DZ" sz="3000" dirty="0">
                <a:latin typeface="Sakkal Majalla" pitchFamily="2" charset="-78"/>
                <a:cs typeface="Sakkal Majalla" pitchFamily="2" charset="-78"/>
              </a:rPr>
              <a:t> </a:t>
            </a:r>
            <a:r>
              <a:rPr lang="fr-FR" sz="3000" dirty="0" smtClean="0">
                <a:latin typeface="Sakkal Majalla" pitchFamily="2" charset="-78"/>
                <a:cs typeface="Sakkal Majalla" pitchFamily="2" charset="-78"/>
              </a:rPr>
              <a:t>Bluetooth </a:t>
            </a:r>
            <a:endParaRPr lang="ar-DZ" sz="3000" dirty="0">
              <a:latin typeface="Sakkal Majalla" pitchFamily="2" charset="-78"/>
              <a:cs typeface="Sakkal Majalla" pitchFamily="2" charset="-78"/>
            </a:endParaRPr>
          </a:p>
          <a:p>
            <a:pPr algn="ctr" rtl="1"/>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307063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lstStyle/>
          <a:p>
            <a:pPr marL="0" indent="0" algn="ctr" rtl="1">
              <a:buNone/>
            </a:pPr>
            <a:r>
              <a:rPr lang="ar-DZ" dirty="0" smtClean="0">
                <a:latin typeface="Sakkal Majalla" pitchFamily="2" charset="-78"/>
                <a:cs typeface="Sakkal Majalla" pitchFamily="2" charset="-78"/>
              </a:rPr>
              <a:t>3. حسب حجم المساحة الجغرافية</a:t>
            </a:r>
          </a:p>
          <a:p>
            <a:pPr marL="0" indent="0" algn="ctr" rtl="1">
              <a:buNone/>
            </a:pPr>
            <a:r>
              <a:rPr lang="ar-DZ" dirty="0" smtClean="0">
                <a:solidFill>
                  <a:srgbClr val="FF0000"/>
                </a:solidFill>
                <a:latin typeface="Sakkal Majalla" pitchFamily="2" charset="-78"/>
                <a:cs typeface="Sakkal Majalla" pitchFamily="2" charset="-78"/>
              </a:rPr>
              <a:t>1.3</a:t>
            </a:r>
            <a:r>
              <a:rPr lang="ar-DZ" dirty="0" smtClean="0">
                <a:latin typeface="Sakkal Majalla" pitchFamily="2" charset="-78"/>
                <a:cs typeface="Sakkal Majalla" pitchFamily="2" charset="-78"/>
              </a:rPr>
              <a:t>.</a:t>
            </a:r>
            <a:r>
              <a:rPr lang="ar-DZ" dirty="0" smtClean="0">
                <a:solidFill>
                  <a:srgbClr val="FF0000"/>
                </a:solidFill>
                <a:latin typeface="Sakkal Majalla" pitchFamily="2" charset="-78"/>
                <a:cs typeface="Sakkal Majalla" pitchFamily="2" charset="-78"/>
              </a:rPr>
              <a:t> الشبكة المحلية </a:t>
            </a:r>
            <a:r>
              <a:rPr lang="fr-FR" dirty="0" smtClean="0">
                <a:solidFill>
                  <a:srgbClr val="FF0000"/>
                </a:solidFill>
                <a:latin typeface="Sakkal Majalla" pitchFamily="2" charset="-78"/>
                <a:cs typeface="Sakkal Majalla" pitchFamily="2" charset="-78"/>
              </a:rPr>
              <a:t>LAN</a:t>
            </a:r>
          </a:p>
          <a:p>
            <a:pPr marL="0" indent="0" algn="ctr" rtl="1">
              <a:buNone/>
            </a:pPr>
            <a:r>
              <a:rPr lang="fr-FR" dirty="0" smtClean="0">
                <a:solidFill>
                  <a:srgbClr val="FF0000"/>
                </a:solidFill>
                <a:latin typeface="Sakkal Majalla" pitchFamily="2" charset="-78"/>
                <a:cs typeface="Sakkal Majalla" pitchFamily="2" charset="-78"/>
              </a:rPr>
              <a:t>Local Area Network</a:t>
            </a:r>
            <a:endParaRPr lang="ar-DZ" dirty="0" smtClean="0">
              <a:solidFill>
                <a:srgbClr val="FF0000"/>
              </a:solidFill>
              <a:latin typeface="Sakkal Majalla" pitchFamily="2" charset="-78"/>
              <a:cs typeface="Sakkal Majalla" pitchFamily="2" charset="-78"/>
            </a:endParaRPr>
          </a:p>
          <a:p>
            <a:pPr marL="0" indent="0" algn="ctr" rtl="1">
              <a:buNone/>
            </a:pPr>
            <a:r>
              <a:rPr lang="ar-DZ" sz="2800" dirty="0" smtClean="0">
                <a:latin typeface="Sakkal Majalla" pitchFamily="2" charset="-78"/>
                <a:cs typeface="Sakkal Majalla" pitchFamily="2" charset="-78"/>
              </a:rPr>
              <a:t>شبكة المنطقة المحلية ‏ هي </a:t>
            </a:r>
            <a:r>
              <a:rPr lang="ar-DZ" sz="2800" dirty="0">
                <a:latin typeface="Sakkal Majalla" pitchFamily="2" charset="-78"/>
                <a:cs typeface="Sakkal Majalla" pitchFamily="2" charset="-78"/>
              </a:rPr>
              <a:t>شبكة </a:t>
            </a:r>
            <a:r>
              <a:rPr lang="ar-DZ" sz="2800" dirty="0" smtClean="0">
                <a:latin typeface="Sakkal Majalla" pitchFamily="2" charset="-78"/>
                <a:cs typeface="Sakkal Majalla" pitchFamily="2" charset="-78"/>
              </a:rPr>
              <a:t>حاسبات </a:t>
            </a:r>
            <a:r>
              <a:rPr lang="ar-DZ" sz="2800" dirty="0">
                <a:latin typeface="Sakkal Majalla" pitchFamily="2" charset="-78"/>
                <a:cs typeface="Sakkal Majalla" pitchFamily="2" charset="-78"/>
              </a:rPr>
              <a:t>تنقل المعلومات بسرعة عالیة ضمن </a:t>
            </a:r>
            <a:r>
              <a:rPr lang="ar-DZ" sz="2800" dirty="0" err="1">
                <a:latin typeface="Sakkal Majalla" pitchFamily="2" charset="-78"/>
                <a:cs typeface="Sakkal Majalla" pitchFamily="2" charset="-78"/>
              </a:rPr>
              <a:t>حیز</a:t>
            </a:r>
            <a:r>
              <a:rPr lang="ar-DZ" sz="2800" dirty="0">
                <a:latin typeface="Sakkal Majalla" pitchFamily="2" charset="-78"/>
                <a:cs typeface="Sakkal Majalla" pitchFamily="2" charset="-78"/>
              </a:rPr>
              <a:t> جغرافي محدود </a:t>
            </a:r>
            <a:r>
              <a:rPr lang="ar-DZ" sz="2800" dirty="0" smtClean="0">
                <a:latin typeface="Sakkal Majalla" pitchFamily="2" charset="-78"/>
                <a:cs typeface="Sakkal Majalla" pitchFamily="2" charset="-78"/>
              </a:rPr>
              <a:t>ببناية</a:t>
            </a:r>
            <a:r>
              <a:rPr lang="fr-FR" sz="2800" dirty="0" smtClean="0">
                <a:latin typeface="Sakkal Majalla" pitchFamily="2" charset="-78"/>
                <a:cs typeface="Sakkal Majalla" pitchFamily="2" charset="-78"/>
              </a:rPr>
              <a:t> </a:t>
            </a:r>
            <a:r>
              <a:rPr lang="ar-DZ" sz="2800" dirty="0" smtClean="0">
                <a:latin typeface="Sakkal Majalla" pitchFamily="2" charset="-78"/>
                <a:cs typeface="Sakkal Majalla" pitchFamily="2" charset="-78"/>
              </a:rPr>
              <a:t>واحدة </a:t>
            </a:r>
            <a:r>
              <a:rPr lang="ar-DZ" sz="2800" dirty="0">
                <a:latin typeface="Sakkal Majalla" pitchFamily="2" charset="-78"/>
                <a:cs typeface="Sakkal Majalla" pitchFamily="2" charset="-78"/>
              </a:rPr>
              <a:t>أو عدة </a:t>
            </a:r>
            <a:r>
              <a:rPr lang="ar-DZ" sz="2800" dirty="0" smtClean="0">
                <a:latin typeface="Sakkal Majalla" pitchFamily="2" charset="-78"/>
                <a:cs typeface="Sakkal Majalla" pitchFamily="2" charset="-78"/>
              </a:rPr>
              <a:t>بناءات، </a:t>
            </a:r>
            <a:r>
              <a:rPr lang="ar-DZ" sz="2800" dirty="0">
                <a:latin typeface="Sakkal Majalla" pitchFamily="2" charset="-78"/>
                <a:cs typeface="Sakkal Majalla" pitchFamily="2" charset="-78"/>
              </a:rPr>
              <a:t>وتربط ھذه الشبكة مجموعة من محطات العمل مع </a:t>
            </a:r>
            <a:r>
              <a:rPr lang="ar-DZ" sz="2800" dirty="0" smtClean="0">
                <a:latin typeface="Sakkal Majalla" pitchFamily="2" charset="-78"/>
                <a:cs typeface="Sakkal Majalla" pitchFamily="2" charset="-78"/>
              </a:rPr>
              <a:t>بعضها</a:t>
            </a:r>
            <a:r>
              <a:rPr lang="fr-FR" sz="2800" dirty="0" smtClean="0">
                <a:latin typeface="Sakkal Majalla" pitchFamily="2" charset="-78"/>
                <a:cs typeface="Sakkal Majalla" pitchFamily="2" charset="-78"/>
              </a:rPr>
              <a:t> </a:t>
            </a:r>
            <a:r>
              <a:rPr lang="ar-DZ" sz="2800" dirty="0" smtClean="0">
                <a:latin typeface="Sakkal Majalla" pitchFamily="2" charset="-78"/>
                <a:cs typeface="Sakkal Majalla" pitchFamily="2" charset="-78"/>
              </a:rPr>
              <a:t>البعض</a:t>
            </a:r>
            <a:r>
              <a:rPr lang="ar-DZ" sz="2800" dirty="0">
                <a:latin typeface="Sakkal Majalla" pitchFamily="2" charset="-78"/>
                <a:cs typeface="Sakkal Majalla" pitchFamily="2" charset="-78"/>
              </a:rPr>
              <a:t>، وھذا لإتاحة فرصة التشارك في المحتوى وكذا تبادل الملفات </a:t>
            </a:r>
            <a:r>
              <a:rPr lang="ar-DZ" sz="2800" dirty="0" err="1" smtClean="0">
                <a:latin typeface="Sakkal Majalla" pitchFamily="2" charset="-78"/>
                <a:cs typeface="Sakkal Majalla" pitchFamily="2" charset="-78"/>
              </a:rPr>
              <a:t>فیما</a:t>
            </a:r>
            <a:r>
              <a:rPr lang="ar-DZ" sz="2800" dirty="0" smtClean="0">
                <a:latin typeface="Sakkal Majalla" pitchFamily="2" charset="-78"/>
                <a:cs typeface="Sakkal Majalla" pitchFamily="2" charset="-78"/>
              </a:rPr>
              <a:t> </a:t>
            </a:r>
            <a:r>
              <a:rPr lang="fr-FR" sz="2800" dirty="0" smtClean="0">
                <a:latin typeface="Sakkal Majalla" pitchFamily="2" charset="-78"/>
                <a:cs typeface="Sakkal Majalla" pitchFamily="2" charset="-78"/>
              </a:rPr>
              <a:t> </a:t>
            </a:r>
            <a:r>
              <a:rPr lang="ar-DZ" sz="2800" dirty="0" smtClean="0">
                <a:latin typeface="Sakkal Majalla" pitchFamily="2" charset="-78"/>
                <a:cs typeface="Sakkal Majalla" pitchFamily="2" charset="-78"/>
              </a:rPr>
              <a:t>بینھم </a:t>
            </a:r>
            <a:r>
              <a:rPr lang="ar-DZ" sz="2800" dirty="0">
                <a:latin typeface="Sakkal Majalla" pitchFamily="2" charset="-78"/>
                <a:cs typeface="Sakkal Majalla" pitchFamily="2" charset="-78"/>
              </a:rPr>
              <a:t>من</a:t>
            </a:r>
          </a:p>
          <a:p>
            <a:pPr marL="0" indent="0" algn="ctr" rtl="1">
              <a:buNone/>
            </a:pPr>
            <a:r>
              <a:rPr lang="ar-DZ" sz="2800" dirty="0">
                <a:latin typeface="Sakkal Majalla" pitchFamily="2" charset="-78"/>
                <a:cs typeface="Sakkal Majalla" pitchFamily="2" charset="-78"/>
              </a:rPr>
              <a:t>خلال </a:t>
            </a:r>
            <a:r>
              <a:rPr lang="ar-DZ" sz="2800" dirty="0" smtClean="0">
                <a:latin typeface="Sakkal Majalla" pitchFamily="2" charset="-78"/>
                <a:cs typeface="Sakkal Majalla" pitchFamily="2" charset="-78"/>
              </a:rPr>
              <a:t>البريد </a:t>
            </a:r>
            <a:r>
              <a:rPr lang="ar-DZ" sz="2800" dirty="0">
                <a:latin typeface="Sakkal Majalla" pitchFamily="2" charset="-78"/>
                <a:cs typeface="Sakkal Majalla" pitchFamily="2" charset="-78"/>
              </a:rPr>
              <a:t>الالكتروني " </a:t>
            </a:r>
            <a:r>
              <a:rPr lang="en-US" sz="2800" dirty="0">
                <a:latin typeface="Sakkal Majalla" pitchFamily="2" charset="-78"/>
                <a:cs typeface="Sakkal Majalla" pitchFamily="2" charset="-78"/>
              </a:rPr>
              <a:t>Email " </a:t>
            </a:r>
            <a:r>
              <a:rPr lang="ar-DZ" sz="2800" dirty="0">
                <a:latin typeface="Sakkal Majalla" pitchFamily="2" charset="-78"/>
                <a:cs typeface="Sakkal Majalla" pitchFamily="2" charset="-78"/>
              </a:rPr>
              <a:t>والجلسات </a:t>
            </a:r>
            <a:r>
              <a:rPr lang="ar-DZ" sz="2800" dirty="0" smtClean="0">
                <a:latin typeface="Sakkal Majalla" pitchFamily="2" charset="-78"/>
                <a:cs typeface="Sakkal Majalla" pitchFamily="2" charset="-78"/>
              </a:rPr>
              <a:t>الحوارية </a:t>
            </a:r>
            <a:r>
              <a:rPr lang="ar-DZ" sz="2800" dirty="0">
                <a:latin typeface="Sakkal Majalla" pitchFamily="2" charset="-78"/>
                <a:cs typeface="Sakkal Majalla" pitchFamily="2" charset="-78"/>
              </a:rPr>
              <a:t>" </a:t>
            </a:r>
            <a:r>
              <a:rPr lang="en-US" sz="2800" dirty="0">
                <a:latin typeface="Sakkal Majalla" pitchFamily="2" charset="-78"/>
                <a:cs typeface="Sakkal Majalla" pitchFamily="2" charset="-78"/>
              </a:rPr>
              <a:t>Chat.</a:t>
            </a:r>
          </a:p>
          <a:p>
            <a:pPr marL="0" indent="0" algn="ctr" rtl="1">
              <a:buNone/>
            </a:pPr>
            <a:r>
              <a:rPr lang="ar-DZ" sz="2800" dirty="0" smtClean="0">
                <a:latin typeface="Sakkal Majalla" pitchFamily="2" charset="-78"/>
                <a:cs typeface="Sakkal Majalla" pitchFamily="2" charset="-78"/>
              </a:rPr>
              <a:t>مثلا: شبكة تربط أجهزة الكمبيوتر ضمن منطقة محدودة مثل السكن أو المدرسة أو المختبر أو الحرم الجامعي أو مبنى المكاتب. </a:t>
            </a:r>
          </a:p>
          <a:p>
            <a:pPr marL="0" indent="0" algn="ctr" rtl="1">
              <a:buNone/>
            </a:pPr>
            <a:endParaRPr lang="ar-DZ" sz="2800" dirty="0">
              <a:latin typeface="Sakkal Majalla" pitchFamily="2" charset="-78"/>
              <a:cs typeface="Sakkal Majalla" pitchFamily="2" charset="-78"/>
            </a:endParaRPr>
          </a:p>
          <a:p>
            <a:pPr marL="0" indent="0" algn="ctr" rtl="1">
              <a:buNone/>
            </a:pPr>
            <a:endParaRPr lang="ar-DZ" sz="2800" dirty="0" smtClean="0">
              <a:latin typeface="Sakkal Majalla" pitchFamily="2" charset="-78"/>
              <a:cs typeface="Sakkal Majalla" pitchFamily="2" charset="-78"/>
            </a:endParaRPr>
          </a:p>
          <a:p>
            <a:pPr marL="0" indent="0" algn="ctr" rtl="1">
              <a:buNone/>
            </a:pPr>
            <a:endParaRPr lang="en-US" sz="2800" dirty="0">
              <a:latin typeface="Sakkal Majalla" pitchFamily="2" charset="-78"/>
              <a:cs typeface="Sakkal Majalla" pitchFamily="2" charset="-78"/>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52119" y="0"/>
            <a:ext cx="2016224" cy="1656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2627784" cy="174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86277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1026"/>
                                        </p:tgtEl>
                                        <p:attrNameLst>
                                          <p:attrName>style.visibility</p:attrName>
                                        </p:attrNameLst>
                                      </p:cBhvr>
                                      <p:to>
                                        <p:strVal val="visible"/>
                                      </p:to>
                                    </p:set>
                                    <p:animEffect transition="in" filter="wipe(down)">
                                      <p:cBhvr>
                                        <p:cTn id="37" dur="500"/>
                                        <p:tgtEl>
                                          <p:spTgt spid="102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1027"/>
                                        </p:tgtEl>
                                        <p:attrNameLst>
                                          <p:attrName>style.visibility</p:attrName>
                                        </p:attrNameLst>
                                      </p:cBhvr>
                                      <p:to>
                                        <p:strVal val="visible"/>
                                      </p:to>
                                    </p:set>
                                    <p:animEffect transition="in" filter="wipe(down)">
                                      <p:cBhvr>
                                        <p:cTn id="42"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DZ" dirty="0">
                <a:latin typeface="Sakkal Majalla" pitchFamily="2" charset="-78"/>
                <a:cs typeface="Sakkal Majalla" pitchFamily="2" charset="-78"/>
              </a:rPr>
              <a:t>شبكة المنطقة المحدودة </a:t>
            </a:r>
            <a:r>
              <a:rPr lang="en-US" dirty="0" smtClean="0">
                <a:latin typeface="Sakkal Majalla" pitchFamily="2" charset="-78"/>
                <a:cs typeface="Sakkal Majalla" pitchFamily="2" charset="-78"/>
              </a:rPr>
              <a:t>Campus </a:t>
            </a:r>
            <a:r>
              <a:rPr lang="en-US" dirty="0">
                <a:latin typeface="Sakkal Majalla" pitchFamily="2" charset="-78"/>
                <a:cs typeface="Sakkal Majalla" pitchFamily="2" charset="-78"/>
              </a:rPr>
              <a:t>Area Network </a:t>
            </a:r>
            <a:r>
              <a:rPr lang="ar-DZ" dirty="0">
                <a:latin typeface="Sakkal Majalla" pitchFamily="2" charset="-78"/>
                <a:cs typeface="Sakkal Majalla" pitchFamily="2" charset="-78"/>
              </a:rPr>
              <a:t>(</a:t>
            </a:r>
            <a:r>
              <a:rPr lang="en-US" dirty="0" smtClean="0">
                <a:latin typeface="Sakkal Majalla" pitchFamily="2" charset="-78"/>
                <a:cs typeface="Sakkal Majalla" pitchFamily="2" charset="-78"/>
              </a:rPr>
              <a:t>(</a:t>
            </a:r>
            <a:r>
              <a:rPr lang="en-US" dirty="0">
                <a:latin typeface="Sakkal Majalla" pitchFamily="2" charset="-78"/>
                <a:cs typeface="Sakkal Majalla" pitchFamily="2" charset="-78"/>
              </a:rPr>
              <a:t>CAN</a:t>
            </a:r>
          </a:p>
        </p:txBody>
      </p:sp>
      <p:sp>
        <p:nvSpPr>
          <p:cNvPr id="3" name="Espace réservé du contenu 2"/>
          <p:cNvSpPr>
            <a:spLocks noGrp="1"/>
          </p:cNvSpPr>
          <p:nvPr>
            <p:ph idx="1"/>
          </p:nvPr>
        </p:nvSpPr>
        <p:spPr/>
        <p:txBody>
          <a:bodyPr>
            <a:normAutofit/>
          </a:bodyPr>
          <a:lstStyle/>
          <a:p>
            <a:pPr marL="0" indent="0" algn="ctr" rtl="1">
              <a:buNone/>
            </a:pPr>
            <a:r>
              <a:rPr lang="ar-DZ" dirty="0" smtClean="0">
                <a:latin typeface="Sakkal Majalla" pitchFamily="2" charset="-78"/>
                <a:cs typeface="Sakkal Majalla" pitchFamily="2" charset="-78"/>
              </a:rPr>
              <a:t>وهي </a:t>
            </a:r>
            <a:r>
              <a:rPr lang="ar-DZ" dirty="0">
                <a:latin typeface="Sakkal Majalla" pitchFamily="2" charset="-78"/>
                <a:cs typeface="Sakkal Majalla" pitchFamily="2" charset="-78"/>
              </a:rPr>
              <a:t>عبارة عن مجموعة من الأجهزة أو الشبكات المحلية المربوطة مع بعضها البعض في مساحة محدودة والمساحة تكون أكبر من </a:t>
            </a:r>
            <a:r>
              <a:rPr lang="ar-DZ" dirty="0" smtClean="0">
                <a:latin typeface="Sakkal Majalla" pitchFamily="2" charset="-78"/>
                <a:cs typeface="Sakkal Majalla" pitchFamily="2" charset="-78"/>
              </a:rPr>
              <a:t>الـ </a:t>
            </a:r>
            <a:r>
              <a:rPr lang="en-US" dirty="0">
                <a:latin typeface="Sakkal Majalla" pitchFamily="2" charset="-78"/>
                <a:cs typeface="Sakkal Majalla" pitchFamily="2" charset="-78"/>
              </a:rPr>
              <a:t>LAN </a:t>
            </a:r>
            <a:r>
              <a:rPr lang="ar-DZ" dirty="0" smtClean="0">
                <a:latin typeface="Sakkal Majalla" pitchFamily="2" charset="-78"/>
                <a:cs typeface="Sakkal Majalla" pitchFamily="2" charset="-78"/>
              </a:rPr>
              <a:t>وأصغر </a:t>
            </a:r>
            <a:r>
              <a:rPr lang="ar-DZ" dirty="0">
                <a:latin typeface="Sakkal Majalla" pitchFamily="2" charset="-78"/>
                <a:cs typeface="Sakkal Majalla" pitchFamily="2" charset="-78"/>
              </a:rPr>
              <a:t>من </a:t>
            </a:r>
            <a:r>
              <a:rPr lang="ar-DZ" dirty="0" smtClean="0">
                <a:latin typeface="Sakkal Majalla" pitchFamily="2" charset="-78"/>
                <a:cs typeface="Sakkal Majalla" pitchFamily="2" charset="-78"/>
              </a:rPr>
              <a:t>ال</a:t>
            </a:r>
            <a:r>
              <a:rPr lang="en-US" dirty="0" smtClean="0">
                <a:latin typeface="Sakkal Majalla" pitchFamily="2" charset="-78"/>
                <a:cs typeface="Sakkal Majalla" pitchFamily="2" charset="-78"/>
              </a:rPr>
              <a:t>MAN </a:t>
            </a:r>
            <a:r>
              <a:rPr lang="ar-DZ" dirty="0" smtClean="0">
                <a:latin typeface="Sakkal Majalla" pitchFamily="2" charset="-78"/>
                <a:cs typeface="Sakkal Majalla" pitchFamily="2" charset="-78"/>
              </a:rPr>
              <a:t>والمساحة </a:t>
            </a:r>
            <a:r>
              <a:rPr lang="ar-DZ" dirty="0">
                <a:latin typeface="Sakkal Majalla" pitchFamily="2" charset="-78"/>
                <a:cs typeface="Sakkal Majalla" pitchFamily="2" charset="-78"/>
              </a:rPr>
              <a:t>لا تزيد عن 10 كم</a:t>
            </a:r>
            <a:r>
              <a:rPr lang="ar-DZ" dirty="0" smtClean="0">
                <a:latin typeface="Sakkal Majalla" pitchFamily="2" charset="-78"/>
                <a:cs typeface="Sakkal Majalla" pitchFamily="2" charset="-78"/>
              </a:rPr>
              <a:t>.</a:t>
            </a:r>
          </a:p>
          <a:p>
            <a:pPr marL="0" indent="0" algn="ctr" rtl="1">
              <a:buNone/>
            </a:pPr>
            <a:endParaRPr lang="ar-DZ" dirty="0">
              <a:latin typeface="Sakkal Majalla" pitchFamily="2" charset="-78"/>
              <a:cs typeface="Sakkal Majalla" pitchFamily="2" charset="-78"/>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212976"/>
            <a:ext cx="8424936" cy="3096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9901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fade">
                                      <p:cBhvr>
                                        <p:cTn id="12" dur="1000"/>
                                        <p:tgtEl>
                                          <p:spTgt spid="2050"/>
                                        </p:tgtEl>
                                      </p:cBhvr>
                                    </p:animEffect>
                                    <p:anim calcmode="lin" valueType="num">
                                      <p:cBhvr>
                                        <p:cTn id="13" dur="1000" fill="hold"/>
                                        <p:tgtEl>
                                          <p:spTgt spid="2050"/>
                                        </p:tgtEl>
                                        <p:attrNameLst>
                                          <p:attrName>ppt_x</p:attrName>
                                        </p:attrNameLst>
                                      </p:cBhvr>
                                      <p:tavLst>
                                        <p:tav tm="0">
                                          <p:val>
                                            <p:strVal val="#ppt_x"/>
                                          </p:val>
                                        </p:tav>
                                        <p:tav tm="100000">
                                          <p:val>
                                            <p:strVal val="#ppt_x"/>
                                          </p:val>
                                        </p:tav>
                                      </p:tavLst>
                                    </p:anim>
                                    <p:anim calcmode="lin" valueType="num">
                                      <p:cBhvr>
                                        <p:cTn id="14"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normAutofit/>
          </a:bodyPr>
          <a:lstStyle/>
          <a:p>
            <a:pPr marL="0" indent="0" algn="ctr" rtl="1">
              <a:buNone/>
            </a:pPr>
            <a:r>
              <a:rPr lang="ar-DZ" sz="2800" b="1" dirty="0" smtClean="0">
                <a:solidFill>
                  <a:srgbClr val="FF0000"/>
                </a:solidFill>
                <a:latin typeface="Sakkal Majalla" pitchFamily="2" charset="-78"/>
                <a:cs typeface="Sakkal Majalla" pitchFamily="2" charset="-78"/>
              </a:rPr>
              <a:t>الشبكة المدینة  </a:t>
            </a:r>
            <a:r>
              <a:rPr lang="en-US" sz="2800" b="1" dirty="0" smtClean="0">
                <a:solidFill>
                  <a:srgbClr val="FF0000"/>
                </a:solidFill>
                <a:latin typeface="Sakkal Majalla" pitchFamily="2" charset="-78"/>
                <a:cs typeface="Sakkal Majalla" pitchFamily="2" charset="-78"/>
              </a:rPr>
              <a:t>MAN</a:t>
            </a:r>
            <a:r>
              <a:rPr lang="ar-DZ" sz="2800" b="1" dirty="0" smtClean="0">
                <a:solidFill>
                  <a:srgbClr val="FF0000"/>
                </a:solidFill>
                <a:latin typeface="Sakkal Majalla" pitchFamily="2" charset="-78"/>
                <a:cs typeface="Sakkal Majalla" pitchFamily="2" charset="-78"/>
              </a:rPr>
              <a:t> (</a:t>
            </a:r>
            <a:r>
              <a:rPr lang="en-US" sz="2800" b="1" dirty="0">
                <a:solidFill>
                  <a:srgbClr val="FF0000"/>
                </a:solidFill>
                <a:latin typeface="Sakkal Majalla" pitchFamily="2" charset="-78"/>
                <a:cs typeface="Sakkal Majalla" pitchFamily="2" charset="-78"/>
              </a:rPr>
              <a:t>Metropolitan Area </a:t>
            </a:r>
            <a:r>
              <a:rPr lang="en-US" sz="2800" b="1" dirty="0" smtClean="0">
                <a:solidFill>
                  <a:srgbClr val="FF0000"/>
                </a:solidFill>
                <a:latin typeface="Sakkal Majalla" pitchFamily="2" charset="-78"/>
                <a:cs typeface="Sakkal Majalla" pitchFamily="2" charset="-78"/>
              </a:rPr>
              <a:t>Network</a:t>
            </a:r>
            <a:r>
              <a:rPr lang="ar-DZ" sz="2800" b="1" dirty="0" smtClean="0">
                <a:solidFill>
                  <a:srgbClr val="FF0000"/>
                </a:solidFill>
                <a:latin typeface="Sakkal Majalla" pitchFamily="2" charset="-78"/>
                <a:cs typeface="Sakkal Majalla" pitchFamily="2" charset="-78"/>
              </a:rPr>
              <a:t>)</a:t>
            </a:r>
          </a:p>
          <a:p>
            <a:pPr marL="0" indent="0" algn="ctr" rtl="1">
              <a:buNone/>
            </a:pPr>
            <a:r>
              <a:rPr lang="ar-DZ" sz="2800" dirty="0" smtClean="0">
                <a:latin typeface="Sakkal Majalla" pitchFamily="2" charset="-78"/>
                <a:cs typeface="Sakkal Majalla" pitchFamily="2" charset="-78"/>
              </a:rPr>
              <a:t>يمتد </a:t>
            </a:r>
            <a:r>
              <a:rPr lang="ar-DZ" sz="2800" dirty="0">
                <a:latin typeface="Sakkal Majalla" pitchFamily="2" charset="-78"/>
                <a:cs typeface="Sakkal Majalla" pitchFamily="2" charset="-78"/>
              </a:rPr>
              <a:t>مجال ھذه الشبكة إلى مساحة أكبر من مساحة الشبكة المحلیة، </a:t>
            </a:r>
            <a:r>
              <a:rPr lang="ar-DZ" sz="2800" dirty="0" smtClean="0">
                <a:latin typeface="Sakkal Majalla" pitchFamily="2" charset="-78"/>
                <a:cs typeface="Sakkal Majalla" pitchFamily="2" charset="-78"/>
              </a:rPr>
              <a:t>حیث تعمل </a:t>
            </a:r>
            <a:r>
              <a:rPr lang="ar-DZ" sz="2800" dirty="0">
                <a:latin typeface="Sakkal Majalla" pitchFamily="2" charset="-78"/>
                <a:cs typeface="Sakkal Majalla" pitchFamily="2" charset="-78"/>
              </a:rPr>
              <a:t>الشبكة المدینة بنفس مبادئ عمل </a:t>
            </a:r>
            <a:r>
              <a:rPr lang="ar-DZ" sz="2800" dirty="0" smtClean="0">
                <a:latin typeface="Sakkal Majalla" pitchFamily="2" charset="-78"/>
                <a:cs typeface="Sakkal Majalla" pitchFamily="2" charset="-78"/>
              </a:rPr>
              <a:t>الشبكة </a:t>
            </a:r>
            <a:r>
              <a:rPr lang="ar-DZ" sz="2800" dirty="0">
                <a:latin typeface="Sakkal Majalla" pitchFamily="2" charset="-78"/>
                <a:cs typeface="Sakkal Majalla" pitchFamily="2" charset="-78"/>
              </a:rPr>
              <a:t>الواسعة، إلا </a:t>
            </a:r>
            <a:r>
              <a:rPr lang="ar-DZ" sz="2800" dirty="0" smtClean="0">
                <a:latin typeface="Sakkal Majalla" pitchFamily="2" charset="-78"/>
                <a:cs typeface="Sakkal Majalla" pitchFamily="2" charset="-78"/>
              </a:rPr>
              <a:t>أنّھا </a:t>
            </a:r>
            <a:r>
              <a:rPr lang="ar-DZ" sz="2800" dirty="0">
                <a:latin typeface="Sakkal Majalla" pitchFamily="2" charset="-78"/>
                <a:cs typeface="Sakkal Majalla" pitchFamily="2" charset="-78"/>
              </a:rPr>
              <a:t>تكون مقیدة بمنطقة</a:t>
            </a:r>
          </a:p>
          <a:p>
            <a:pPr marL="0" indent="0" algn="ctr" rtl="1">
              <a:buNone/>
            </a:pPr>
            <a:r>
              <a:rPr lang="ar-DZ" sz="2800" dirty="0" smtClean="0">
                <a:latin typeface="Sakkal Majalla" pitchFamily="2" charset="-78"/>
                <a:cs typeface="Sakkal Majalla" pitchFamily="2" charset="-78"/>
              </a:rPr>
              <a:t>جغرافية </a:t>
            </a:r>
            <a:r>
              <a:rPr lang="ar-DZ" sz="2800" dirty="0">
                <a:latin typeface="Sakkal Majalla" pitchFamily="2" charset="-78"/>
                <a:cs typeface="Sakkal Majalla" pitchFamily="2" charset="-78"/>
              </a:rPr>
              <a:t>أقل مساحة، فھي تغطي عاصمة ، مدینة أو </a:t>
            </a:r>
            <a:r>
              <a:rPr lang="ar-DZ" sz="2800" dirty="0" smtClean="0">
                <a:latin typeface="Sakkal Majalla" pitchFamily="2" charset="-78"/>
                <a:cs typeface="Sakkal Majalla" pitchFamily="2" charset="-78"/>
              </a:rPr>
              <a:t>إقليم </a:t>
            </a:r>
            <a:r>
              <a:rPr lang="ar-DZ" sz="2800" dirty="0">
                <a:latin typeface="Sakkal Majalla" pitchFamily="2" charset="-78"/>
                <a:cs typeface="Sakkal Majalla" pitchFamily="2" charset="-78"/>
              </a:rPr>
              <a:t>معین، ومن الأمثلة </a:t>
            </a:r>
            <a:r>
              <a:rPr lang="ar-DZ" sz="2800" dirty="0" smtClean="0">
                <a:latin typeface="Sakkal Majalla" pitchFamily="2" charset="-78"/>
                <a:cs typeface="Sakkal Majalla" pitchFamily="2" charset="-78"/>
              </a:rPr>
              <a:t>على ذلك التغطية  التلفزيونية </a:t>
            </a:r>
            <a:r>
              <a:rPr lang="ar-DZ" sz="2800" dirty="0">
                <a:latin typeface="Sakkal Majalla" pitchFamily="2" charset="-78"/>
                <a:cs typeface="Sakkal Majalla" pitchFamily="2" charset="-78"/>
              </a:rPr>
              <a:t>لمنطقة محددة بالربط السلكي.</a:t>
            </a:r>
          </a:p>
          <a:p>
            <a:pPr marL="0" indent="0" algn="ctr" rtl="1">
              <a:buNone/>
            </a:pPr>
            <a:endParaRPr lang="en-US" sz="2800" dirty="0">
              <a:latin typeface="Sakkal Majalla" pitchFamily="2" charset="-78"/>
              <a:cs typeface="Sakkal Majalla" pitchFamily="2" charset="-78"/>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924944"/>
            <a:ext cx="7848872" cy="280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49988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lstStyle/>
          <a:p>
            <a:pPr marL="0" indent="0" algn="ctr" rtl="1">
              <a:buNone/>
            </a:pPr>
            <a:r>
              <a:rPr lang="ar-DZ" sz="2800" dirty="0" smtClean="0">
                <a:solidFill>
                  <a:srgbClr val="FF0000"/>
                </a:solidFill>
                <a:latin typeface="Sakkal Majalla" pitchFamily="2" charset="-78"/>
                <a:cs typeface="Sakkal Majalla" pitchFamily="2" charset="-78"/>
              </a:rPr>
              <a:t>2.3. </a:t>
            </a:r>
            <a:r>
              <a:rPr lang="ar-DZ" sz="2800" b="1" dirty="0" smtClean="0">
                <a:solidFill>
                  <a:srgbClr val="FF0000"/>
                </a:solidFill>
                <a:latin typeface="Sakkal Majalla" pitchFamily="2" charset="-78"/>
                <a:cs typeface="Sakkal Majalla" pitchFamily="2" charset="-78"/>
              </a:rPr>
              <a:t>الشبكة العريضة </a:t>
            </a:r>
            <a:r>
              <a:rPr lang="fr-FR" sz="2800" b="1" dirty="0" smtClean="0">
                <a:solidFill>
                  <a:srgbClr val="FF0000"/>
                </a:solidFill>
                <a:latin typeface="Sakkal Majalla" pitchFamily="2" charset="-78"/>
                <a:cs typeface="Sakkal Majalla" pitchFamily="2" charset="-78"/>
              </a:rPr>
              <a:t>WAN</a:t>
            </a:r>
            <a:r>
              <a:rPr lang="ar-DZ" sz="2800" b="1" dirty="0" smtClean="0">
                <a:solidFill>
                  <a:srgbClr val="FF0000"/>
                </a:solidFill>
                <a:latin typeface="Sakkal Majalla" pitchFamily="2" charset="-78"/>
                <a:cs typeface="Sakkal Majalla" pitchFamily="2" charset="-78"/>
              </a:rPr>
              <a:t> (</a:t>
            </a:r>
            <a:r>
              <a:rPr lang="en-US" sz="2800" b="1" dirty="0">
                <a:solidFill>
                  <a:srgbClr val="FF0000"/>
                </a:solidFill>
                <a:latin typeface="Sakkal Majalla" pitchFamily="2" charset="-78"/>
                <a:cs typeface="Sakkal Majalla" pitchFamily="2" charset="-78"/>
              </a:rPr>
              <a:t>Wide Area Network</a:t>
            </a:r>
            <a:r>
              <a:rPr lang="ar-DZ" sz="2800" b="1" dirty="0" smtClean="0">
                <a:solidFill>
                  <a:srgbClr val="FF0000"/>
                </a:solidFill>
                <a:latin typeface="Sakkal Majalla" pitchFamily="2" charset="-78"/>
                <a:cs typeface="Sakkal Majalla" pitchFamily="2" charset="-78"/>
              </a:rPr>
              <a:t> )</a:t>
            </a:r>
          </a:p>
          <a:p>
            <a:pPr marL="0" indent="0" algn="ctr" rtl="1">
              <a:buNone/>
            </a:pPr>
            <a:r>
              <a:rPr lang="ar-DZ" sz="2800" dirty="0" smtClean="0">
                <a:latin typeface="Sakkal Majalla" pitchFamily="2" charset="-78"/>
                <a:cs typeface="Sakkal Majalla" pitchFamily="2" charset="-78"/>
              </a:rPr>
              <a:t>تغطي منطقة جغرافية عريضة حيث تربط حاسبات متباعدة</a:t>
            </a:r>
          </a:p>
          <a:p>
            <a:pPr marL="0" indent="0" algn="ctr" rtl="1">
              <a:buNone/>
            </a:pPr>
            <a:r>
              <a:rPr lang="ar-DZ" sz="2800" dirty="0" smtClean="0">
                <a:latin typeface="Sakkal Majalla" pitchFamily="2" charset="-78"/>
                <a:cs typeface="Sakkal Majalla" pitchFamily="2" charset="-78"/>
              </a:rPr>
              <a:t>لتبادل </a:t>
            </a:r>
            <a:r>
              <a:rPr lang="ar-DZ" sz="2800" dirty="0">
                <a:latin typeface="Sakkal Majalla" pitchFamily="2" charset="-78"/>
                <a:cs typeface="Sakkal Majalla" pitchFamily="2" charset="-78"/>
              </a:rPr>
              <a:t>المعلومات </a:t>
            </a:r>
            <a:r>
              <a:rPr lang="ar-DZ" sz="2800" dirty="0" smtClean="0">
                <a:latin typeface="Sakkal Majalla" pitchFamily="2" charset="-78"/>
                <a:cs typeface="Sakkal Majalla" pitchFamily="2" charset="-78"/>
              </a:rPr>
              <a:t>الرقمية </a:t>
            </a:r>
            <a:r>
              <a:rPr lang="ar-DZ" sz="2800" dirty="0">
                <a:latin typeface="Sakkal Majalla" pitchFamily="2" charset="-78"/>
                <a:cs typeface="Sakkal Majalla" pitchFamily="2" charset="-78"/>
              </a:rPr>
              <a:t>ضمن مجال جغرافي واسع قد تشمل عدة دول، وھي أكبر من </a:t>
            </a:r>
            <a:r>
              <a:rPr lang="ar-DZ" sz="2800" dirty="0" smtClean="0">
                <a:latin typeface="Sakkal Majalla" pitchFamily="2" charset="-78"/>
                <a:cs typeface="Sakkal Majalla" pitchFamily="2" charset="-78"/>
              </a:rPr>
              <a:t>الشبكة </a:t>
            </a:r>
            <a:r>
              <a:rPr lang="ar-DZ" sz="2800" dirty="0">
                <a:latin typeface="Sakkal Majalla" pitchFamily="2" charset="-78"/>
                <a:cs typeface="Sakkal Majalla" pitchFamily="2" charset="-78"/>
              </a:rPr>
              <a:t>المدینة، وقد تستخدم خطوط </a:t>
            </a:r>
            <a:r>
              <a:rPr lang="ar-DZ" sz="2800" dirty="0" smtClean="0">
                <a:latin typeface="Sakkal Majalla" pitchFamily="2" charset="-78"/>
                <a:cs typeface="Sakkal Majalla" pitchFamily="2" charset="-78"/>
              </a:rPr>
              <a:t>الهواتف </a:t>
            </a:r>
            <a:r>
              <a:rPr lang="ar-DZ" sz="2800" dirty="0">
                <a:latin typeface="Sakkal Majalla" pitchFamily="2" charset="-78"/>
                <a:cs typeface="Sakkal Majalla" pitchFamily="2" charset="-78"/>
              </a:rPr>
              <a:t>والأقمار </a:t>
            </a:r>
            <a:r>
              <a:rPr lang="ar-DZ" sz="2800" dirty="0" smtClean="0">
                <a:latin typeface="Sakkal Majalla" pitchFamily="2" charset="-78"/>
                <a:cs typeface="Sakkal Majalla" pitchFamily="2" charset="-78"/>
              </a:rPr>
              <a:t>الصناعية </a:t>
            </a:r>
            <a:r>
              <a:rPr lang="ar-DZ" sz="2800" dirty="0">
                <a:latin typeface="Sakkal Majalla" pitchFamily="2" charset="-78"/>
                <a:cs typeface="Sakkal Majalla" pitchFamily="2" charset="-78"/>
              </a:rPr>
              <a:t>وغیرھا من وسائط نقل </a:t>
            </a:r>
            <a:r>
              <a:rPr lang="ar-DZ" sz="2800" dirty="0" smtClean="0">
                <a:latin typeface="Sakkal Majalla" pitchFamily="2" charset="-78"/>
                <a:cs typeface="Sakkal Majalla" pitchFamily="2" charset="-78"/>
              </a:rPr>
              <a:t>البيانات </a:t>
            </a:r>
            <a:r>
              <a:rPr lang="ar-DZ" sz="2800" dirty="0">
                <a:latin typeface="Sakkal Majalla" pitchFamily="2" charset="-78"/>
                <a:cs typeface="Sakkal Majalla" pitchFamily="2" charset="-78"/>
              </a:rPr>
              <a:t>للاتصال، وفي بعض الأحوال قد تتكون الشبكة الواسعة من عدة شبكات محلیة. </a:t>
            </a:r>
          </a:p>
          <a:p>
            <a:pPr marL="0" indent="0" algn="ctr" rtl="1">
              <a:buNone/>
            </a:pPr>
            <a:endParaRPr lang="en-US" dirty="0">
              <a:latin typeface="Sakkal Majalla" pitchFamily="2" charset="-78"/>
              <a:cs typeface="Sakkal Majalla" pitchFamily="2" charset="-78"/>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3645024"/>
            <a:ext cx="8856984"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10755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702</TotalTime>
  <Words>1445</Words>
  <Application>Microsoft Office PowerPoint</Application>
  <PresentationFormat>Affichage à l'écran (4:3)</PresentationFormat>
  <Paragraphs>122</Paragraphs>
  <Slides>21</Slides>
  <Notes>1</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دور شبكات المعلومات في العملية التعليمية </vt:lpstr>
      <vt:lpstr>تعريف شبكات المعلومات</vt:lpstr>
      <vt:lpstr>فوائد الشبكات</vt:lpstr>
      <vt:lpstr>أنواع الشبكات</vt:lpstr>
      <vt:lpstr>PAN شبكة المنطقة الشخصية</vt:lpstr>
      <vt:lpstr>Présentation PowerPoint</vt:lpstr>
      <vt:lpstr>شبكة المنطقة المحدودة Campus Area Network ((CAN</vt:lpstr>
      <vt:lpstr>Présentation PowerPoint</vt:lpstr>
      <vt:lpstr>Présentation PowerPoint</vt:lpstr>
      <vt:lpstr>مزايا استخدام شبكات المعلومات</vt:lpstr>
      <vt:lpstr>Intranet  تعريف شبكة الانترانت</vt:lpstr>
      <vt:lpstr>فوائد استخدام الأنترانت</vt:lpstr>
      <vt:lpstr>فوائد استخدام الأنترانت في التعليم</vt:lpstr>
      <vt:lpstr>Extranetتعريف شبكة الاكسترانت </vt:lpstr>
      <vt:lpstr>فوائد استخدام شبكة الاكسترانت </vt:lpstr>
      <vt:lpstr>Présentation PowerPoint</vt:lpstr>
      <vt:lpstr>تاريخ شبكة المعلومات الدولية</vt:lpstr>
      <vt:lpstr>شبكات التواصل الاجتماعي The Social Network</vt:lpstr>
      <vt:lpstr>أهمية الشبكات الاجتماعية في التعليم</vt:lpstr>
      <vt:lpstr>دور شبكات التواصل الاجتماعي في تعزيز العملية التعليمية:</vt:lpstr>
      <vt:lpstr>أدوات وسائط التواصل الاجتماعي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 شبكات المعلومات في العملية التعليمية </dc:title>
  <dc:creator>Mes documents</dc:creator>
  <cp:lastModifiedBy>Mes documents</cp:lastModifiedBy>
  <cp:revision>56</cp:revision>
  <dcterms:created xsi:type="dcterms:W3CDTF">2023-10-29T17:48:28Z</dcterms:created>
  <dcterms:modified xsi:type="dcterms:W3CDTF">2023-12-23T10:55:16Z</dcterms:modified>
</cp:coreProperties>
</file>