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2" r:id="rId2"/>
    <p:sldId id="268" r:id="rId3"/>
    <p:sldId id="310" r:id="rId4"/>
    <p:sldId id="332" r:id="rId5"/>
    <p:sldId id="312" r:id="rId6"/>
    <p:sldId id="313" r:id="rId7"/>
    <p:sldId id="323" r:id="rId8"/>
    <p:sldId id="327" r:id="rId9"/>
    <p:sldId id="318" r:id="rId10"/>
    <p:sldId id="324" r:id="rId11"/>
    <p:sldId id="325" r:id="rId12"/>
    <p:sldId id="336" r:id="rId13"/>
    <p:sldId id="344" r:id="rId14"/>
    <p:sldId id="345" r:id="rId15"/>
    <p:sldId id="337" r:id="rId16"/>
    <p:sldId id="326" r:id="rId17"/>
    <p:sldId id="340" r:id="rId18"/>
    <p:sldId id="328" r:id="rId19"/>
    <p:sldId id="329" r:id="rId20"/>
    <p:sldId id="330" r:id="rId21"/>
    <p:sldId id="331" r:id="rId22"/>
    <p:sldId id="341" r:id="rId23"/>
    <p:sldId id="342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465A6-3A00-4C8F-AFD4-D5F6D2B71960}" type="datetimeFigureOut">
              <a:rPr lang="fr-FR" smtClean="0"/>
              <a:t>11/12/2022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385-2E16-40EB-A2D0-6F02B133B1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8691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465A6-3A00-4C8F-AFD4-D5F6D2B71960}" type="datetimeFigureOut">
              <a:rPr lang="fr-FR" smtClean="0"/>
              <a:t>11/12/2022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385-2E16-40EB-A2D0-6F02B133B1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418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465A6-3A00-4C8F-AFD4-D5F6D2B71960}" type="datetimeFigureOut">
              <a:rPr lang="fr-FR" smtClean="0"/>
              <a:t>11/12/2022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385-2E16-40EB-A2D0-6F02B133B1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4597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465A6-3A00-4C8F-AFD4-D5F6D2B71960}" type="datetimeFigureOut">
              <a:rPr lang="fr-FR" smtClean="0"/>
              <a:t>11/12/2022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385-2E16-40EB-A2D0-6F02B133B1A4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4653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465A6-3A00-4C8F-AFD4-D5F6D2B71960}" type="datetimeFigureOut">
              <a:rPr lang="fr-FR" smtClean="0"/>
              <a:t>11/12/2022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385-2E16-40EB-A2D0-6F02B133B1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4316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465A6-3A00-4C8F-AFD4-D5F6D2B71960}" type="datetimeFigureOut">
              <a:rPr lang="fr-FR" smtClean="0"/>
              <a:t>11/12/2022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385-2E16-40EB-A2D0-6F02B133B1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867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465A6-3A00-4C8F-AFD4-D5F6D2B71960}" type="datetimeFigureOut">
              <a:rPr lang="fr-FR" smtClean="0"/>
              <a:t>11/12/2022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385-2E16-40EB-A2D0-6F02B133B1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3844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465A6-3A00-4C8F-AFD4-D5F6D2B71960}" type="datetimeFigureOut">
              <a:rPr lang="fr-FR" smtClean="0"/>
              <a:t>11/12/2022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385-2E16-40EB-A2D0-6F02B133B1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7821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465A6-3A00-4C8F-AFD4-D5F6D2B71960}" type="datetimeFigureOut">
              <a:rPr lang="fr-FR" smtClean="0"/>
              <a:t>11/12/2022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385-2E16-40EB-A2D0-6F02B133B1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7723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465A6-3A00-4C8F-AFD4-D5F6D2B71960}" type="datetimeFigureOut">
              <a:rPr lang="fr-FR" smtClean="0"/>
              <a:t>11/12/2022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385-2E16-40EB-A2D0-6F02B133B1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5695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465A6-3A00-4C8F-AFD4-D5F6D2B71960}" type="datetimeFigureOut">
              <a:rPr lang="fr-FR" smtClean="0"/>
              <a:t>11/12/2022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385-2E16-40EB-A2D0-6F02B133B1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3275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465A6-3A00-4C8F-AFD4-D5F6D2B71960}" type="datetimeFigureOut">
              <a:rPr lang="fr-FR" smtClean="0"/>
              <a:t>11/12/2022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385-2E16-40EB-A2D0-6F02B133B1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4117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465A6-3A00-4C8F-AFD4-D5F6D2B71960}" type="datetimeFigureOut">
              <a:rPr lang="fr-FR" smtClean="0"/>
              <a:t>11/12/2022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385-2E16-40EB-A2D0-6F02B133B1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6978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465A6-3A00-4C8F-AFD4-D5F6D2B71960}" type="datetimeFigureOut">
              <a:rPr lang="fr-FR" smtClean="0"/>
              <a:t>11/12/2022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385-2E16-40EB-A2D0-6F02B133B1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5570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465A6-3A00-4C8F-AFD4-D5F6D2B71960}" type="datetimeFigureOut">
              <a:rPr lang="fr-FR" smtClean="0"/>
              <a:t>11/12/2022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385-2E16-40EB-A2D0-6F02B133B1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6614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465A6-3A00-4C8F-AFD4-D5F6D2B71960}" type="datetimeFigureOut">
              <a:rPr lang="fr-FR" smtClean="0"/>
              <a:t>11/12/2022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385-2E16-40EB-A2D0-6F02B133B1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861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465A6-3A00-4C8F-AFD4-D5F6D2B71960}" type="datetimeFigureOut">
              <a:rPr lang="fr-FR" smtClean="0"/>
              <a:t>11/12/2022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385-2E16-40EB-A2D0-6F02B133B1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6375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81465A6-3A00-4C8F-AFD4-D5F6D2B71960}" type="datetimeFigureOut">
              <a:rPr lang="fr-FR" smtClean="0"/>
              <a:t>11/12/2022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2D385-2E16-40EB-A2D0-6F02B133B1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06561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0125" y="641445"/>
            <a:ext cx="11832609" cy="5882184"/>
          </a:xfrm>
        </p:spPr>
        <p:txBody>
          <a:bodyPr/>
          <a:lstStyle/>
          <a:p>
            <a:pPr algn="ctr" rtl="1"/>
            <a:r>
              <a:rPr lang="ar-DZ" sz="11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المحاضرة رقم 03: </a:t>
            </a:r>
            <a:br>
              <a:rPr lang="ar-DZ" sz="11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DZ" sz="11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مكونات الحمل التدريبي </a:t>
            </a:r>
            <a:endParaRPr lang="fr-FR" sz="11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77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5534" y="278707"/>
            <a:ext cx="11928144" cy="64223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ar-DZ" sz="2800" b="1" dirty="0">
                <a:cs typeface="+mn-cs"/>
              </a:rPr>
              <a:t>- </a:t>
            </a:r>
            <a:r>
              <a:rPr lang="ar-DZ" sz="2800" b="1" dirty="0">
                <a:solidFill>
                  <a:srgbClr val="FF0000"/>
                </a:solidFill>
                <a:cs typeface="+mn-cs"/>
              </a:rPr>
              <a:t>تكرار المثير </a:t>
            </a:r>
            <a:r>
              <a:rPr lang="ar-DZ" sz="2800" b="1" dirty="0" smtClean="0">
                <a:solidFill>
                  <a:srgbClr val="FF0000"/>
                </a:solidFill>
                <a:cs typeface="+mn-cs"/>
              </a:rPr>
              <a:t>(التمرين):</a:t>
            </a:r>
            <a:r>
              <a:rPr lang="ar-DZ" sz="2800" b="1" dirty="0">
                <a:cs typeface="+mn-cs"/>
              </a:rPr>
              <a:t>ويتمثل في عدد مرات أداء أو تكرار التمرين الواحد فهو بذلك يمثل "عدد مرات </a:t>
            </a:r>
            <a:r>
              <a:rPr lang="ar-DZ" sz="2800" b="1" dirty="0" smtClean="0">
                <a:cs typeface="+mn-cs"/>
              </a:rPr>
              <a:t>أداء التمرين</a:t>
            </a:r>
            <a:r>
              <a:rPr lang="ar-DZ" sz="2800" b="1" dirty="0">
                <a:cs typeface="+mn-cs"/>
              </a:rPr>
              <a:t>" فمثلا لاعب كرة القدم يقوم بالجري لمسافة </a:t>
            </a:r>
            <a:r>
              <a:rPr lang="ar-DZ" sz="2800" b="1" dirty="0" smtClean="0">
                <a:cs typeface="+mn-cs"/>
              </a:rPr>
              <a:t>50 </a:t>
            </a:r>
            <a:r>
              <a:rPr lang="ar-DZ" sz="2800" b="1" dirty="0">
                <a:cs typeface="+mn-cs"/>
              </a:rPr>
              <a:t>متر بتكرار </a:t>
            </a:r>
            <a:r>
              <a:rPr lang="ar-DZ" sz="2800" b="1" dirty="0" smtClean="0">
                <a:cs typeface="+mn-cs"/>
              </a:rPr>
              <a:t>5 </a:t>
            </a:r>
            <a:r>
              <a:rPr lang="ar-DZ" sz="2800" b="1" dirty="0">
                <a:cs typeface="+mn-cs"/>
              </a:rPr>
              <a:t>مرات يكون المجموع الكلي </a:t>
            </a:r>
            <a:r>
              <a:rPr lang="ar-DZ" sz="2800" b="1" dirty="0" smtClean="0">
                <a:cs typeface="+mn-cs"/>
              </a:rPr>
              <a:t>للتمرين </a:t>
            </a:r>
            <a:r>
              <a:rPr lang="ar-DZ" sz="2800" b="1" dirty="0" smtClean="0">
                <a:cs typeface="+mn-cs"/>
              </a:rPr>
              <a:t>هو:250 متر</a:t>
            </a:r>
            <a:endParaRPr lang="ar-DZ" sz="2800" b="1" dirty="0">
              <a:cs typeface="+mn-cs"/>
            </a:endParaRPr>
          </a:p>
          <a:p>
            <a:pPr marL="0" indent="0" algn="ctr">
              <a:buNone/>
            </a:pPr>
            <a:r>
              <a:rPr lang="ar-DZ" sz="2800" b="1" dirty="0" smtClean="0">
                <a:solidFill>
                  <a:srgbClr val="FF0000"/>
                </a:solidFill>
                <a:cs typeface="+mn-cs"/>
              </a:rPr>
              <a:t>50متر× 5 </a:t>
            </a:r>
            <a:r>
              <a:rPr lang="ar-DZ" sz="2800" b="1" dirty="0" smtClean="0">
                <a:solidFill>
                  <a:srgbClr val="FF0000"/>
                </a:solidFill>
                <a:cs typeface="+mn-cs"/>
              </a:rPr>
              <a:t>تكرارات = 250 متر </a:t>
            </a:r>
          </a:p>
          <a:p>
            <a:pPr marL="0" indent="0" algn="ctr">
              <a:buNone/>
            </a:pPr>
            <a:r>
              <a:rPr lang="ar-DZ" sz="2800" b="1" dirty="0" smtClean="0">
                <a:cs typeface="+mn-cs"/>
              </a:rPr>
              <a:t>- </a:t>
            </a:r>
            <a:r>
              <a:rPr lang="ar-DZ" sz="2800" b="1" dirty="0">
                <a:solidFill>
                  <a:srgbClr val="FF0000"/>
                </a:solidFill>
                <a:cs typeface="+mn-cs"/>
              </a:rPr>
              <a:t>فترة دوام المثير</a:t>
            </a:r>
            <a:r>
              <a:rPr lang="ar-DZ" sz="2800" b="1" dirty="0">
                <a:cs typeface="+mn-cs"/>
              </a:rPr>
              <a:t>: وهي الفترة الزمنية التي يستغرقها أداء التمرين الواحد و ترتبط فترة دوام المثير بكل من </a:t>
            </a:r>
            <a:r>
              <a:rPr lang="ar-DZ" sz="2800" b="1" dirty="0" smtClean="0">
                <a:cs typeface="+mn-cs"/>
              </a:rPr>
              <a:t>شدة تكرار </a:t>
            </a:r>
            <a:r>
              <a:rPr lang="ar-DZ" sz="2800" b="1" dirty="0">
                <a:cs typeface="+mn-cs"/>
              </a:rPr>
              <a:t>التمرين والراحة البينية</a:t>
            </a:r>
            <a:r>
              <a:rPr lang="ar-DZ" sz="2800" b="1" dirty="0" smtClean="0">
                <a:cs typeface="+mn-cs"/>
              </a:rPr>
              <a:t>، ففي </a:t>
            </a:r>
            <a:r>
              <a:rPr lang="ar-DZ" sz="2800" b="1" dirty="0">
                <a:cs typeface="+mn-cs"/>
              </a:rPr>
              <a:t>تمارين السرعة مثلا يتطلب الاعتماد على الزمن والمسافة</a:t>
            </a:r>
            <a:r>
              <a:rPr lang="ar-DZ" sz="2800" b="1" dirty="0" smtClean="0">
                <a:cs typeface="+mn-cs"/>
              </a:rPr>
              <a:t>، أما </a:t>
            </a:r>
            <a:r>
              <a:rPr lang="ar-DZ" sz="2800" b="1" dirty="0">
                <a:cs typeface="+mn-cs"/>
              </a:rPr>
              <a:t>القوة </a:t>
            </a:r>
            <a:r>
              <a:rPr lang="ar-DZ" sz="2800" b="1" dirty="0" smtClean="0">
                <a:cs typeface="+mn-cs"/>
              </a:rPr>
              <a:t>العضلية فإنها تحسب </a:t>
            </a:r>
            <a:r>
              <a:rPr lang="ar-DZ" sz="2800" b="1" dirty="0">
                <a:cs typeface="+mn-cs"/>
              </a:rPr>
              <a:t>بمقدار المقاومة التي </a:t>
            </a:r>
            <a:r>
              <a:rPr lang="ar-DZ" sz="2800" b="1" dirty="0" smtClean="0">
                <a:cs typeface="+mn-cs"/>
              </a:rPr>
              <a:t>يؤدى </a:t>
            </a:r>
            <a:r>
              <a:rPr lang="ar-DZ" sz="2800" b="1" dirty="0">
                <a:cs typeface="+mn-cs"/>
              </a:rPr>
              <a:t>بها </a:t>
            </a:r>
            <a:r>
              <a:rPr lang="ar-DZ" sz="2800" b="1" dirty="0" smtClean="0">
                <a:cs typeface="+mn-cs"/>
              </a:rPr>
              <a:t>التمرين</a:t>
            </a:r>
            <a:endParaRPr lang="ar-DZ" sz="2800" b="1" dirty="0">
              <a:cs typeface="+mn-cs"/>
            </a:endParaRPr>
          </a:p>
          <a:p>
            <a:pPr marL="0" indent="0" algn="ctr">
              <a:buNone/>
            </a:pPr>
            <a:r>
              <a:rPr lang="ar-DZ" sz="2800" b="1" dirty="0">
                <a:cs typeface="+mn-cs"/>
              </a:rPr>
              <a:t>ولقد وضعت الدراسات لحجم الحمل بعض  الشروط تمثلت في:</a:t>
            </a:r>
          </a:p>
          <a:p>
            <a:pPr marL="0" indent="0" algn="ctr">
              <a:buNone/>
            </a:pPr>
            <a:r>
              <a:rPr lang="ar-DZ" sz="2800" b="1" dirty="0">
                <a:cs typeface="+mn-cs"/>
              </a:rPr>
              <a:t>- </a:t>
            </a:r>
            <a:r>
              <a:rPr lang="ar-DZ" sz="2800" b="1" dirty="0" smtClean="0">
                <a:cs typeface="+mn-cs"/>
              </a:rPr>
              <a:t>20 </a:t>
            </a:r>
            <a:r>
              <a:rPr lang="ar-DZ" sz="2800" b="1" dirty="0">
                <a:cs typeface="+mn-cs"/>
              </a:rPr>
              <a:t>ساعة تدريب في الأسبوع هو الحد الأقصى.</a:t>
            </a:r>
          </a:p>
          <a:p>
            <a:pPr marL="0" indent="0" algn="ctr">
              <a:buNone/>
            </a:pPr>
            <a:r>
              <a:rPr lang="ar-DZ" sz="2800" b="1" dirty="0">
                <a:cs typeface="+mn-cs"/>
              </a:rPr>
              <a:t>- الزيادة في الحجم الساعي للوصول إلى </a:t>
            </a:r>
            <a:r>
              <a:rPr lang="ar-DZ" sz="2800" b="1" dirty="0" smtClean="0">
                <a:cs typeface="+mn-cs"/>
              </a:rPr>
              <a:t>ساعة جري مثلا </a:t>
            </a:r>
            <a:r>
              <a:rPr lang="ar-DZ" sz="2800" b="1" dirty="0">
                <a:cs typeface="+mn-cs"/>
              </a:rPr>
              <a:t>لا يكون إلا بالتدرج.</a:t>
            </a:r>
          </a:p>
          <a:p>
            <a:pPr marL="0" indent="0" algn="ctr">
              <a:buNone/>
            </a:pPr>
            <a:r>
              <a:rPr lang="ar-DZ" sz="2800" b="1" dirty="0">
                <a:cs typeface="+mn-cs"/>
              </a:rPr>
              <a:t>- يجب الزيادة في عدد الحصص التدريبية قبل زيادة الحجم الساعي لهذه الحصص.</a:t>
            </a:r>
          </a:p>
          <a:p>
            <a:pPr marL="0" indent="0" algn="ctr">
              <a:buNone/>
            </a:pPr>
            <a:r>
              <a:rPr lang="ar-DZ" sz="2800" b="1" dirty="0">
                <a:cs typeface="+mn-cs"/>
              </a:rPr>
              <a:t>- يجب الزيادة في حجم الحمل قيل الزيادة في شدة الحمل</a:t>
            </a:r>
            <a:r>
              <a:rPr lang="ar-DZ" sz="2400" b="1" dirty="0">
                <a:cs typeface="+mn-cs"/>
              </a:rPr>
              <a:t>.</a:t>
            </a:r>
          </a:p>
          <a:p>
            <a:pPr marL="0" indent="0" algn="ctr">
              <a:buNone/>
            </a:pPr>
            <a:endParaRPr lang="fr-FR" sz="2400" b="1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258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7546" y="401538"/>
            <a:ext cx="11696132" cy="6244921"/>
          </a:xfrm>
        </p:spPr>
        <p:txBody>
          <a:bodyPr>
            <a:noAutofit/>
          </a:bodyPr>
          <a:lstStyle/>
          <a:p>
            <a:pPr marL="0" indent="0" algn="ctr" rtl="1">
              <a:buNone/>
            </a:pPr>
            <a:r>
              <a:rPr lang="ar-DZ" sz="4000" b="1" dirty="0" smtClean="0">
                <a:solidFill>
                  <a:srgbClr val="FF0000"/>
                </a:solidFill>
                <a:cs typeface="+mn-cs"/>
              </a:rPr>
              <a:t>3-2- شدة الحمل</a:t>
            </a:r>
            <a:endParaRPr lang="ar-DZ" sz="4000" b="1" dirty="0">
              <a:solidFill>
                <a:srgbClr val="FF0000"/>
              </a:solidFill>
              <a:cs typeface="+mn-cs"/>
            </a:endParaRPr>
          </a:p>
          <a:p>
            <a:pPr marL="0" indent="0" algn="ctr">
              <a:buNone/>
            </a:pPr>
            <a:r>
              <a:rPr lang="ar-DZ" sz="4000" b="1" dirty="0">
                <a:cs typeface="+mn-cs"/>
              </a:rPr>
              <a:t>تعرف شدة الحمل بأنها درجة الصعوبة أو القوة المميزة لأداء التمرين </a:t>
            </a:r>
            <a:r>
              <a:rPr lang="ar-DZ" sz="4000" b="1" dirty="0" smtClean="0">
                <a:cs typeface="+mn-cs"/>
              </a:rPr>
              <a:t>المنفذ، وشدة </a:t>
            </a:r>
            <a:r>
              <a:rPr lang="ar-DZ" sz="4000" b="1" dirty="0">
                <a:cs typeface="+mn-cs"/>
              </a:rPr>
              <a:t>تنفيذ التمرين التي </a:t>
            </a:r>
            <a:r>
              <a:rPr lang="ar-DZ" sz="4000" b="1" dirty="0" smtClean="0">
                <a:cs typeface="+mn-cs"/>
              </a:rPr>
              <a:t>تعكس صعوبة </a:t>
            </a:r>
            <a:r>
              <a:rPr lang="ar-DZ" sz="4000" b="1" dirty="0">
                <a:cs typeface="+mn-cs"/>
              </a:rPr>
              <a:t>أداءه تتراوح ما بين أقصى شدة </a:t>
            </a:r>
            <a:r>
              <a:rPr lang="ar-DZ" sz="4000" b="1" dirty="0" smtClean="0">
                <a:cs typeface="+mn-cs"/>
              </a:rPr>
              <a:t>(صعوبة) </a:t>
            </a:r>
            <a:r>
              <a:rPr lang="ar-DZ" sz="4000" b="1" dirty="0">
                <a:cs typeface="+mn-cs"/>
              </a:rPr>
              <a:t>أداء وتقل تدريجيا لتصل إلى أقل درجة صعوبة </a:t>
            </a:r>
            <a:r>
              <a:rPr lang="ar-DZ" sz="4000" b="1" dirty="0" smtClean="0">
                <a:cs typeface="+mn-cs"/>
              </a:rPr>
              <a:t>(شدة) </a:t>
            </a:r>
            <a:r>
              <a:rPr lang="ar-DZ" sz="4000" b="1" dirty="0">
                <a:cs typeface="+mn-cs"/>
              </a:rPr>
              <a:t>أداء</a:t>
            </a:r>
            <a:r>
              <a:rPr lang="ar-DZ" sz="4000" b="1" dirty="0" smtClean="0">
                <a:cs typeface="+mn-cs"/>
              </a:rPr>
              <a:t>، بحيث</a:t>
            </a:r>
            <a:r>
              <a:rPr lang="ar-DZ" sz="4000" b="1" dirty="0">
                <a:cs typeface="+mn-cs"/>
              </a:rPr>
              <a:t> </a:t>
            </a:r>
            <a:r>
              <a:rPr lang="ar-DZ" sz="4000" b="1" dirty="0" smtClean="0">
                <a:cs typeface="+mn-cs"/>
              </a:rPr>
              <a:t>تكون </a:t>
            </a:r>
            <a:r>
              <a:rPr lang="ar-DZ" sz="4000" b="1" dirty="0">
                <a:cs typeface="+mn-cs"/>
              </a:rPr>
              <a:t>هناك درجات الصعوبة والأداء بين أقصى شدة وبين أقل </a:t>
            </a:r>
            <a:r>
              <a:rPr lang="ar-DZ" sz="4000" b="1" dirty="0" smtClean="0">
                <a:cs typeface="+mn-cs"/>
              </a:rPr>
              <a:t>شدة</a:t>
            </a:r>
            <a:r>
              <a:rPr lang="ar-DZ" sz="4000" b="1" dirty="0">
                <a:cs typeface="+mn-cs"/>
              </a:rPr>
              <a:t>. </a:t>
            </a:r>
            <a:r>
              <a:rPr lang="ar-DZ" sz="4000" b="1" dirty="0" smtClean="0">
                <a:cs typeface="+mn-cs"/>
              </a:rPr>
              <a:t>وتعرف </a:t>
            </a:r>
            <a:r>
              <a:rPr lang="ar-DZ" sz="4000" b="1" dirty="0">
                <a:cs typeface="+mn-cs"/>
              </a:rPr>
              <a:t>شدة الحمل التدريبي بأنها قوة في الأداء أو سرعة في الأداء</a:t>
            </a:r>
            <a:r>
              <a:rPr lang="ar-DZ" sz="4000" b="1" dirty="0" smtClean="0">
                <a:cs typeface="+mn-cs"/>
              </a:rPr>
              <a:t>، وتختلف </a:t>
            </a:r>
            <a:r>
              <a:rPr lang="ar-DZ" sz="4000" b="1" dirty="0">
                <a:cs typeface="+mn-cs"/>
              </a:rPr>
              <a:t>طريقة التعبير عن شدة الحمل تبعا </a:t>
            </a:r>
            <a:r>
              <a:rPr lang="ar-DZ" sz="4000" b="1" dirty="0" smtClean="0">
                <a:cs typeface="+mn-cs"/>
              </a:rPr>
              <a:t>لنوع الأداء </a:t>
            </a:r>
            <a:r>
              <a:rPr lang="ar-DZ" sz="4000" b="1" dirty="0">
                <a:cs typeface="+mn-cs"/>
              </a:rPr>
              <a:t>البدني فيمكن التعبير عنها بسرعة الأداء أو زيادة عدد التكرارات في وحدة زمنية محددة.</a:t>
            </a:r>
            <a:endParaRPr lang="fr-FR" sz="4000" b="1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97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317" y="2634017"/>
            <a:ext cx="9404723" cy="2361063"/>
          </a:xfrm>
        </p:spPr>
        <p:txBody>
          <a:bodyPr/>
          <a:lstStyle/>
          <a:p>
            <a:pPr algn="ctr" rtl="1"/>
            <a:r>
              <a:rPr lang="ar-DZ" sz="8000" b="1" dirty="0" smtClean="0">
                <a:solidFill>
                  <a:srgbClr val="FF0000"/>
                </a:solidFill>
                <a:cs typeface="+mn-cs"/>
              </a:rPr>
              <a:t>أ- تحديد </a:t>
            </a:r>
            <a:r>
              <a:rPr lang="ar-DZ" sz="8000" b="1" dirty="0">
                <a:solidFill>
                  <a:srgbClr val="FF0000"/>
                </a:solidFill>
                <a:cs typeface="+mn-cs"/>
              </a:rPr>
              <a:t>شدة الحمل </a:t>
            </a:r>
            <a:endParaRPr lang="fr-FR" sz="8000" b="1" dirty="0">
              <a:solidFill>
                <a:srgbClr val="FF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52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8364" y="95535"/>
            <a:ext cx="11668836" cy="6762465"/>
          </a:xfrm>
        </p:spPr>
        <p:txBody>
          <a:bodyPr>
            <a:noAutofit/>
          </a:bodyPr>
          <a:lstStyle/>
          <a:p>
            <a:pPr marL="0" lvl="0" indent="0" algn="ctr">
              <a:buClr>
                <a:srgbClr val="1E5155">
                  <a:lumMod val="40000"/>
                  <a:lumOff val="60000"/>
                </a:srgbClr>
              </a:buClr>
              <a:buNone/>
            </a:pPr>
            <a:r>
              <a:rPr lang="ar-DZ" sz="4800" b="1" dirty="0">
                <a:solidFill>
                  <a:srgbClr val="FF0000"/>
                </a:solidFill>
              </a:rPr>
              <a:t>طريقة كارفونين :</a:t>
            </a:r>
          </a:p>
          <a:p>
            <a:pPr marL="0" lvl="0" indent="0" algn="ctr" rtl="1">
              <a:buClr>
                <a:srgbClr val="1E5155">
                  <a:lumMod val="40000"/>
                  <a:lumOff val="60000"/>
                </a:srgbClr>
              </a:buClr>
              <a:buNone/>
            </a:pPr>
            <a:r>
              <a:rPr lang="ar-DZ" sz="3600" b="1" dirty="0" smtClean="0">
                <a:solidFill>
                  <a:prstClr val="white"/>
                </a:solidFill>
              </a:rPr>
              <a:t>حساب </a:t>
            </a:r>
            <a:r>
              <a:rPr lang="ar-DZ" sz="3600" b="1" dirty="0">
                <a:solidFill>
                  <a:prstClr val="white"/>
                </a:solidFill>
              </a:rPr>
              <a:t>احتياطي أقصى معدل لضربات </a:t>
            </a:r>
            <a:r>
              <a:rPr lang="ar-DZ" sz="3600" b="1" dirty="0" smtClean="0">
                <a:solidFill>
                  <a:prstClr val="white"/>
                </a:solidFill>
              </a:rPr>
              <a:t>القلب </a:t>
            </a:r>
            <a:r>
              <a:rPr lang="ar-DZ" sz="3600" b="1" dirty="0">
                <a:solidFill>
                  <a:prstClr val="white"/>
                </a:solidFill>
              </a:rPr>
              <a:t>وهو ما يعادل الفارق بين أقصى معدل للنبض اثناء أداء </a:t>
            </a:r>
            <a:r>
              <a:rPr lang="ar-DZ" sz="3600" b="1" dirty="0" smtClean="0">
                <a:solidFill>
                  <a:prstClr val="white"/>
                </a:solidFill>
              </a:rPr>
              <a:t>الجهد و </a:t>
            </a:r>
            <a:r>
              <a:rPr lang="ar-DZ" sz="3600" b="1" dirty="0">
                <a:solidFill>
                  <a:prstClr val="white"/>
                </a:solidFill>
              </a:rPr>
              <a:t>بين أقصى معدل للنبض خلال الراحة مثال : أقصى معدل للنبض للاعب أثناء جهد بدني 203 ن/د وأقصى معدل لنبضه أثناء الراحة 63 ن/ض </a:t>
            </a:r>
          </a:p>
          <a:p>
            <a:pPr marL="0" lvl="0" indent="0" algn="ctr">
              <a:buClr>
                <a:srgbClr val="1E5155">
                  <a:lumMod val="40000"/>
                  <a:lumOff val="60000"/>
                </a:srgbClr>
              </a:buClr>
              <a:buNone/>
            </a:pPr>
            <a:r>
              <a:rPr lang="ar-DZ" sz="3600" b="1" dirty="0">
                <a:solidFill>
                  <a:prstClr val="white"/>
                </a:solidFill>
              </a:rPr>
              <a:t>احتياطي أقصى معدل </a:t>
            </a:r>
            <a:r>
              <a:rPr lang="ar-DZ" sz="3600" b="1" dirty="0" smtClean="0">
                <a:solidFill>
                  <a:prstClr val="white"/>
                </a:solidFill>
              </a:rPr>
              <a:t>للنبض يكون : </a:t>
            </a:r>
            <a:r>
              <a:rPr lang="ar-DZ" sz="3600" b="1" dirty="0">
                <a:solidFill>
                  <a:prstClr val="white"/>
                </a:solidFill>
              </a:rPr>
              <a:t>203- 63= 140 ن/د وإذا كان الهدف هو شدة حمل 80% فيمكن حسابه </a:t>
            </a:r>
            <a:r>
              <a:rPr lang="ar-DZ" sz="3600" b="1" dirty="0" smtClean="0">
                <a:solidFill>
                  <a:prstClr val="white"/>
                </a:solidFill>
              </a:rPr>
              <a:t>بالمعادلة:</a:t>
            </a:r>
          </a:p>
          <a:p>
            <a:pPr marL="0" lvl="0" indent="0" algn="ctr">
              <a:buClr>
                <a:srgbClr val="1E5155">
                  <a:lumMod val="40000"/>
                  <a:lumOff val="60000"/>
                </a:srgbClr>
              </a:buClr>
              <a:buNone/>
            </a:pPr>
            <a:r>
              <a:rPr lang="ar-DZ" sz="3600" b="1" dirty="0" smtClean="0">
                <a:solidFill>
                  <a:prstClr val="white"/>
                </a:solidFill>
              </a:rPr>
              <a:t> </a:t>
            </a:r>
            <a:r>
              <a:rPr lang="ar-DZ" sz="3600" b="1" dirty="0">
                <a:solidFill>
                  <a:srgbClr val="FF0000"/>
                </a:solidFill>
              </a:rPr>
              <a:t>معدل النبض المستهدف </a:t>
            </a:r>
            <a:r>
              <a:rPr lang="ar-DZ" sz="3600" b="1" dirty="0">
                <a:solidFill>
                  <a:prstClr val="white"/>
                </a:solidFill>
              </a:rPr>
              <a:t>= احتياطي أقصى معدل للنبض × النسبة المئوية لمعدل النبض + أقصى معدل للنبض أثناء الراحة </a:t>
            </a:r>
          </a:p>
          <a:p>
            <a:pPr marL="0" lvl="0" indent="0" algn="ctr">
              <a:buClr>
                <a:srgbClr val="1E5155">
                  <a:lumMod val="40000"/>
                  <a:lumOff val="60000"/>
                </a:srgbClr>
              </a:buClr>
              <a:buNone/>
            </a:pPr>
            <a:r>
              <a:rPr lang="ar-DZ" sz="3600" b="1" dirty="0">
                <a:solidFill>
                  <a:prstClr val="white"/>
                </a:solidFill>
              </a:rPr>
              <a:t>بمعنى :  140×0,8+63=</a:t>
            </a:r>
            <a:r>
              <a:rPr lang="ar-DZ" sz="3600" b="1" dirty="0">
                <a:solidFill>
                  <a:srgbClr val="FF0000"/>
                </a:solidFill>
              </a:rPr>
              <a:t>175 ن/د </a:t>
            </a:r>
            <a:r>
              <a:rPr lang="ar-DZ" sz="3600" b="1" dirty="0">
                <a:solidFill>
                  <a:prstClr val="white"/>
                </a:solidFill>
              </a:rPr>
              <a:t>شدة الحمل عند80% من قدرة الرياضي .</a:t>
            </a:r>
          </a:p>
          <a:p>
            <a:pPr marL="0" indent="0">
              <a:buNone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09303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0251" y="272955"/>
            <a:ext cx="11259403" cy="5909481"/>
          </a:xfrm>
        </p:spPr>
        <p:txBody>
          <a:bodyPr>
            <a:noAutofit/>
          </a:bodyPr>
          <a:lstStyle/>
          <a:p>
            <a:pPr marL="0" lvl="0" indent="0" algn="ctr">
              <a:buClr>
                <a:srgbClr val="1E5155">
                  <a:lumMod val="40000"/>
                  <a:lumOff val="60000"/>
                </a:srgbClr>
              </a:buClr>
              <a:buNone/>
            </a:pPr>
            <a:r>
              <a:rPr lang="ar-DZ" sz="4800" b="1" dirty="0">
                <a:solidFill>
                  <a:srgbClr val="FF0000"/>
                </a:solidFill>
              </a:rPr>
              <a:t>طريقة أقصى معدل للنبض :</a:t>
            </a:r>
            <a:r>
              <a:rPr lang="ar-DZ" sz="4800" b="1" dirty="0">
                <a:solidFill>
                  <a:prstClr val="white"/>
                </a:solidFill>
              </a:rPr>
              <a:t> </a:t>
            </a:r>
          </a:p>
          <a:p>
            <a:pPr marL="0" lvl="0" indent="0" algn="ctr">
              <a:buClr>
                <a:srgbClr val="1E5155">
                  <a:lumMod val="40000"/>
                  <a:lumOff val="60000"/>
                </a:srgbClr>
              </a:buClr>
              <a:buNone/>
            </a:pPr>
            <a:r>
              <a:rPr lang="ar-DZ" sz="4800" b="1" dirty="0">
                <a:solidFill>
                  <a:prstClr val="white"/>
                </a:solidFill>
              </a:rPr>
              <a:t>عملية ضرب النسبة المئوية لشدة الحمل × أقصى معدل لضربات القلب ولنفترض أن لاعبا أقصى معدل لنبضه 195 ن/د وطلب منه أداء تمرين بشدة 70% من أقصى شدة يستخدمها فتحتسب كالأتي:</a:t>
            </a:r>
          </a:p>
          <a:p>
            <a:pPr marL="0" lvl="0" indent="0" algn="ctr">
              <a:buClr>
                <a:srgbClr val="1E5155">
                  <a:lumMod val="40000"/>
                  <a:lumOff val="60000"/>
                </a:srgbClr>
              </a:buClr>
              <a:buNone/>
            </a:pPr>
            <a:r>
              <a:rPr lang="ar-DZ" sz="4800" b="1" dirty="0">
                <a:solidFill>
                  <a:prstClr val="white"/>
                </a:solidFill>
              </a:rPr>
              <a:t> النبض = 0,7 ×195= 137 ن/د وهو ما يعبر عن شدة أداء التمرين بنسبة 70% لهذا اللاعب .</a:t>
            </a:r>
          </a:p>
          <a:p>
            <a:pPr marL="0" indent="0">
              <a:buNone/>
            </a:pP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412575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478" y="138819"/>
            <a:ext cx="11887200" cy="830172"/>
          </a:xfrm>
        </p:spPr>
        <p:txBody>
          <a:bodyPr/>
          <a:lstStyle/>
          <a:p>
            <a:pPr algn="ctr"/>
            <a:r>
              <a:rPr lang="ar-DZ" sz="4400" b="1" dirty="0" smtClean="0">
                <a:solidFill>
                  <a:srgbClr val="00B0F0"/>
                </a:solidFill>
              </a:rPr>
              <a:t>ب - حساب </a:t>
            </a:r>
            <a:r>
              <a:rPr lang="ar-DZ" sz="4400" b="1" dirty="0">
                <a:solidFill>
                  <a:srgbClr val="00B0F0"/>
                </a:solidFill>
              </a:rPr>
              <a:t>الشدة التدريبية</a:t>
            </a:r>
            <a:endParaRPr lang="fr-FR" sz="4400" b="1" dirty="0">
              <a:solidFill>
                <a:srgbClr val="00B0F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6478" y="968991"/>
            <a:ext cx="11887200" cy="57047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ar-IQ" sz="40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ar-IQ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طريقة استخدام النسبة المئوية  </a:t>
            </a:r>
          </a:p>
          <a:p>
            <a:pPr marL="0" indent="0" algn="ctr">
              <a:buNone/>
            </a:pPr>
            <a:r>
              <a:rPr lang="ar-IQ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أ-</a:t>
            </a:r>
            <a:r>
              <a:rPr lang="ar-IQ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ar-IQ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بالنسبة </a:t>
            </a:r>
            <a:r>
              <a:rPr lang="ar-IQ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لل</a:t>
            </a:r>
            <a:r>
              <a:rPr lang="ar-DZ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جري</a:t>
            </a:r>
            <a:r>
              <a:rPr lang="ar-IQ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DZ" sz="40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ar-IQ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r-IQ" sz="4000" b="1" dirty="0">
                <a:latin typeface="Arial" pitchFamily="34" charset="0"/>
                <a:cs typeface="Arial" pitchFamily="34" charset="0"/>
              </a:rPr>
              <a:t>تحسب الشدة التدريبية المستعملة بالتدريب بالمعادلة </a:t>
            </a:r>
            <a:r>
              <a:rPr lang="ar-IQ" sz="4000" b="1" dirty="0" smtClean="0">
                <a:latin typeface="Arial" pitchFamily="34" charset="0"/>
                <a:cs typeface="Arial" pitchFamily="34" charset="0"/>
              </a:rPr>
              <a:t>التالية</a:t>
            </a:r>
            <a:r>
              <a:rPr lang="ar-DZ" sz="40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ar-IQ" sz="4000" b="1" dirty="0" smtClean="0">
                <a:latin typeface="Arial" pitchFamily="34" charset="0"/>
                <a:cs typeface="Arial" pitchFamily="34" charset="0"/>
              </a:rPr>
              <a:t> النسبة </a:t>
            </a:r>
            <a:r>
              <a:rPr lang="ar-IQ" sz="4000" b="1" dirty="0">
                <a:latin typeface="Arial" pitchFamily="34" charset="0"/>
                <a:cs typeface="Arial" pitchFamily="34" charset="0"/>
              </a:rPr>
              <a:t>المئوية للشدة المطلوب استعمالها بالتدريب = أحسن زمن لكل مسافة × 100 </a:t>
            </a:r>
            <a:r>
              <a:rPr lang="ar-IQ" sz="4000" b="1" dirty="0" smtClean="0">
                <a:latin typeface="Arial" pitchFamily="34" charset="0"/>
                <a:cs typeface="Arial" pitchFamily="34" charset="0"/>
              </a:rPr>
              <a:t>/النسبة </a:t>
            </a:r>
            <a:r>
              <a:rPr lang="ar-IQ" sz="4000" b="1" dirty="0">
                <a:latin typeface="Arial" pitchFamily="34" charset="0"/>
                <a:cs typeface="Arial" pitchFamily="34" charset="0"/>
              </a:rPr>
              <a:t>المئوية للشدة المطلوبة </a:t>
            </a:r>
            <a:r>
              <a:rPr lang="ar-IQ" sz="4000" b="1" dirty="0" smtClean="0">
                <a:latin typeface="Arial" pitchFamily="34" charset="0"/>
                <a:cs typeface="Arial" pitchFamily="34" charset="0"/>
              </a:rPr>
              <a:t>بالتدريب</a:t>
            </a:r>
            <a:r>
              <a:rPr lang="ar-DZ" sz="40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ar-IQ" sz="4000" b="1" dirty="0" smtClean="0">
                <a:latin typeface="Arial" pitchFamily="34" charset="0"/>
                <a:cs typeface="Arial" pitchFamily="34" charset="0"/>
              </a:rPr>
              <a:t> </a:t>
            </a:r>
            <a:endParaRPr lang="ar-IQ" sz="4000" b="1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ar-IQ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ب – بالنسبة لتدريب القوة العضلية باستخدام </a:t>
            </a:r>
            <a:r>
              <a:rPr lang="ar-IQ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</a:t>
            </a:r>
            <a:r>
              <a:rPr lang="ar-DZ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أ</a:t>
            </a:r>
            <a:r>
              <a:rPr lang="ar-IQ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ثقال </a:t>
            </a:r>
            <a:r>
              <a:rPr lang="ar-IQ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الحديدية </a:t>
            </a:r>
            <a:r>
              <a:rPr lang="ar-DZ" sz="40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ar-IQ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r-IQ" sz="4000" b="1" dirty="0">
                <a:latin typeface="Arial" pitchFamily="34" charset="0"/>
                <a:cs typeface="Arial" pitchFamily="34" charset="0"/>
              </a:rPr>
              <a:t>تحسب الشدة المستعملة لأداء تمرين معين </a:t>
            </a:r>
            <a:r>
              <a:rPr lang="ar-IQ" sz="4000" b="1" dirty="0" smtClean="0">
                <a:latin typeface="Arial" pitchFamily="34" charset="0"/>
                <a:cs typeface="Arial" pitchFamily="34" charset="0"/>
              </a:rPr>
              <a:t>بالمعادلة</a:t>
            </a:r>
            <a:r>
              <a:rPr lang="ar-DZ" sz="4000" b="1" dirty="0" smtClean="0">
                <a:latin typeface="Arial" pitchFamily="34" charset="0"/>
                <a:cs typeface="Arial" pitchFamily="34" charset="0"/>
              </a:rPr>
              <a:t> التالية</a:t>
            </a:r>
            <a:r>
              <a:rPr lang="ar-IQ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r-IQ" sz="4000" b="1" dirty="0">
                <a:latin typeface="Arial" pitchFamily="34" charset="0"/>
                <a:cs typeface="Arial" pitchFamily="34" charset="0"/>
              </a:rPr>
              <a:t>:</a:t>
            </a:r>
          </a:p>
          <a:p>
            <a:pPr algn="ctr">
              <a:buNone/>
            </a:pPr>
            <a:r>
              <a:rPr lang="ar-IQ" sz="4000" b="1" dirty="0">
                <a:latin typeface="Arial" pitchFamily="34" charset="0"/>
                <a:cs typeface="Arial" pitchFamily="34" charset="0"/>
              </a:rPr>
              <a:t>الوزن المطلوب استخدامه عند شدة معينة= أحسن انجاز لكل تمرين × النسبة المئوية المطلوبة / 100</a:t>
            </a:r>
          </a:p>
          <a:p>
            <a:pPr marL="0" indent="0" algn="ctr">
              <a:buNone/>
            </a:pPr>
            <a:endParaRPr lang="fr-FR" sz="4000" b="1" dirty="0"/>
          </a:p>
        </p:txBody>
      </p:sp>
    </p:spTree>
    <p:extLst>
      <p:ext uri="{BB962C8B-B14F-4D97-AF65-F5344CB8AC3E}">
        <p14:creationId xmlns:p14="http://schemas.microsoft.com/office/powerpoint/2010/main" val="279419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6603" y="144246"/>
            <a:ext cx="11450472" cy="865688"/>
          </a:xfrm>
        </p:spPr>
        <p:txBody>
          <a:bodyPr/>
          <a:lstStyle/>
          <a:p>
            <a:pPr algn="ctr" rtl="1"/>
            <a:r>
              <a:rPr lang="ar-DZ" sz="3200" b="1" dirty="0" smtClean="0">
                <a:solidFill>
                  <a:srgbClr val="00B0F0"/>
                </a:solidFill>
              </a:rPr>
              <a:t>جدول رقم 01 يبين </a:t>
            </a:r>
            <a:r>
              <a:rPr lang="ar-DZ" sz="3200" b="1" dirty="0">
                <a:solidFill>
                  <a:srgbClr val="00B0F0"/>
                </a:solidFill>
              </a:rPr>
              <a:t>فروق الشدة حسب ثلا ث مؤلفين:</a:t>
            </a:r>
            <a:br>
              <a:rPr lang="ar-DZ" sz="3200" b="1" dirty="0">
                <a:solidFill>
                  <a:srgbClr val="00B0F0"/>
                </a:solidFill>
              </a:rPr>
            </a:br>
            <a:r>
              <a:rPr lang="fr-FR" sz="3200" b="1" dirty="0" smtClean="0">
                <a:solidFill>
                  <a:srgbClr val="00B0F0"/>
                </a:solidFill>
              </a:rPr>
              <a:t>FOX </a:t>
            </a:r>
            <a:r>
              <a:rPr lang="fr-FR" sz="3200" b="1" dirty="0">
                <a:solidFill>
                  <a:srgbClr val="00B0F0"/>
                </a:solidFill>
              </a:rPr>
              <a:t>&amp;MATHEWS- PLATONOV- </a:t>
            </a:r>
            <a:r>
              <a:rPr lang="fr-FR" sz="3200" b="1" dirty="0" smtClean="0">
                <a:solidFill>
                  <a:srgbClr val="00B0F0"/>
                </a:solidFill>
              </a:rPr>
              <a:t>VOLKOV</a:t>
            </a:r>
            <a:r>
              <a:rPr lang="fr-FR" sz="3200" b="1" dirty="0">
                <a:solidFill>
                  <a:srgbClr val="00B0F0"/>
                </a:solidFill>
              </a:rPr>
              <a:t/>
            </a:r>
            <a:br>
              <a:rPr lang="fr-FR" sz="3200" b="1" dirty="0">
                <a:solidFill>
                  <a:srgbClr val="00B0F0"/>
                </a:solidFill>
              </a:rPr>
            </a:br>
            <a:endParaRPr lang="fr-FR" sz="3200" b="1" dirty="0">
              <a:solidFill>
                <a:srgbClr val="00B0F0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5504270"/>
              </p:ext>
            </p:extLst>
          </p:nvPr>
        </p:nvGraphicFramePr>
        <p:xfrm>
          <a:off x="424399" y="1323833"/>
          <a:ext cx="11326323" cy="5493342"/>
        </p:xfrm>
        <a:graphic>
          <a:graphicData uri="http://schemas.openxmlformats.org/drawingml/2006/table">
            <a:tbl>
              <a:tblPr rtl="1" firstRow="1" firstCol="1" bandRow="1"/>
              <a:tblGrid>
                <a:gridCol w="1900017"/>
                <a:gridCol w="2572460"/>
                <a:gridCol w="1024388"/>
                <a:gridCol w="2228982"/>
                <a:gridCol w="1203383"/>
                <a:gridCol w="2397093"/>
              </a:tblGrid>
              <a:tr h="573724"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DZ" sz="28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فوكس وماتيوس </a:t>
                      </a:r>
                      <a:r>
                        <a:rPr lang="fr-FR" sz="2000" b="1" dirty="0">
                          <a:solidFill>
                            <a:srgbClr val="00B0F0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FOX &amp;MATHEWS</a:t>
                      </a:r>
                      <a:endParaRPr lang="fr-FR" sz="18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DZ" sz="28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بلاتونوف  </a:t>
                      </a:r>
                      <a:r>
                        <a:rPr lang="fr-FR" sz="2000" b="1" dirty="0">
                          <a:solidFill>
                            <a:srgbClr val="00B0F0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PLATONOV </a:t>
                      </a:r>
                      <a:endParaRPr lang="fr-FR" sz="18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DZ" sz="2800" b="1" dirty="0" err="1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فولكوف</a:t>
                      </a:r>
                      <a:r>
                        <a:rPr lang="ar-DZ" sz="28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  </a:t>
                      </a:r>
                      <a:r>
                        <a:rPr lang="fr-FR" sz="2000" b="1" dirty="0">
                          <a:solidFill>
                            <a:srgbClr val="00B0F0"/>
                          </a:solidFill>
                          <a:effectLst/>
                          <a:latin typeface="Traditional Arabic" panose="02020603050405020304" pitchFamily="18" charset="-78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VOLKOV</a:t>
                      </a:r>
                      <a:endParaRPr lang="fr-FR" sz="18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7666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DZ" sz="2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الشدة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DZ" sz="2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نبضات القلب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DZ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الشدة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DZ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نبضات القلب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DZ" sz="2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الشدة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DZ" sz="2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نبضات القلب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3182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DZ" sz="2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خفيفة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DZ" sz="2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معتدلة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DZ" sz="2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مكثفة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DZ" sz="2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قوية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DZ" sz="2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قصوى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DZ" sz="2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مرهقة (منهكة)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DZ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&lt; 100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DZ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&lt; 120 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DZ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&lt; 140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DZ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&lt; 160  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DZ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&lt; 180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DZ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&gt; 180  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DZ" sz="2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-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DZ" sz="2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1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DZ" sz="2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2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DZ" sz="2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3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DZ" sz="2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4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DZ" sz="2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5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DZ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-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DZ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100 - 120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DZ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140 - 150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DZ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  165 -  175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DZ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   175 - 185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DZ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185 إلى الأقصى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DZ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-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DZ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1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DZ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2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DZ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3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DZ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4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DZ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5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DZ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-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DZ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100 - 130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DZ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130 - 165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DZ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165 - 175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DZ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175 - 185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DZ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raditional Arabic" panose="02020603050405020304" pitchFamily="18" charset="-78"/>
                        </a:rPr>
                        <a:t>185 إلى الأقصى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788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533" y="805219"/>
            <a:ext cx="11969087" cy="58139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عنوان 6"/>
          <p:cNvSpPr txBox="1">
            <a:spLocks/>
          </p:cNvSpPr>
          <p:nvPr/>
        </p:nvSpPr>
        <p:spPr>
          <a:xfrm>
            <a:off x="95534" y="163090"/>
            <a:ext cx="12096465" cy="601185"/>
          </a:xfrm>
          <a:prstGeom prst="rect">
            <a:avLst/>
          </a:prstGeom>
          <a:gradFill rotWithShape="1">
            <a:gsLst>
              <a:gs pos="0">
                <a:srgbClr val="1B587C">
                  <a:shade val="45000"/>
                  <a:satMod val="155000"/>
                </a:srgbClr>
              </a:gs>
              <a:gs pos="60000">
                <a:srgbClr val="1B587C">
                  <a:shade val="95000"/>
                  <a:satMod val="150000"/>
                </a:srgbClr>
              </a:gs>
              <a:gs pos="100000">
                <a:srgbClr val="1B587C">
                  <a:tint val="87000"/>
                  <a:satMod val="250000"/>
                </a:srgbClr>
              </a:gs>
            </a:gsLst>
            <a:lin ang="16200000" scaled="0"/>
          </a:gradFill>
          <a:ln>
            <a:noFill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vert="horz" anchor="b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l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DZ" sz="280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جدول رقم02: </a:t>
            </a:r>
            <a:r>
              <a:rPr kumimoji="0" lang="ar-IQ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يوضح مجالات الشدة الخمسة للألعاب الرياضية الدائرية عن فوكس وآخرون (1993)</a:t>
            </a:r>
            <a:endParaRPr kumimoji="0" lang="ar-IQ" sz="28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1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168" y="242371"/>
            <a:ext cx="11931267" cy="6345716"/>
          </a:xfrm>
        </p:spPr>
        <p:txBody>
          <a:bodyPr>
            <a:normAutofit fontScale="92500" lnSpcReduction="20000"/>
          </a:bodyPr>
          <a:lstStyle/>
          <a:p>
            <a:pPr marL="0" indent="0" algn="ctr" rtl="1">
              <a:buNone/>
            </a:pPr>
            <a:r>
              <a:rPr lang="ar-DZ" sz="4800" b="1" dirty="0" smtClean="0">
                <a:solidFill>
                  <a:srgbClr val="FF0000"/>
                </a:solidFill>
                <a:cs typeface="+mn-cs"/>
              </a:rPr>
              <a:t>3-3- كثافة المثير</a:t>
            </a:r>
          </a:p>
          <a:p>
            <a:pPr marL="0" indent="0" algn="ctr" rtl="1">
              <a:buNone/>
            </a:pPr>
            <a:r>
              <a:rPr lang="ar-DZ" sz="4600" b="1" dirty="0">
                <a:cs typeface="+mn-cs"/>
              </a:rPr>
              <a:t>كثافة </a:t>
            </a:r>
            <a:r>
              <a:rPr lang="ar-DZ" sz="4600" b="1" dirty="0" smtClean="0">
                <a:cs typeface="+mn-cs"/>
              </a:rPr>
              <a:t>الحمل(المثير) </a:t>
            </a:r>
            <a:r>
              <a:rPr lang="ar-DZ" sz="4600" b="1" dirty="0">
                <a:cs typeface="+mn-cs"/>
              </a:rPr>
              <a:t>تعني العلاقة بين فترات الراحة البينية وشدة الحمل ،فكلما زادت شدة الحمل زادت فترة الراحة البينية</a:t>
            </a:r>
            <a:r>
              <a:rPr lang="ar-DZ" sz="4600" b="1" dirty="0" smtClean="0">
                <a:cs typeface="+mn-cs"/>
              </a:rPr>
              <a:t>، وتتوقف </a:t>
            </a:r>
            <a:r>
              <a:rPr lang="ar-DZ" sz="4600" b="1" dirty="0">
                <a:cs typeface="+mn-cs"/>
              </a:rPr>
              <a:t>كثافة الحمل (فترة الراحة) تبعا لشدة وحجم الحمل. </a:t>
            </a:r>
          </a:p>
          <a:p>
            <a:pPr marL="0" indent="0" algn="ctr" rtl="1">
              <a:buNone/>
            </a:pPr>
            <a:r>
              <a:rPr lang="ar-DZ" sz="4600" b="1" dirty="0">
                <a:cs typeface="+mn-cs"/>
              </a:rPr>
              <a:t>ويقصد بها أيضا مدى طول أو قصر الفترة أو الفترات الزمنية التي تستغرق في الراحة بين اعادة تكرار الجهد البدني أو بين الجهود البدنية المكونة للحمل والتي تعرف بالراحة البينية</a:t>
            </a:r>
            <a:r>
              <a:rPr lang="ar-DZ" sz="4600" b="1" dirty="0" smtClean="0">
                <a:cs typeface="+mn-cs"/>
              </a:rPr>
              <a:t>.</a:t>
            </a:r>
          </a:p>
          <a:p>
            <a:pPr marL="0" indent="0" algn="ctr" rtl="1">
              <a:buNone/>
            </a:pPr>
            <a:r>
              <a:rPr lang="ar-DZ" sz="4600" b="1" dirty="0">
                <a:cs typeface="+mn-cs"/>
              </a:rPr>
              <a:t> </a:t>
            </a:r>
            <a:r>
              <a:rPr lang="ar-DZ" sz="4600" b="1" dirty="0">
                <a:solidFill>
                  <a:srgbClr val="FF0000"/>
                </a:solidFill>
                <a:cs typeface="+mn-cs"/>
              </a:rPr>
              <a:t>مثال </a:t>
            </a:r>
            <a:r>
              <a:rPr lang="ar-DZ" sz="4600" b="1" dirty="0">
                <a:cs typeface="+mn-cs"/>
              </a:rPr>
              <a:t>: أداء جهد بدني ( جلوس من الرقود 20 مرة ويعاد تكراره 4 </a:t>
            </a:r>
            <a:r>
              <a:rPr lang="ar-DZ" sz="4600" b="1" dirty="0" smtClean="0">
                <a:cs typeface="+mn-cs"/>
              </a:rPr>
              <a:t>مجموعات </a:t>
            </a:r>
            <a:r>
              <a:rPr lang="ar-DZ" sz="4600" b="1" dirty="0">
                <a:cs typeface="+mn-cs"/>
              </a:rPr>
              <a:t>وأن الفترة الزمنية بين كل تكرار وأخر تحدد كثافة الحمل </a:t>
            </a:r>
          </a:p>
          <a:p>
            <a:pPr marL="0" indent="0" algn="ctr" rtl="1">
              <a:buNone/>
            </a:pPr>
            <a:endParaRPr lang="ar-DZ" sz="4600" b="1" dirty="0">
              <a:cs typeface="+mn-cs"/>
            </a:endParaRPr>
          </a:p>
          <a:p>
            <a:pPr marL="0" indent="0" algn="ctr" rtl="1">
              <a:buNone/>
            </a:pPr>
            <a:endParaRPr lang="fr-FR" sz="3600" b="1" dirty="0">
              <a:solidFill>
                <a:srgbClr val="FF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483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2203" y="132202"/>
            <a:ext cx="11942284" cy="6533003"/>
          </a:xfrm>
        </p:spPr>
        <p:txBody>
          <a:bodyPr/>
          <a:lstStyle/>
          <a:p>
            <a:pPr marL="0" indent="0" algn="ctr" rtl="1">
              <a:buNone/>
            </a:pPr>
            <a:r>
              <a:rPr lang="ar-DZ" sz="4400" b="1" dirty="0" smtClean="0">
                <a:solidFill>
                  <a:srgbClr val="FF0000"/>
                </a:solidFill>
                <a:cs typeface="+mn-cs"/>
              </a:rPr>
              <a:t>3</a:t>
            </a:r>
            <a:r>
              <a:rPr lang="ar-DZ" sz="4400" b="1" dirty="0" smtClean="0">
                <a:solidFill>
                  <a:srgbClr val="FF0000"/>
                </a:solidFill>
              </a:rPr>
              <a:t>-4- تكرار </a:t>
            </a:r>
            <a:r>
              <a:rPr lang="ar-DZ" sz="4400" b="1" dirty="0">
                <a:solidFill>
                  <a:srgbClr val="FF0000"/>
                </a:solidFill>
              </a:rPr>
              <a:t>(تردد) </a:t>
            </a:r>
            <a:r>
              <a:rPr lang="ar-DZ" sz="4400" b="1" dirty="0" smtClean="0">
                <a:solidFill>
                  <a:srgbClr val="FF0000"/>
                </a:solidFill>
              </a:rPr>
              <a:t>المثير:</a:t>
            </a:r>
            <a:endParaRPr lang="ar-DZ" sz="4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ar-DZ" sz="4400" b="1" dirty="0">
                <a:cs typeface="+mn-cs"/>
              </a:rPr>
              <a:t>يعتبر تردد المثيرات أو تردد الحصص التدريبية أحد معايير حجم الحمل التدريبي</a:t>
            </a:r>
            <a:r>
              <a:rPr lang="ar-DZ" sz="4400" b="1" dirty="0" smtClean="0">
                <a:cs typeface="+mn-cs"/>
              </a:rPr>
              <a:t>، وعادة </a:t>
            </a:r>
            <a:r>
              <a:rPr lang="ar-DZ" sz="4400" b="1" dirty="0">
                <a:cs typeface="+mn-cs"/>
              </a:rPr>
              <a:t>يلاحظ من عشرة (10) الى اربعة عشر (14) حصة تدريبية </a:t>
            </a:r>
            <a:r>
              <a:rPr lang="ar-DZ" sz="4400" b="1" dirty="0" smtClean="0">
                <a:cs typeface="+mn-cs"/>
              </a:rPr>
              <a:t>أسبوعية </a:t>
            </a:r>
            <a:r>
              <a:rPr lang="ar-DZ" sz="4400" b="1" dirty="0">
                <a:cs typeface="+mn-cs"/>
              </a:rPr>
              <a:t>لدى الرياضي ذوي المستوى العالي</a:t>
            </a:r>
            <a:r>
              <a:rPr lang="ar-DZ" sz="4400" b="1" dirty="0" smtClean="0">
                <a:cs typeface="+mn-cs"/>
              </a:rPr>
              <a:t>، وعليه </a:t>
            </a:r>
            <a:r>
              <a:rPr lang="ar-DZ" sz="4400" b="1" dirty="0">
                <a:cs typeface="+mn-cs"/>
              </a:rPr>
              <a:t>تبين أن الرفع من ترددات أو تكرارات التدريب بالموازاة مع حجم التدريب من الأولويات خلال النضج الرياضي</a:t>
            </a:r>
            <a:r>
              <a:rPr lang="ar-DZ" sz="4400" b="1" dirty="0" smtClean="0">
                <a:cs typeface="+mn-cs"/>
              </a:rPr>
              <a:t>، وأيضا </a:t>
            </a:r>
            <a:r>
              <a:rPr lang="ar-DZ" sz="4400" b="1" dirty="0">
                <a:cs typeface="+mn-cs"/>
              </a:rPr>
              <a:t>خلال فترة الطفولة في رياضات المداومة</a:t>
            </a:r>
            <a:r>
              <a:rPr lang="ar-DZ" sz="4400" b="1" dirty="0" smtClean="0">
                <a:cs typeface="+mn-cs"/>
              </a:rPr>
              <a:t>، وتطور </a:t>
            </a:r>
            <a:r>
              <a:rPr lang="ar-DZ" sz="4400" b="1" dirty="0">
                <a:cs typeface="+mn-cs"/>
              </a:rPr>
              <a:t>ترددات التدريب بالتحديد ضرورية بالنسبة للرياضيين خلال فترة استئناف التدريب (المرض ،الإصابة) أو عند الشباب الرياضي. </a:t>
            </a:r>
          </a:p>
          <a:p>
            <a:pPr marL="0" indent="0" algn="ctr">
              <a:buNone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39205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0779" y="150125"/>
            <a:ext cx="9559853" cy="966836"/>
          </a:xfrm>
        </p:spPr>
        <p:txBody>
          <a:bodyPr/>
          <a:lstStyle/>
          <a:p>
            <a:pPr algn="ctr"/>
            <a:r>
              <a:rPr lang="ar-DZ" sz="6000" b="1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محتوى الدرس </a:t>
            </a:r>
            <a:endParaRPr lang="fr-FR" sz="6000" b="1" dirty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27546" y="1446663"/>
            <a:ext cx="11382233" cy="52134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DZ" sz="7200" b="1" dirty="0" smtClean="0">
                <a:solidFill>
                  <a:srgbClr val="00B0F0"/>
                </a:solidFill>
              </a:rPr>
              <a:t>1- مفهوم حمل التدريب</a:t>
            </a:r>
          </a:p>
          <a:p>
            <a:pPr algn="ctr" rtl="1"/>
            <a:r>
              <a:rPr lang="ar-DZ" sz="7200" b="1" dirty="0" smtClean="0">
                <a:solidFill>
                  <a:srgbClr val="00B0F0"/>
                </a:solidFill>
              </a:rPr>
              <a:t>2- أشكال(أنواع) </a:t>
            </a:r>
            <a:r>
              <a:rPr lang="ar-DZ" sz="7200" b="1" dirty="0">
                <a:solidFill>
                  <a:srgbClr val="00B0F0"/>
                </a:solidFill>
              </a:rPr>
              <a:t>حمل التدريب </a:t>
            </a:r>
            <a:endParaRPr lang="fr-FR" sz="7200" b="1" dirty="0" smtClean="0">
              <a:solidFill>
                <a:srgbClr val="00B0F0"/>
              </a:solidFill>
            </a:endParaRPr>
          </a:p>
          <a:p>
            <a:pPr algn="ctr" rtl="1"/>
            <a:r>
              <a:rPr lang="ar-DZ" sz="7200" b="1" dirty="0" smtClean="0">
                <a:solidFill>
                  <a:srgbClr val="00B0F0"/>
                </a:solidFill>
              </a:rPr>
              <a:t>3-مكونات </a:t>
            </a:r>
            <a:r>
              <a:rPr lang="ar-DZ" sz="7200" b="1" dirty="0">
                <a:solidFill>
                  <a:srgbClr val="00B0F0"/>
                </a:solidFill>
              </a:rPr>
              <a:t>حمل </a:t>
            </a:r>
            <a:r>
              <a:rPr lang="ar-DZ" sz="7200" b="1" dirty="0" smtClean="0">
                <a:solidFill>
                  <a:srgbClr val="00B0F0"/>
                </a:solidFill>
              </a:rPr>
              <a:t>التدريب</a:t>
            </a:r>
            <a:endParaRPr lang="fr-FR" sz="7200" b="1" dirty="0" smtClean="0">
              <a:solidFill>
                <a:srgbClr val="00B0F0"/>
              </a:solidFill>
            </a:endParaRPr>
          </a:p>
          <a:p>
            <a:pPr algn="ctr" rtl="1"/>
            <a:r>
              <a:rPr lang="ar-DZ" sz="7200" b="1" dirty="0" smtClean="0">
                <a:solidFill>
                  <a:srgbClr val="00B0F0"/>
                </a:solidFill>
              </a:rPr>
              <a:t>4-درجات </a:t>
            </a:r>
            <a:r>
              <a:rPr lang="ar-DZ" sz="7200" b="1" dirty="0">
                <a:solidFill>
                  <a:srgbClr val="00B0F0"/>
                </a:solidFill>
              </a:rPr>
              <a:t>حمل التدريب</a:t>
            </a:r>
          </a:p>
          <a:p>
            <a:pPr algn="ctr" rtl="1"/>
            <a:endParaRPr lang="ar-DZ" sz="7200" b="1" dirty="0">
              <a:solidFill>
                <a:srgbClr val="00B0F0"/>
              </a:solidFill>
            </a:endParaRPr>
          </a:p>
          <a:p>
            <a:pPr algn="ctr" rtl="1"/>
            <a:endParaRPr lang="ar-DZ" sz="7200" b="1" dirty="0">
              <a:solidFill>
                <a:srgbClr val="00B0F0"/>
              </a:solidFill>
            </a:endParaRPr>
          </a:p>
          <a:p>
            <a:pPr algn="ctr" rtl="1"/>
            <a:endParaRPr lang="fr-FR" sz="7200" b="1" dirty="0" smtClean="0">
              <a:solidFill>
                <a:srgbClr val="00B0F0"/>
              </a:solidFill>
            </a:endParaRPr>
          </a:p>
          <a:p>
            <a:pPr algn="ctr" rtl="1"/>
            <a:endParaRPr lang="fr-FR" sz="7200" b="1" dirty="0" smtClean="0">
              <a:solidFill>
                <a:srgbClr val="00B0F0"/>
              </a:solidFill>
            </a:endParaRPr>
          </a:p>
          <a:p>
            <a:pPr algn="ctr" rtl="1"/>
            <a:endParaRPr lang="fr-FR" sz="7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67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1645" y="207059"/>
            <a:ext cx="9404723" cy="626935"/>
          </a:xfrm>
        </p:spPr>
        <p:txBody>
          <a:bodyPr/>
          <a:lstStyle/>
          <a:p>
            <a:pPr algn="ctr" rtl="1"/>
            <a:r>
              <a:rPr lang="ar-DZ" sz="4800" b="1" dirty="0" smtClean="0">
                <a:solidFill>
                  <a:srgbClr val="00B0F0"/>
                </a:solidFill>
                <a:cs typeface="+mn-cs"/>
              </a:rPr>
              <a:t>شكل رقم 03 يمثل مكونات </a:t>
            </a:r>
            <a:r>
              <a:rPr lang="ar-DZ" sz="4800" b="1" dirty="0">
                <a:solidFill>
                  <a:srgbClr val="00B0F0"/>
                </a:solidFill>
                <a:cs typeface="+mn-cs"/>
              </a:rPr>
              <a:t>حمل التدريب</a:t>
            </a:r>
            <a:endParaRPr lang="fr-FR" sz="4800" b="1" dirty="0">
              <a:solidFill>
                <a:srgbClr val="00B0F0"/>
              </a:solidFill>
              <a:cs typeface="+mn-cs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477" y="1132765"/>
            <a:ext cx="11914495" cy="550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09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2193" y="101165"/>
            <a:ext cx="10135518" cy="569546"/>
          </a:xfrm>
        </p:spPr>
        <p:txBody>
          <a:bodyPr/>
          <a:lstStyle/>
          <a:p>
            <a:pPr algn="ctr"/>
            <a:r>
              <a:rPr lang="ar-DZ" b="1" dirty="0" smtClean="0">
                <a:solidFill>
                  <a:srgbClr val="FF0000"/>
                </a:solidFill>
                <a:cs typeface="+mn-cs"/>
              </a:rPr>
              <a:t>4- درجات </a:t>
            </a:r>
            <a:r>
              <a:rPr lang="ar-DZ" b="1" dirty="0">
                <a:solidFill>
                  <a:srgbClr val="FF0000"/>
                </a:solidFill>
                <a:cs typeface="+mn-cs"/>
              </a:rPr>
              <a:t>حمل التدريب </a:t>
            </a:r>
            <a:r>
              <a:rPr lang="ar-DZ" b="1" dirty="0" smtClean="0">
                <a:solidFill>
                  <a:srgbClr val="FF0000"/>
                </a:solidFill>
                <a:cs typeface="+mn-cs"/>
              </a:rPr>
              <a:t>– </a:t>
            </a:r>
            <a:r>
              <a:rPr lang="ar-DZ" b="1" dirty="0">
                <a:solidFill>
                  <a:srgbClr val="FF0000"/>
                </a:solidFill>
                <a:cs typeface="+mn-cs"/>
              </a:rPr>
              <a:t>عن </a:t>
            </a:r>
            <a:r>
              <a:rPr lang="ar-DZ" b="1" dirty="0" smtClean="0">
                <a:solidFill>
                  <a:srgbClr val="FF0000"/>
                </a:solidFill>
                <a:cs typeface="+mn-cs"/>
              </a:rPr>
              <a:t>بلاتونوف </a:t>
            </a:r>
            <a:r>
              <a:rPr lang="ar-DZ" b="1" dirty="0">
                <a:solidFill>
                  <a:srgbClr val="FF0000"/>
                </a:solidFill>
                <a:cs typeface="+mn-cs"/>
              </a:rPr>
              <a:t>1976</a:t>
            </a:r>
            <a:endParaRPr lang="fr-FR" b="1" dirty="0">
              <a:solidFill>
                <a:srgbClr val="FF0000"/>
              </a:solidFill>
              <a:cs typeface="+mn-cs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3133913"/>
              </p:ext>
            </p:extLst>
          </p:nvPr>
        </p:nvGraphicFramePr>
        <p:xfrm>
          <a:off x="-1" y="779893"/>
          <a:ext cx="12091917" cy="6078108"/>
        </p:xfrm>
        <a:graphic>
          <a:graphicData uri="http://schemas.openxmlformats.org/drawingml/2006/table">
            <a:tbl>
              <a:tblPr rtl="1" firstRow="1" firstCol="1" bandRow="1">
                <a:tableStyleId>{8FD4443E-F989-4FC4-A0C8-D5A2AF1F390B}</a:tableStyleId>
              </a:tblPr>
              <a:tblGrid>
                <a:gridCol w="1568371"/>
                <a:gridCol w="6415393"/>
                <a:gridCol w="4108153"/>
              </a:tblGrid>
              <a:tr h="64299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DZ" sz="2400" b="1" dirty="0">
                          <a:effectLst/>
                        </a:rPr>
                        <a:t>درجة الحمل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DZ" sz="2400" b="1" dirty="0" smtClean="0">
                          <a:effectLst/>
                        </a:rPr>
                        <a:t>الوصف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DZ" sz="2400" b="1" dirty="0">
                          <a:effectLst/>
                        </a:rPr>
                        <a:t>الأهداف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679736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DZ" sz="2400" b="1" dirty="0">
                          <a:effectLst/>
                        </a:rPr>
                        <a:t>المنخفض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2400" b="1" dirty="0">
                          <a:effectLst/>
                        </a:rPr>
                        <a:t>ظهور المرحلة الأولى لحالة الثبات بعد تنفيذ حوالي</a:t>
                      </a:r>
                      <a:endParaRPr lang="fr-FR" sz="1600" b="1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2400" b="1" dirty="0">
                          <a:effectLst/>
                        </a:rPr>
                        <a:t> </a:t>
                      </a:r>
                      <a:r>
                        <a:rPr lang="ar-DZ" sz="2000" b="1" dirty="0">
                          <a:effectLst/>
                        </a:rPr>
                        <a:t>15- 25%</a:t>
                      </a:r>
                      <a:r>
                        <a:rPr lang="ar-DZ" sz="2400" b="1" dirty="0">
                          <a:effectLst/>
                        </a:rPr>
                        <a:t> من العمل قبل ظهور التعب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2400" b="1" dirty="0">
                          <a:effectLst/>
                        </a:rPr>
                        <a:t>الاحتفاظ بالمستوى الحالي للحالة التدريبية.</a:t>
                      </a:r>
                      <a:endParaRPr lang="fr-FR" sz="1600" b="1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2400" b="1" dirty="0">
                          <a:effectLst/>
                        </a:rPr>
                        <a:t>زيادة سرعة عملية الشفاء بعد الحمل السابق.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679736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DZ" sz="2400" b="1">
                          <a:effectLst/>
                        </a:rPr>
                        <a:t>المتوسط</a:t>
                      </a:r>
                      <a:endParaRPr lang="fr-F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2400" b="1" dirty="0">
                          <a:effectLst/>
                        </a:rPr>
                        <a:t>ظهور المرحلة الثانية لحالة الثبات بعد تنفيذ حوالي</a:t>
                      </a:r>
                      <a:endParaRPr lang="fr-FR" sz="1600" b="1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2400" b="1" dirty="0">
                          <a:effectLst/>
                        </a:rPr>
                        <a:t> </a:t>
                      </a:r>
                      <a:r>
                        <a:rPr lang="ar-DZ" sz="2000" b="1" dirty="0">
                          <a:effectLst/>
                        </a:rPr>
                        <a:t>40- 60%</a:t>
                      </a:r>
                      <a:r>
                        <a:rPr lang="ar-DZ" sz="2400" b="1" dirty="0">
                          <a:effectLst/>
                        </a:rPr>
                        <a:t> من العمل قبل ظهور التعب.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2400" b="1">
                          <a:effectLst/>
                        </a:rPr>
                        <a:t>الاحتفاظ بالمستوى الحالي للحالة التدريبية.</a:t>
                      </a:r>
                      <a:endParaRPr lang="fr-FR" sz="1600" b="1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2400" b="1">
                          <a:effectLst/>
                        </a:rPr>
                        <a:t>تنفيذ واجبات جزئية ضمن خطة الإعداد العام.</a:t>
                      </a:r>
                      <a:endParaRPr lang="fr-F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25631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DZ" sz="2400" b="1">
                          <a:effectLst/>
                        </a:rPr>
                        <a:t>الأقل من الاقصى</a:t>
                      </a:r>
                      <a:endParaRPr lang="fr-F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2400" b="1" dirty="0">
                          <a:effectLst/>
                        </a:rPr>
                        <a:t>ظهور مرحلة بداية التعب بعد تنفيذ حوالي </a:t>
                      </a:r>
                      <a:r>
                        <a:rPr lang="ar-DZ" sz="2000" b="1" dirty="0">
                          <a:effectLst/>
                        </a:rPr>
                        <a:t>60</a:t>
                      </a:r>
                      <a:r>
                        <a:rPr lang="ar-DZ" sz="2400" b="1" dirty="0">
                          <a:effectLst/>
                        </a:rPr>
                        <a:t>- </a:t>
                      </a:r>
                      <a:r>
                        <a:rPr lang="ar-DZ" sz="2000" b="1" dirty="0">
                          <a:effectLst/>
                        </a:rPr>
                        <a:t>85%</a:t>
                      </a:r>
                      <a:r>
                        <a:rPr lang="ar-DZ" sz="2400" b="1" dirty="0">
                          <a:effectLst/>
                        </a:rPr>
                        <a:t> من حجم العمل قبل التعب الكامل.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2400" b="1">
                          <a:effectLst/>
                        </a:rPr>
                        <a:t>تثبيت المستوى مع زيادة رفع الحالة التدريبية.</a:t>
                      </a:r>
                      <a:endParaRPr lang="fr-F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819334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DZ" sz="2400" b="1">
                          <a:effectLst/>
                        </a:rPr>
                        <a:t>الأقصى</a:t>
                      </a:r>
                      <a:endParaRPr lang="fr-F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2400" b="1" dirty="0">
                          <a:effectLst/>
                        </a:rPr>
                        <a:t>مرحلة التعب الكاملة </a:t>
                      </a:r>
                      <a:r>
                        <a:rPr lang="ar-DZ" sz="2000" b="1" dirty="0">
                          <a:effectLst/>
                        </a:rPr>
                        <a:t>(</a:t>
                      </a:r>
                      <a:r>
                        <a:rPr lang="ar-DZ" sz="2000" b="1" dirty="0" smtClean="0">
                          <a:effectLst/>
                        </a:rPr>
                        <a:t>80-90%)، </a:t>
                      </a:r>
                      <a:r>
                        <a:rPr lang="ar-DZ" sz="2000" b="1" dirty="0">
                          <a:effectLst/>
                        </a:rPr>
                        <a:t>(90- 100%).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DZ" sz="2400" b="1" dirty="0">
                          <a:effectLst/>
                        </a:rPr>
                        <a:t>رفع مستوى الحالة التدريبية.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587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1999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4450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392072"/>
            <a:ext cx="11932693" cy="546592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251" y="276407"/>
            <a:ext cx="11632441" cy="170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95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4511" y="146761"/>
            <a:ext cx="10515600" cy="726696"/>
          </a:xfrm>
        </p:spPr>
        <p:txBody>
          <a:bodyPr/>
          <a:lstStyle/>
          <a:p>
            <a:pPr algn="ctr" rtl="1"/>
            <a:r>
              <a:rPr lang="ar-DZ" b="1" u="sng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1- مفهوم حمل التدريب</a:t>
            </a:r>
            <a:endParaRPr lang="fr-FR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 Box 8"/>
          <p:cNvSpPr txBox="1">
            <a:spLocks noGrp="1" noChangeArrowheads="1"/>
          </p:cNvSpPr>
          <p:nvPr>
            <p:ph idx="1"/>
          </p:nvPr>
        </p:nvSpPr>
        <p:spPr bwMode="auto">
          <a:xfrm>
            <a:off x="121186" y="1083927"/>
            <a:ext cx="11942284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indent="0" algn="ctr" rtl="1">
              <a:spcBef>
                <a:spcPct val="50000"/>
              </a:spcBef>
              <a:buNone/>
            </a:pPr>
            <a:r>
              <a:rPr lang="ar-DZ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- حمل التدريب هو كمية </a:t>
            </a:r>
            <a:r>
              <a:rPr lang="ar-DZ" sz="4000" b="1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التأثير المعنية على أعضاء و أجهزة  الفرد المختلفة أثناء ممارسة النشاط </a:t>
            </a:r>
            <a:r>
              <a:rPr lang="ar-DZ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البدني</a:t>
            </a:r>
            <a:r>
              <a:rPr lang="ar-DZ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( ماتفياف).</a:t>
            </a:r>
            <a:endParaRPr lang="ar-DZ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0" indent="0" algn="ctr" rtl="1">
              <a:spcBef>
                <a:spcPct val="50000"/>
              </a:spcBef>
              <a:buNone/>
            </a:pPr>
            <a:r>
              <a:rPr lang="ar-DZ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- </a:t>
            </a:r>
            <a:r>
              <a:rPr lang="ar-DZ" sz="4000" b="1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العبء أو الجهد البدني و العصبي الواقع على أجهزة الفرد المختلفة </a:t>
            </a:r>
            <a:r>
              <a:rPr lang="ar-DZ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كالجهاز </a:t>
            </a:r>
            <a:r>
              <a:rPr lang="ar-DZ" sz="4000" b="1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العصبي و الجهاز الدوري و الجهاز التنفسي و الجهاز العضلي و </a:t>
            </a:r>
            <a:r>
              <a:rPr lang="ar-DZ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الجهاز الغدي ... كنتيجة </a:t>
            </a:r>
            <a:r>
              <a:rPr lang="ar-DZ" sz="4000" b="1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لأداء الأنشطة البدنية المقصودة </a:t>
            </a:r>
            <a:r>
              <a:rPr lang="ar-DZ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(هارا ).</a:t>
            </a:r>
            <a:endParaRPr lang="ar-DZ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0" indent="0" algn="ctr" rtl="1">
              <a:spcBef>
                <a:spcPct val="50000"/>
              </a:spcBef>
              <a:buNone/>
            </a:pPr>
            <a:r>
              <a:rPr lang="ar-DZ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حمل </a:t>
            </a:r>
            <a:r>
              <a:rPr lang="ar-DZ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التدريب هو الوسيلة الرئيسية للتأثير على الفرد </a:t>
            </a:r>
            <a:r>
              <a:rPr lang="ar-DZ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يؤدي  </a:t>
            </a:r>
            <a:r>
              <a:rPr lang="ar-DZ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إلى الارتقاء بالمستوى الوظيفي و العضوي لأجهزة  و أعضاء الجسم </a:t>
            </a:r>
          </a:p>
        </p:txBody>
      </p:sp>
    </p:spTree>
    <p:extLst>
      <p:ext uri="{BB962C8B-B14F-4D97-AF65-F5344CB8AC3E}">
        <p14:creationId xmlns:p14="http://schemas.microsoft.com/office/powerpoint/2010/main" val="63907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5661" y="177296"/>
            <a:ext cx="11729674" cy="1364901"/>
          </a:xfrm>
        </p:spPr>
        <p:txBody>
          <a:bodyPr/>
          <a:lstStyle/>
          <a:p>
            <a:pPr algn="ctr" rtl="1"/>
            <a:r>
              <a:rPr lang="ar-DZ" sz="4400" b="1" dirty="0" smtClean="0">
                <a:solidFill>
                  <a:srgbClr val="00B0F0"/>
                </a:solidFill>
                <a:cs typeface="+mn-cs"/>
              </a:rPr>
              <a:t>شكل رقم 01: يبين أهم </a:t>
            </a:r>
            <a:r>
              <a:rPr lang="ar-DZ" sz="4400" b="1" dirty="0">
                <a:solidFill>
                  <a:srgbClr val="00B0F0"/>
                </a:solidFill>
                <a:cs typeface="+mn-cs"/>
              </a:rPr>
              <a:t>معايير وخصائص حمل </a:t>
            </a:r>
            <a:r>
              <a:rPr lang="ar-DZ" sz="4400" b="1" dirty="0" smtClean="0">
                <a:solidFill>
                  <a:srgbClr val="00B0F0"/>
                </a:solidFill>
                <a:cs typeface="+mn-cs"/>
              </a:rPr>
              <a:t>التدريب</a:t>
            </a:r>
            <a:r>
              <a:rPr lang="ar-DZ" sz="4400" b="1" dirty="0">
                <a:solidFill>
                  <a:srgbClr val="00B0F0"/>
                </a:solidFill>
                <a:cs typeface="+mn-cs"/>
              </a:rPr>
              <a:t/>
            </a:r>
            <a:br>
              <a:rPr lang="ar-DZ" sz="4400" b="1" dirty="0">
                <a:solidFill>
                  <a:srgbClr val="00B0F0"/>
                </a:solidFill>
                <a:cs typeface="+mn-cs"/>
              </a:rPr>
            </a:br>
            <a:r>
              <a:rPr lang="ar-DZ" sz="4400" b="1" dirty="0" smtClean="0">
                <a:solidFill>
                  <a:srgbClr val="00B0F0"/>
                </a:solidFill>
                <a:cs typeface="+mn-cs"/>
              </a:rPr>
              <a:t>حسب </a:t>
            </a:r>
            <a:r>
              <a:rPr lang="ar-DZ" sz="4400" b="1" dirty="0">
                <a:solidFill>
                  <a:srgbClr val="00B0F0"/>
                </a:solidFill>
                <a:cs typeface="+mn-cs"/>
              </a:rPr>
              <a:t>وورشوسشانسكي- 1992-  </a:t>
            </a:r>
            <a:r>
              <a:rPr lang="fr-FR" sz="4400" b="1" dirty="0" smtClean="0">
                <a:solidFill>
                  <a:srgbClr val="00B0F0"/>
                </a:solidFill>
                <a:cs typeface="+mn-cs"/>
              </a:rPr>
              <a:t>werchoschanski</a:t>
            </a:r>
            <a:endParaRPr lang="fr-FR" sz="4400" b="1" dirty="0">
              <a:solidFill>
                <a:srgbClr val="00B0F0"/>
              </a:solidFill>
              <a:cs typeface="+mn-cs"/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661" y="1856096"/>
            <a:ext cx="11729674" cy="466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3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50125" y="996287"/>
            <a:ext cx="11928143" cy="5418160"/>
          </a:xfrm>
        </p:spPr>
        <p:txBody>
          <a:bodyPr>
            <a:noAutofit/>
          </a:bodyPr>
          <a:lstStyle/>
          <a:p>
            <a:pPr marL="0" indent="0" algn="ctr" rtl="1">
              <a:lnSpc>
                <a:spcPct val="120000"/>
              </a:lnSpc>
              <a:buNone/>
            </a:pPr>
            <a:r>
              <a:rPr lang="ar-DZ" sz="3600" b="1" dirty="0" smtClean="0">
                <a:solidFill>
                  <a:srgbClr val="FF0000"/>
                </a:solidFill>
                <a:cs typeface="+mn-cs"/>
              </a:rPr>
              <a:t>2-1 الحمل </a:t>
            </a:r>
            <a:r>
              <a:rPr lang="ar-DZ" sz="3600" b="1" dirty="0">
                <a:solidFill>
                  <a:srgbClr val="FF0000"/>
                </a:solidFill>
                <a:cs typeface="+mn-cs"/>
              </a:rPr>
              <a:t>الخارجي </a:t>
            </a:r>
            <a:endParaRPr lang="ar-DZ" sz="3600" b="1" dirty="0" smtClean="0">
              <a:solidFill>
                <a:srgbClr val="FF0000"/>
              </a:solidFill>
              <a:cs typeface="+mn-cs"/>
            </a:endParaRPr>
          </a:p>
          <a:p>
            <a:pPr marL="0" indent="0" algn="ctr" rtl="1">
              <a:lnSpc>
                <a:spcPct val="120000"/>
              </a:lnSpc>
              <a:buNone/>
            </a:pPr>
            <a:r>
              <a:rPr lang="ar-DZ" sz="2800" b="1" dirty="0" smtClean="0">
                <a:cs typeface="+mn-cs"/>
              </a:rPr>
              <a:t>هو </a:t>
            </a:r>
            <a:r>
              <a:rPr lang="ar-DZ" sz="2800" b="1" dirty="0">
                <a:cs typeface="+mn-cs"/>
              </a:rPr>
              <a:t>كمية التدريبات المنفذة خلال الوحدات التدريبية ومستوى انجازها في فترات زمنية محددة ويشمل </a:t>
            </a:r>
            <a:r>
              <a:rPr lang="ar-DZ" sz="2800" b="1" dirty="0" smtClean="0">
                <a:cs typeface="+mn-cs"/>
              </a:rPr>
              <a:t>الحمل الخارجي </a:t>
            </a:r>
            <a:r>
              <a:rPr lang="ar-DZ" sz="2800" b="1" dirty="0">
                <a:cs typeface="+mn-cs"/>
              </a:rPr>
              <a:t>كل من شدة التمرينات</a:t>
            </a:r>
            <a:r>
              <a:rPr lang="ar-DZ" sz="2800" b="1" dirty="0" smtClean="0">
                <a:cs typeface="+mn-cs"/>
              </a:rPr>
              <a:t>، وحجمها </a:t>
            </a:r>
            <a:r>
              <a:rPr lang="ar-DZ" sz="2800" b="1" dirty="0">
                <a:cs typeface="+mn-cs"/>
              </a:rPr>
              <a:t>وكذا الراحة البينية في كل وحدة تدريبية</a:t>
            </a:r>
            <a:r>
              <a:rPr lang="ar-DZ" sz="2800" b="1" dirty="0" smtClean="0">
                <a:cs typeface="+mn-cs"/>
              </a:rPr>
              <a:t>، فشدة </a:t>
            </a:r>
            <a:r>
              <a:rPr lang="ar-DZ" sz="2800" b="1" dirty="0">
                <a:cs typeface="+mn-cs"/>
              </a:rPr>
              <a:t>الحمل عبارة عن </a:t>
            </a:r>
            <a:r>
              <a:rPr lang="ar-DZ" sz="2800" b="1" dirty="0" smtClean="0">
                <a:cs typeface="+mn-cs"/>
              </a:rPr>
              <a:t>درجة تركيز </a:t>
            </a:r>
            <a:r>
              <a:rPr lang="ar-DZ" sz="2800" b="1" dirty="0">
                <a:cs typeface="+mn-cs"/>
              </a:rPr>
              <a:t>التدريبات التي يؤديها اللاعب والتي تمثل درجة صعوبة التمرين وقوة المثير ،وشدة مثير التدريب </a:t>
            </a:r>
            <a:r>
              <a:rPr lang="ar-DZ" sz="2800" b="1" dirty="0" smtClean="0">
                <a:cs typeface="+mn-cs"/>
              </a:rPr>
              <a:t>عبارة عن </a:t>
            </a:r>
            <a:r>
              <a:rPr lang="ar-DZ" sz="2800" b="1" dirty="0">
                <a:cs typeface="+mn-cs"/>
              </a:rPr>
              <a:t>زيادة الشد العضلي بمقدار أكبر من حجم شدة العمل اليومي وليس بالزيادة المستمرة فقط في </a:t>
            </a:r>
            <a:r>
              <a:rPr lang="ar-DZ" sz="2800" b="1" dirty="0" smtClean="0">
                <a:cs typeface="+mn-cs"/>
              </a:rPr>
              <a:t>عدد الانقباضات </a:t>
            </a:r>
            <a:r>
              <a:rPr lang="ar-DZ" sz="2800" b="1" dirty="0">
                <a:cs typeface="+mn-cs"/>
              </a:rPr>
              <a:t>العضلية</a:t>
            </a:r>
            <a:r>
              <a:rPr lang="ar-DZ" sz="2800" b="1" dirty="0" smtClean="0">
                <a:cs typeface="+mn-cs"/>
              </a:rPr>
              <a:t>، وبدون </a:t>
            </a:r>
            <a:r>
              <a:rPr lang="ar-DZ" sz="2800" b="1" dirty="0">
                <a:cs typeface="+mn-cs"/>
              </a:rPr>
              <a:t>ذلك لا يحدث أي نمو </a:t>
            </a:r>
            <a:r>
              <a:rPr lang="ar-DZ" sz="2800" b="1" dirty="0" smtClean="0">
                <a:cs typeface="+mn-cs"/>
              </a:rPr>
              <a:t>عضلي ،</a:t>
            </a:r>
            <a:r>
              <a:rPr lang="ar-DZ" sz="2800" b="1" dirty="0">
                <a:cs typeface="+mn-cs"/>
              </a:rPr>
              <a:t>بالإضافة إلى حجم الحمل المعبر عنه </a:t>
            </a:r>
            <a:r>
              <a:rPr lang="ar-DZ" sz="2800" b="1" dirty="0" smtClean="0">
                <a:cs typeface="+mn-cs"/>
              </a:rPr>
              <a:t>بمجموع التكرارات </a:t>
            </a:r>
            <a:r>
              <a:rPr lang="ar-DZ" sz="2800" b="1" dirty="0">
                <a:cs typeface="+mn-cs"/>
              </a:rPr>
              <a:t>أو المسافات أو الأزمنة التي </a:t>
            </a:r>
            <a:r>
              <a:rPr lang="ar-DZ" sz="2800" b="1" dirty="0" smtClean="0">
                <a:cs typeface="+mn-cs"/>
              </a:rPr>
              <a:t>تؤدى </a:t>
            </a:r>
            <a:r>
              <a:rPr lang="ar-DZ" sz="2800" b="1" dirty="0">
                <a:cs typeface="+mn-cs"/>
              </a:rPr>
              <a:t>خلال الوحدة التدريبية</a:t>
            </a:r>
            <a:r>
              <a:rPr lang="ar-DZ" sz="2800" b="1" dirty="0" smtClean="0">
                <a:cs typeface="+mn-cs"/>
              </a:rPr>
              <a:t>، أما </a:t>
            </a:r>
            <a:r>
              <a:rPr lang="ar-DZ" sz="2800" b="1" dirty="0">
                <a:cs typeface="+mn-cs"/>
              </a:rPr>
              <a:t>الراحة البينية والمرتبطة بالزمن </a:t>
            </a:r>
            <a:r>
              <a:rPr lang="ar-DZ" sz="2800" b="1" dirty="0" smtClean="0">
                <a:cs typeface="+mn-cs"/>
              </a:rPr>
              <a:t>والمسافة هي </a:t>
            </a:r>
            <a:r>
              <a:rPr lang="ar-DZ" sz="2800" b="1" dirty="0">
                <a:cs typeface="+mn-cs"/>
              </a:rPr>
              <a:t>التي تسمح للاعب بالراحة بين كل تمرين وآخر والتي أظهرت الدراسات والبحوث العلمية </a:t>
            </a:r>
            <a:r>
              <a:rPr lang="ar-DZ" sz="2800" b="1" dirty="0" smtClean="0">
                <a:cs typeface="+mn-cs"/>
              </a:rPr>
              <a:t>والفسيولوجية والبيوكيميائية </a:t>
            </a:r>
            <a:r>
              <a:rPr lang="ar-DZ" sz="2800" b="1" dirty="0">
                <a:cs typeface="+mn-cs"/>
              </a:rPr>
              <a:t>أهميتها أثناء تكرار الأحمال التدريبية باعتبارها هي التي تحدد الاتجاهات الرئيسية </a:t>
            </a:r>
            <a:r>
              <a:rPr lang="ar-DZ" sz="2800" b="1" dirty="0" smtClean="0">
                <a:cs typeface="+mn-cs"/>
              </a:rPr>
              <a:t>للمتغيرات الفسيولوجية للرياضيين.</a:t>
            </a:r>
            <a:endParaRPr lang="ar-DZ" sz="2800" b="1" dirty="0">
              <a:cs typeface="+mn-cs"/>
            </a:endParaRPr>
          </a:p>
          <a:p>
            <a:pPr algn="ctr" rtl="1">
              <a:lnSpc>
                <a:spcPct val="120000"/>
              </a:lnSpc>
            </a:pPr>
            <a:endParaRPr lang="fr-FR" sz="2800" b="1" dirty="0">
              <a:cs typeface="+mn-cs"/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72955" y="138820"/>
            <a:ext cx="11805313" cy="761933"/>
          </a:xfrm>
        </p:spPr>
        <p:txBody>
          <a:bodyPr/>
          <a:lstStyle/>
          <a:p>
            <a:pPr algn="ctr" rtl="1"/>
            <a:r>
              <a:rPr lang="ar-DZ" sz="4400" b="1" dirty="0" smtClean="0">
                <a:solidFill>
                  <a:srgbClr val="FF0000"/>
                </a:solidFill>
                <a:cs typeface="+mn-cs"/>
              </a:rPr>
              <a:t>2- أشكال </a:t>
            </a:r>
            <a:r>
              <a:rPr lang="ar-DZ" sz="4400" b="1" dirty="0">
                <a:solidFill>
                  <a:srgbClr val="FF0000"/>
                </a:solidFill>
                <a:cs typeface="+mn-cs"/>
              </a:rPr>
              <a:t>حمل التدريب </a:t>
            </a:r>
            <a:endParaRPr lang="fr-FR" sz="4400" b="1" dirty="0">
              <a:solidFill>
                <a:srgbClr val="FF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16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39110" y="104495"/>
            <a:ext cx="11898215" cy="6670878"/>
          </a:xfrm>
        </p:spPr>
        <p:txBody>
          <a:bodyPr>
            <a:noAutofit/>
          </a:bodyPr>
          <a:lstStyle/>
          <a:p>
            <a:pPr marL="0" indent="0" algn="ctr" rtl="1">
              <a:buNone/>
            </a:pPr>
            <a:r>
              <a:rPr lang="ar-DZ" sz="3600" b="1" dirty="0" smtClean="0">
                <a:solidFill>
                  <a:srgbClr val="FF0000"/>
                </a:solidFill>
                <a:cs typeface="+mn-cs"/>
              </a:rPr>
              <a:t>2-2- الحمل الداخلي</a:t>
            </a:r>
            <a:endParaRPr lang="ar-DZ" sz="3600" b="1" dirty="0">
              <a:solidFill>
                <a:srgbClr val="FF0000"/>
              </a:solidFill>
              <a:cs typeface="+mn-cs"/>
            </a:endParaRPr>
          </a:p>
          <a:p>
            <a:pPr marL="0" indent="0" algn="ctr">
              <a:buNone/>
            </a:pPr>
            <a:r>
              <a:rPr lang="ar-DZ" sz="3600" b="1" dirty="0" smtClean="0">
                <a:cs typeface="+mn-cs"/>
              </a:rPr>
              <a:t>يعرف </a:t>
            </a:r>
            <a:r>
              <a:rPr lang="ar-DZ" sz="3600" b="1" dirty="0">
                <a:cs typeface="+mn-cs"/>
              </a:rPr>
              <a:t>الحمل الداخلي بأنه حجم التغيرات الداخلية </a:t>
            </a:r>
            <a:r>
              <a:rPr lang="ar-DZ" sz="3600" b="1" dirty="0" smtClean="0">
                <a:cs typeface="+mn-cs"/>
              </a:rPr>
              <a:t>(الفسيولوجية و البيوكيميائية) </a:t>
            </a:r>
            <a:r>
              <a:rPr lang="ar-DZ" sz="3600" b="1" dirty="0">
                <a:cs typeface="+mn-cs"/>
              </a:rPr>
              <a:t>لأجهزة الجسم التي تحدث </a:t>
            </a:r>
            <a:r>
              <a:rPr lang="ar-DZ" sz="3600" b="1" dirty="0" smtClean="0">
                <a:cs typeface="+mn-cs"/>
              </a:rPr>
              <a:t>جراء تأثير </a:t>
            </a:r>
            <a:r>
              <a:rPr lang="ar-DZ" sz="3600" b="1" dirty="0">
                <a:cs typeface="+mn-cs"/>
              </a:rPr>
              <a:t>الحمل الخارجي</a:t>
            </a:r>
            <a:r>
              <a:rPr lang="ar-DZ" sz="3600" b="1" dirty="0" smtClean="0">
                <a:cs typeface="+mn-cs"/>
              </a:rPr>
              <a:t>، إذ </a:t>
            </a:r>
            <a:r>
              <a:rPr lang="ar-DZ" sz="3600" b="1" dirty="0">
                <a:cs typeface="+mn-cs"/>
              </a:rPr>
              <a:t>أن زيادة شدة الحمل </a:t>
            </a:r>
            <a:r>
              <a:rPr lang="ar-DZ" sz="3600" b="1" dirty="0" smtClean="0">
                <a:cs typeface="+mn-cs"/>
              </a:rPr>
              <a:t>الخارجي </a:t>
            </a:r>
            <a:r>
              <a:rPr lang="ar-DZ" sz="3600" b="1" dirty="0">
                <a:cs typeface="+mn-cs"/>
              </a:rPr>
              <a:t>تؤدي إلى حدوث تغيرات وردود أفعال للأجهزة </a:t>
            </a:r>
            <a:r>
              <a:rPr lang="ar-DZ" sz="3600" b="1" dirty="0" smtClean="0">
                <a:cs typeface="+mn-cs"/>
              </a:rPr>
              <a:t>الوظيفية والعصبية، ويمكن </a:t>
            </a:r>
            <a:r>
              <a:rPr lang="ar-DZ" sz="3600" b="1" dirty="0">
                <a:cs typeface="+mn-cs"/>
              </a:rPr>
              <a:t>التعرف عليها من خلال ملاحظة معدل ضربات القلب وضغط الدم ونسبة الهيموغلوبين وحامض </a:t>
            </a:r>
            <a:r>
              <a:rPr lang="ar-DZ" sz="3600" b="1" dirty="0" smtClean="0">
                <a:cs typeface="+mn-cs"/>
              </a:rPr>
              <a:t>اللاكتيك </a:t>
            </a:r>
            <a:r>
              <a:rPr lang="ar-DZ" sz="3600" b="1" dirty="0">
                <a:cs typeface="+mn-cs"/>
              </a:rPr>
              <a:t>في الدم</a:t>
            </a:r>
            <a:r>
              <a:rPr lang="ar-DZ" sz="3600" b="1" dirty="0" smtClean="0">
                <a:cs typeface="+mn-cs"/>
              </a:rPr>
              <a:t>، </a:t>
            </a:r>
            <a:r>
              <a:rPr lang="ar-DZ" sz="3600" b="1" dirty="0" smtClean="0">
                <a:solidFill>
                  <a:srgbClr val="FF0000"/>
                </a:solidFill>
                <a:cs typeface="+mn-cs"/>
              </a:rPr>
              <a:t>ويشير </a:t>
            </a:r>
            <a:r>
              <a:rPr lang="ar-DZ" sz="3600" b="1" dirty="0">
                <a:solidFill>
                  <a:srgbClr val="FF0000"/>
                </a:solidFill>
                <a:cs typeface="+mn-cs"/>
              </a:rPr>
              <a:t>يوسف لازم كماش. صالح بشير سعد نقلا عن هارا </a:t>
            </a:r>
            <a:r>
              <a:rPr lang="ar-DZ" sz="3600" b="1" dirty="0" smtClean="0">
                <a:solidFill>
                  <a:srgbClr val="FF0000"/>
                </a:solidFill>
                <a:cs typeface="+mn-cs"/>
              </a:rPr>
              <a:t>1975</a:t>
            </a:r>
            <a:r>
              <a:rPr lang="ar-DZ" sz="3600" b="1" dirty="0" smtClean="0">
                <a:cs typeface="+mn-cs"/>
              </a:rPr>
              <a:t> </a:t>
            </a:r>
            <a:r>
              <a:rPr lang="ar-DZ" sz="3600" b="1" dirty="0">
                <a:cs typeface="+mn-cs"/>
              </a:rPr>
              <a:t>إلى أن الحمل </a:t>
            </a:r>
            <a:r>
              <a:rPr lang="ar-DZ" sz="3600" b="1" dirty="0" smtClean="0">
                <a:cs typeface="+mn-cs"/>
              </a:rPr>
              <a:t>الداخلي مؤشر </a:t>
            </a:r>
            <a:r>
              <a:rPr lang="ar-DZ" sz="3600" b="1" dirty="0">
                <a:cs typeface="+mn-cs"/>
              </a:rPr>
              <a:t>ودالة تقويمية للحمل الخارجي التي يظهر من خلال درجة إجهاد اللاعب في التدريب ،فاللاعب </a:t>
            </a:r>
            <a:r>
              <a:rPr lang="ar-DZ" sz="3600" b="1" dirty="0" smtClean="0">
                <a:cs typeface="+mn-cs"/>
              </a:rPr>
              <a:t>الذي يتكيف </a:t>
            </a:r>
            <a:r>
              <a:rPr lang="ar-DZ" sz="3600" b="1" dirty="0">
                <a:cs typeface="+mn-cs"/>
              </a:rPr>
              <a:t>مع حمل خارجي مقنن بشدة معينة دون شعور بأي إجهاد ، فذلك </a:t>
            </a:r>
            <a:r>
              <a:rPr lang="ar-DZ" sz="3600" b="1" dirty="0" smtClean="0">
                <a:cs typeface="+mn-cs"/>
              </a:rPr>
              <a:t>يدل </a:t>
            </a:r>
            <a:r>
              <a:rPr lang="ar-DZ" sz="3600" b="1" dirty="0">
                <a:cs typeface="+mn-cs"/>
              </a:rPr>
              <a:t>على التناسق والانسجام </a:t>
            </a:r>
            <a:r>
              <a:rPr lang="ar-DZ" sz="3600" b="1" dirty="0" smtClean="0">
                <a:cs typeface="+mn-cs"/>
              </a:rPr>
              <a:t>بين الحمل </a:t>
            </a:r>
            <a:r>
              <a:rPr lang="ar-DZ" sz="3600" b="1" dirty="0">
                <a:cs typeface="+mn-cs"/>
              </a:rPr>
              <a:t>التدريبي الخارجي والداخلي ،وأن </a:t>
            </a:r>
            <a:r>
              <a:rPr lang="ar-DZ" sz="3600" b="1" dirty="0" smtClean="0">
                <a:cs typeface="+mn-cs"/>
              </a:rPr>
              <a:t>الرياضي </a:t>
            </a:r>
            <a:r>
              <a:rPr lang="ar-DZ" sz="3600" b="1" dirty="0">
                <a:cs typeface="+mn-cs"/>
              </a:rPr>
              <a:t>في حالة تدريبية جيّدة</a:t>
            </a:r>
            <a:r>
              <a:rPr lang="ar-DZ" sz="3600" b="1" dirty="0" smtClean="0">
                <a:cs typeface="+mn-cs"/>
              </a:rPr>
              <a:t>، وبذلك </a:t>
            </a:r>
            <a:r>
              <a:rPr lang="ar-DZ" sz="3600" b="1" dirty="0">
                <a:cs typeface="+mn-cs"/>
              </a:rPr>
              <a:t>يمكن الزيادة في الشدة </a:t>
            </a:r>
            <a:r>
              <a:rPr lang="ar-DZ" sz="3600" b="1" dirty="0" smtClean="0">
                <a:cs typeface="+mn-cs"/>
              </a:rPr>
              <a:t>للتقدم بالمستوى.</a:t>
            </a:r>
            <a:endParaRPr lang="fr-FR" sz="3600" b="1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057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7421" y="150126"/>
            <a:ext cx="11832609" cy="6550926"/>
          </a:xfrm>
        </p:spPr>
        <p:txBody>
          <a:bodyPr>
            <a:noAutofit/>
          </a:bodyPr>
          <a:lstStyle/>
          <a:p>
            <a:pPr marL="0" indent="0" algn="ctr" rtl="1">
              <a:buNone/>
            </a:pPr>
            <a:r>
              <a:rPr lang="ar-DZ" sz="3600" b="1" dirty="0" smtClean="0">
                <a:solidFill>
                  <a:srgbClr val="FF0000"/>
                </a:solidFill>
                <a:cs typeface="+mn-cs"/>
              </a:rPr>
              <a:t>2-3- الحمل النفسي</a:t>
            </a:r>
            <a:endParaRPr lang="ar-DZ" sz="3600" b="1" dirty="0">
              <a:solidFill>
                <a:srgbClr val="FF0000"/>
              </a:solidFill>
              <a:cs typeface="+mn-cs"/>
            </a:endParaRPr>
          </a:p>
          <a:p>
            <a:pPr marL="0" indent="0" algn="ctr" rtl="1">
              <a:buNone/>
            </a:pPr>
            <a:r>
              <a:rPr lang="ar-DZ" sz="3200" b="1" dirty="0">
                <a:cs typeface="+mn-cs"/>
              </a:rPr>
              <a:t>إن التدريب المستمر للاعب وتنفيذ الوحدات التدريبية اليومية من أجل العمل على الارتقاء بمستواه </a:t>
            </a:r>
            <a:r>
              <a:rPr lang="ar-DZ" sz="3200" b="1" dirty="0" smtClean="0">
                <a:cs typeface="+mn-cs"/>
              </a:rPr>
              <a:t>البدني و المهاري و الخططي </a:t>
            </a:r>
            <a:r>
              <a:rPr lang="ar-DZ" sz="3200" b="1" dirty="0">
                <a:cs typeface="+mn-cs"/>
              </a:rPr>
              <a:t>والمشاركة المتواصلة في المباريات التدريبية والرسمية وخاصة المباريات </a:t>
            </a:r>
            <a:r>
              <a:rPr lang="ar-DZ" sz="3200" b="1" dirty="0" smtClean="0">
                <a:cs typeface="+mn-cs"/>
              </a:rPr>
              <a:t>الهامة </a:t>
            </a:r>
            <a:r>
              <a:rPr lang="ar-DZ" sz="3200" b="1" dirty="0">
                <a:cs typeface="+mn-cs"/>
              </a:rPr>
              <a:t>والحساسة </a:t>
            </a:r>
            <a:r>
              <a:rPr lang="ar-DZ" sz="3200" b="1" dirty="0" smtClean="0">
                <a:cs typeface="+mn-cs"/>
              </a:rPr>
              <a:t>المليئة بالمواقف </a:t>
            </a:r>
            <a:r>
              <a:rPr lang="ar-DZ" sz="3200" b="1" dirty="0">
                <a:cs typeface="+mn-cs"/>
              </a:rPr>
              <a:t>الانفعالية وما يتعرض له اللاعب من ضغط نفسي جراء ذلك</a:t>
            </a:r>
            <a:r>
              <a:rPr lang="ar-DZ" sz="3200" b="1" dirty="0" smtClean="0">
                <a:cs typeface="+mn-cs"/>
              </a:rPr>
              <a:t>، يصاحبه </a:t>
            </a:r>
            <a:r>
              <a:rPr lang="ar-DZ" sz="3200" b="1" dirty="0">
                <a:cs typeface="+mn-cs"/>
              </a:rPr>
              <a:t>في ذلك تغيرات </a:t>
            </a:r>
            <a:r>
              <a:rPr lang="ar-DZ" sz="3200" b="1" dirty="0" smtClean="0">
                <a:cs typeface="+mn-cs"/>
              </a:rPr>
              <a:t>فسيولوجية لها </a:t>
            </a:r>
            <a:r>
              <a:rPr lang="ar-DZ" sz="3200" b="1" dirty="0">
                <a:cs typeface="+mn-cs"/>
              </a:rPr>
              <a:t>تأثير كبير على أعضاء وأجهزة الجسم المختلفة وفي ذلك </a:t>
            </a:r>
            <a:r>
              <a:rPr lang="ar-DZ" sz="3200" b="1" dirty="0">
                <a:solidFill>
                  <a:srgbClr val="FF0000"/>
                </a:solidFill>
                <a:cs typeface="+mn-cs"/>
              </a:rPr>
              <a:t>يشير محمد حسن علاوي </a:t>
            </a:r>
            <a:r>
              <a:rPr lang="ar-DZ" sz="3200" b="1" dirty="0">
                <a:cs typeface="+mn-cs"/>
              </a:rPr>
              <a:t>إلى أن </a:t>
            </a:r>
            <a:r>
              <a:rPr lang="ar-DZ" sz="3200" b="1" dirty="0" smtClean="0">
                <a:cs typeface="+mn-cs"/>
              </a:rPr>
              <a:t>المواقف الانفعالية المرتبطة </a:t>
            </a:r>
            <a:r>
              <a:rPr lang="ar-DZ" sz="3200" b="1" dirty="0">
                <a:cs typeface="+mn-cs"/>
              </a:rPr>
              <a:t>بالتدريب والمنافسة تزيد من قيمة العبء الواقع على أجهزة الجسم ويتضح الحمل النفسي بشكل </a:t>
            </a:r>
            <a:r>
              <a:rPr lang="ar-DZ" sz="3200" b="1" dirty="0" smtClean="0">
                <a:cs typeface="+mn-cs"/>
              </a:rPr>
              <a:t>أكبر في </a:t>
            </a:r>
            <a:r>
              <a:rPr lang="ar-DZ" sz="3200" b="1" dirty="0">
                <a:cs typeface="+mn-cs"/>
              </a:rPr>
              <a:t>فارق الضغط والجهد المبذول خلال زمن المنافسة وكذا خلال زمن </a:t>
            </a:r>
            <a:r>
              <a:rPr lang="ar-DZ" sz="3200" b="1" dirty="0" smtClean="0">
                <a:cs typeface="+mn-cs"/>
              </a:rPr>
              <a:t>مواقف </a:t>
            </a:r>
            <a:r>
              <a:rPr lang="ar-DZ" sz="3200" b="1" dirty="0">
                <a:cs typeface="+mn-cs"/>
              </a:rPr>
              <a:t>التدريب المختلفة فالكم </a:t>
            </a:r>
            <a:r>
              <a:rPr lang="ar-DZ" sz="3200" b="1" dirty="0" smtClean="0">
                <a:cs typeface="+mn-cs"/>
              </a:rPr>
              <a:t>الهائل من </a:t>
            </a:r>
            <a:r>
              <a:rPr lang="ar-DZ" sz="3200" b="1" dirty="0">
                <a:cs typeface="+mn-cs"/>
              </a:rPr>
              <a:t>الجمهور ووسائل الإعلام والإحساس بالمسؤولية واختلاف متطلبات </a:t>
            </a:r>
            <a:r>
              <a:rPr lang="ar-DZ" sz="3200" b="1" dirty="0" smtClean="0">
                <a:cs typeface="+mn-cs"/>
              </a:rPr>
              <a:t>المواقف </a:t>
            </a:r>
            <a:r>
              <a:rPr lang="ar-DZ" sz="3200" b="1" dirty="0">
                <a:cs typeface="+mn-cs"/>
              </a:rPr>
              <a:t>أثناء التدريب </a:t>
            </a:r>
            <a:r>
              <a:rPr lang="ar-DZ" sz="3200" b="1" dirty="0" smtClean="0">
                <a:cs typeface="+mn-cs"/>
              </a:rPr>
              <a:t>والمباريات لها </a:t>
            </a:r>
            <a:r>
              <a:rPr lang="ar-DZ" sz="3200" b="1" dirty="0">
                <a:cs typeface="+mn-cs"/>
              </a:rPr>
              <a:t>تأثيراتها المتباينة </a:t>
            </a:r>
            <a:r>
              <a:rPr lang="ar-DZ" sz="3200" b="1" dirty="0" smtClean="0">
                <a:cs typeface="+mn-cs"/>
              </a:rPr>
              <a:t>( </a:t>
            </a:r>
            <a:r>
              <a:rPr lang="ar-DZ" sz="3200" b="1" dirty="0">
                <a:cs typeface="+mn-cs"/>
              </a:rPr>
              <a:t>الضغوط </a:t>
            </a:r>
            <a:r>
              <a:rPr lang="ar-DZ" sz="3200" b="1" dirty="0" smtClean="0">
                <a:cs typeface="+mn-cs"/>
              </a:rPr>
              <a:t>النفسية) </a:t>
            </a:r>
            <a:r>
              <a:rPr lang="ar-DZ" sz="3200" b="1" dirty="0">
                <a:cs typeface="+mn-cs"/>
              </a:rPr>
              <a:t>ويرتبط ذلك بالقدرة الشخصية للاعب على التفكير واتخاذ </a:t>
            </a:r>
            <a:r>
              <a:rPr lang="ar-DZ" sz="3200" b="1" dirty="0" smtClean="0">
                <a:cs typeface="+mn-cs"/>
              </a:rPr>
              <a:t>القرار.</a:t>
            </a:r>
            <a:endParaRPr lang="fr-FR" sz="3200" b="1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151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0125" y="103754"/>
            <a:ext cx="11832609" cy="7014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4800" b="1" dirty="0" smtClean="0">
                <a:solidFill>
                  <a:srgbClr val="FF0000"/>
                </a:solidFill>
              </a:rPr>
              <a:t> </a:t>
            </a:r>
            <a:r>
              <a:rPr lang="ar-DZ" sz="4800" b="1" dirty="0" smtClean="0">
                <a:solidFill>
                  <a:srgbClr val="FF0000"/>
                </a:solidFill>
              </a:rPr>
              <a:t>شكل رقم 02: يبين أشكال حمل التدريب</a:t>
            </a:r>
            <a:endParaRPr lang="fr-FR" sz="4800" b="1" dirty="0">
              <a:solidFill>
                <a:srgbClr val="FF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152" y="941695"/>
            <a:ext cx="11900848" cy="577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67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9307" y="245660"/>
            <a:ext cx="11723427" cy="6346209"/>
          </a:xfrm>
        </p:spPr>
        <p:txBody>
          <a:bodyPr>
            <a:noAutofit/>
          </a:bodyPr>
          <a:lstStyle/>
          <a:p>
            <a:pPr marL="0" indent="0" algn="ctr" rtl="1">
              <a:buNone/>
            </a:pPr>
            <a:r>
              <a:rPr lang="ar-DZ" sz="4000" b="1" dirty="0" smtClean="0">
                <a:solidFill>
                  <a:srgbClr val="FF0000"/>
                </a:solidFill>
                <a:cs typeface="+mn-cs"/>
              </a:rPr>
              <a:t>3- مكونات </a:t>
            </a:r>
            <a:r>
              <a:rPr lang="ar-DZ" sz="4000" b="1" dirty="0">
                <a:solidFill>
                  <a:srgbClr val="FF0000"/>
                </a:solidFill>
                <a:cs typeface="+mn-cs"/>
              </a:rPr>
              <a:t>حمل </a:t>
            </a:r>
            <a:r>
              <a:rPr lang="ar-DZ" sz="4000" b="1" dirty="0" smtClean="0">
                <a:solidFill>
                  <a:srgbClr val="FF0000"/>
                </a:solidFill>
                <a:cs typeface="+mn-cs"/>
              </a:rPr>
              <a:t>التدريب</a:t>
            </a:r>
            <a:endParaRPr lang="ar-DZ" sz="4000" b="1" dirty="0">
              <a:solidFill>
                <a:srgbClr val="FF0000"/>
              </a:solidFill>
              <a:cs typeface="+mn-cs"/>
            </a:endParaRPr>
          </a:p>
          <a:p>
            <a:pPr marL="0" indent="0" algn="ctr">
              <a:buNone/>
            </a:pPr>
            <a:r>
              <a:rPr lang="ar-DZ" sz="2800" b="1" dirty="0">
                <a:cs typeface="+mn-cs"/>
              </a:rPr>
              <a:t>مكونات حمل التدريب هي جزئيات الحمل التي يتركب منها والتي يمكن </a:t>
            </a:r>
            <a:r>
              <a:rPr lang="ar-DZ" sz="2800" b="1" dirty="0" smtClean="0">
                <a:cs typeface="+mn-cs"/>
              </a:rPr>
              <a:t>وصف </a:t>
            </a:r>
            <a:r>
              <a:rPr lang="ar-DZ" sz="2800" b="1" dirty="0">
                <a:cs typeface="+mn-cs"/>
              </a:rPr>
              <a:t>الحمل وتقنينه من خلالها وهي </a:t>
            </a:r>
            <a:r>
              <a:rPr lang="ar-DZ" sz="2800" b="1" dirty="0" smtClean="0">
                <a:cs typeface="+mn-cs"/>
              </a:rPr>
              <a:t>كل من </a:t>
            </a:r>
            <a:r>
              <a:rPr lang="ar-DZ" sz="2800" b="1" dirty="0">
                <a:cs typeface="+mn-cs"/>
              </a:rPr>
              <a:t>الشدة والحجم وفترات الراحة</a:t>
            </a:r>
            <a:r>
              <a:rPr lang="ar-DZ" sz="2800" b="1" dirty="0" smtClean="0">
                <a:cs typeface="+mn-cs"/>
              </a:rPr>
              <a:t>، وهي </a:t>
            </a:r>
            <a:r>
              <a:rPr lang="ar-DZ" sz="2800" b="1" dirty="0">
                <a:cs typeface="+mn-cs"/>
              </a:rPr>
              <a:t>المعطيات الثلاثة التي يمكن من خلالها تقنين وتقدير درجة الحمل</a:t>
            </a:r>
            <a:r>
              <a:rPr lang="ar-DZ" sz="2800" b="1" dirty="0" smtClean="0">
                <a:cs typeface="+mn-cs"/>
              </a:rPr>
              <a:t>.</a:t>
            </a:r>
          </a:p>
          <a:p>
            <a:pPr marL="0" indent="0" algn="ctr" rtl="1">
              <a:buNone/>
            </a:pPr>
            <a:r>
              <a:rPr lang="ar-DZ" sz="4000" b="1" dirty="0" smtClean="0">
                <a:solidFill>
                  <a:srgbClr val="FF0000"/>
                </a:solidFill>
                <a:cs typeface="+mn-cs"/>
              </a:rPr>
              <a:t>3-1- حجم </a:t>
            </a:r>
            <a:r>
              <a:rPr lang="ar-DZ" sz="4000" b="1" dirty="0">
                <a:solidFill>
                  <a:srgbClr val="FF0000"/>
                </a:solidFill>
                <a:cs typeface="+mn-cs"/>
              </a:rPr>
              <a:t>الحمل:</a:t>
            </a:r>
          </a:p>
          <a:p>
            <a:pPr marL="0" indent="0" algn="ctr" rtl="1">
              <a:buNone/>
            </a:pPr>
            <a:r>
              <a:rPr lang="ar-DZ" sz="2800" b="1" dirty="0">
                <a:cs typeface="+mn-cs"/>
              </a:rPr>
              <a:t>هو مجموع التكرارات أو المسافات أو الأزمنة التي </a:t>
            </a:r>
            <a:r>
              <a:rPr lang="ar-DZ" sz="2800" b="1" dirty="0" smtClean="0">
                <a:cs typeface="+mn-cs"/>
              </a:rPr>
              <a:t>تؤدى </a:t>
            </a:r>
            <a:r>
              <a:rPr lang="ar-DZ" sz="2800" b="1" dirty="0">
                <a:cs typeface="+mn-cs"/>
              </a:rPr>
              <a:t>خلال الوحدة التدريبية ،ويعني حجم الحمل عدد </a:t>
            </a:r>
            <a:r>
              <a:rPr lang="ar-DZ" sz="2800" b="1" dirty="0" smtClean="0">
                <a:cs typeface="+mn-cs"/>
              </a:rPr>
              <a:t>مرات تكرار </a:t>
            </a:r>
            <a:r>
              <a:rPr lang="ar-DZ" sz="2800" b="1" dirty="0">
                <a:cs typeface="+mn-cs"/>
              </a:rPr>
              <a:t>التمرين مضروبا في زمن دوام المثير مضروبا في عدد المجموعات زائد الراحة البينية</a:t>
            </a:r>
            <a:r>
              <a:rPr lang="ar-DZ" sz="2800" b="1" dirty="0" smtClean="0">
                <a:cs typeface="+mn-cs"/>
              </a:rPr>
              <a:t>.</a:t>
            </a:r>
          </a:p>
          <a:p>
            <a:pPr marL="0" indent="0" algn="ctr" rtl="1">
              <a:buNone/>
            </a:pPr>
            <a:r>
              <a:rPr lang="ar-DZ" sz="2800" b="1" dirty="0">
                <a:cs typeface="+mn-cs"/>
              </a:rPr>
              <a:t>بحيث </a:t>
            </a:r>
            <a:r>
              <a:rPr lang="ar-DZ" sz="2800" b="1" dirty="0">
                <a:solidFill>
                  <a:srgbClr val="FF0000"/>
                </a:solidFill>
                <a:cs typeface="+mn-cs"/>
              </a:rPr>
              <a:t>يذكر يوسف لازم كماش و صالح بشير سعد نقلا عن </a:t>
            </a:r>
            <a:r>
              <a:rPr lang="fr-FR" sz="2800" b="1" dirty="0" smtClean="0">
                <a:solidFill>
                  <a:srgbClr val="FF0000"/>
                </a:solidFill>
                <a:cs typeface="+mn-cs"/>
              </a:rPr>
              <a:t>Hollman </a:t>
            </a:r>
            <a:r>
              <a:rPr lang="ar-DZ" sz="2800" b="1" dirty="0" smtClean="0">
                <a:solidFill>
                  <a:srgbClr val="FF0000"/>
                </a:solidFill>
                <a:cs typeface="+mn-cs"/>
              </a:rPr>
              <a:t>1971 </a:t>
            </a:r>
            <a:r>
              <a:rPr lang="fr-FR" sz="28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ar-DZ" sz="28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ar-DZ" sz="2800" b="1" dirty="0" smtClean="0">
                <a:cs typeface="+mn-cs"/>
              </a:rPr>
              <a:t>أن </a:t>
            </a:r>
            <a:r>
              <a:rPr lang="ar-DZ" sz="2800" b="1" dirty="0">
                <a:cs typeface="+mn-cs"/>
              </a:rPr>
              <a:t>تقنين حجم </a:t>
            </a:r>
            <a:r>
              <a:rPr lang="ar-DZ" sz="2800" b="1" dirty="0" smtClean="0">
                <a:cs typeface="+mn-cs"/>
              </a:rPr>
              <a:t>التدريب لديه </a:t>
            </a:r>
            <a:r>
              <a:rPr lang="ar-DZ" sz="2800" b="1" dirty="0">
                <a:cs typeface="+mn-cs"/>
              </a:rPr>
              <a:t>تأثير وفعالية في توجيه وتصحيح مسار التدريب، فإذا زاد حجم التدريب تقل كل من الشدة والراحة البينية</a:t>
            </a:r>
          </a:p>
          <a:p>
            <a:pPr marL="0" indent="0" algn="ctr" rtl="1">
              <a:buNone/>
            </a:pPr>
            <a:r>
              <a:rPr lang="ar-DZ" sz="2800" b="1" dirty="0">
                <a:solidFill>
                  <a:srgbClr val="FF0000"/>
                </a:solidFill>
                <a:cs typeface="+mn-cs"/>
              </a:rPr>
              <a:t>ويتكون حجم الحمل من: </a:t>
            </a:r>
            <a:endParaRPr lang="ar-DZ" sz="2800" b="1" dirty="0" smtClean="0">
              <a:solidFill>
                <a:srgbClr val="FF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112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1571</TotalTime>
  <Words>1556</Words>
  <Application>Microsoft Office PowerPoint</Application>
  <PresentationFormat>Grand écran</PresentationFormat>
  <Paragraphs>126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Century Gothic</vt:lpstr>
      <vt:lpstr>Times New Roman</vt:lpstr>
      <vt:lpstr>Traditional Arabic</vt:lpstr>
      <vt:lpstr>Verdana</vt:lpstr>
      <vt:lpstr>Wingdings 3</vt:lpstr>
      <vt:lpstr>Ion</vt:lpstr>
      <vt:lpstr>المحاضرة رقم 03:  مكونات الحمل التدريبي </vt:lpstr>
      <vt:lpstr>محتوى الدرس </vt:lpstr>
      <vt:lpstr>1- مفهوم حمل التدريب</vt:lpstr>
      <vt:lpstr>شكل رقم 01: يبين أهم معايير وخصائص حمل التدريب حسب وورشوسشانسكي- 1992-  werchoschanski</vt:lpstr>
      <vt:lpstr>2- أشكال حمل التدريب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أ- تحديد شدة الحمل </vt:lpstr>
      <vt:lpstr>Présentation PowerPoint</vt:lpstr>
      <vt:lpstr>Présentation PowerPoint</vt:lpstr>
      <vt:lpstr>ب - حساب الشدة التدريبية</vt:lpstr>
      <vt:lpstr>جدول رقم 01 يبين فروق الشدة حسب ثلا ث مؤلفين: FOX &amp;MATHEWS- PLATONOV- VOLKOV </vt:lpstr>
      <vt:lpstr>Présentation PowerPoint</vt:lpstr>
      <vt:lpstr>Présentation PowerPoint</vt:lpstr>
      <vt:lpstr>Présentation PowerPoint</vt:lpstr>
      <vt:lpstr>شكل رقم 03 يمثل مكونات حمل التدريب</vt:lpstr>
      <vt:lpstr>4- درجات حمل التدريب – عن بلاتونوف 1976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hp</dc:creator>
  <cp:lastModifiedBy>kis</cp:lastModifiedBy>
  <cp:revision>185</cp:revision>
  <dcterms:created xsi:type="dcterms:W3CDTF">2021-04-25T12:13:42Z</dcterms:created>
  <dcterms:modified xsi:type="dcterms:W3CDTF">2022-12-11T17:44:29Z</dcterms:modified>
</cp:coreProperties>
</file>