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6" r:id="rId14"/>
    <p:sldId id="287" r:id="rId15"/>
    <p:sldId id="291" r:id="rId16"/>
    <p:sldId id="292" r:id="rId17"/>
    <p:sldId id="293" r:id="rId18"/>
    <p:sldId id="294" r:id="rId19"/>
    <p:sldId id="295" r:id="rId20"/>
    <p:sldId id="269" r:id="rId21"/>
    <p:sldId id="270" r:id="rId22"/>
    <p:sldId id="271" r:id="rId23"/>
    <p:sldId id="268" r:id="rId24"/>
    <p:sldId id="285" r:id="rId25"/>
    <p:sldId id="279" r:id="rId26"/>
    <p:sldId id="280" r:id="rId27"/>
    <p:sldId id="282" r:id="rId2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4638" autoAdjust="0"/>
  </p:normalViewPr>
  <p:slideViewPr>
    <p:cSldViewPr>
      <p:cViewPr varScale="1">
        <p:scale>
          <a:sx n="90" d="100"/>
          <a:sy n="90" d="100"/>
        </p:scale>
        <p:origin x="140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9E05DA-B8F2-49E4-92DB-2CC19CFB9A13}" type="datetimeFigureOut">
              <a:rPr lang="fr-FR" smtClean="0"/>
              <a:t>19/03/2023</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34229B-4CB0-4305-83A4-5FA9B793B643}" type="slidenum">
              <a:rPr lang="fr-FR" smtClean="0"/>
              <a:t>‹N°›</a:t>
            </a:fld>
            <a:endParaRPr lang="fr-FR"/>
          </a:p>
        </p:txBody>
      </p:sp>
    </p:spTree>
    <p:extLst>
      <p:ext uri="{BB962C8B-B14F-4D97-AF65-F5344CB8AC3E}">
        <p14:creationId xmlns:p14="http://schemas.microsoft.com/office/powerpoint/2010/main" val="3474864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07C4563F-025B-4D98-BF7E-42565E5C25EF}"/>
              </a:ext>
            </a:extLst>
          </p:cNvPr>
          <p:cNvSpPr txBox="1"/>
          <p:nvPr/>
        </p:nvSpPr>
        <p:spPr>
          <a:xfrm>
            <a:off x="3884608" y="8685208"/>
            <a:ext cx="2971800" cy="457200"/>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390C9B7-B3D9-4962-8B2A-F1B475CB5EB6}" type="slidenum">
              <a:t>25</a:t>
            </a:fld>
            <a:endParaRPr lang="en-US" sz="1200" b="0" i="0" u="none" strike="noStrike" kern="1200" cap="none" spc="0" baseline="0">
              <a:solidFill>
                <a:srgbClr val="000000"/>
              </a:solidFill>
              <a:uFillTx/>
              <a:latin typeface="Arial" pitchFamily="34"/>
            </a:endParaRPr>
          </a:p>
        </p:txBody>
      </p:sp>
      <p:sp>
        <p:nvSpPr>
          <p:cNvPr id="3" name="Slide Image Placeholder 2">
            <a:extLst>
              <a:ext uri="{FF2B5EF4-FFF2-40B4-BE49-F238E27FC236}">
                <a16:creationId xmlns:a16="http://schemas.microsoft.com/office/drawing/2014/main" id="{7E4EE4C1-C365-48AB-8D8E-3C56993A4C57}"/>
              </a:ext>
            </a:extLst>
          </p:cNvPr>
          <p:cNvSpPr>
            <a:spLocks noGrp="1" noRot="1" noChangeAspect="1"/>
          </p:cNvSpPr>
          <p:nvPr>
            <p:ph type="sldImg"/>
          </p:nvPr>
        </p:nvSpPr>
        <p:spPr/>
      </p:sp>
      <p:sp>
        <p:nvSpPr>
          <p:cNvPr id="4" name="Rectangle 3">
            <a:extLst>
              <a:ext uri="{FF2B5EF4-FFF2-40B4-BE49-F238E27FC236}">
                <a16:creationId xmlns:a16="http://schemas.microsoft.com/office/drawing/2014/main" id="{AED155E9-775C-420C-8314-80C12FC52624}"/>
              </a:ext>
            </a:extLst>
          </p:cNvPr>
          <p:cNvSpPr txBox="1">
            <a:spLocks noGrp="1"/>
          </p:cNvSpPr>
          <p:nvPr>
            <p:ph type="body" sz="quarter"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DDE1DEB9-2273-4716-B4F2-B4849D91F3C3}"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A5B68F8-60B0-4A0D-870C-99EA4169891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DE1DEB9-2273-4716-B4F2-B4849D91F3C3}"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A5B68F8-60B0-4A0D-870C-99EA4169891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DE1DEB9-2273-4716-B4F2-B4849D91F3C3}"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A5B68F8-60B0-4A0D-870C-99EA4169891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DE1DEB9-2273-4716-B4F2-B4849D91F3C3}"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A5B68F8-60B0-4A0D-870C-99EA4169891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DDE1DEB9-2273-4716-B4F2-B4849D91F3C3}"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A5B68F8-60B0-4A0D-870C-99EA4169891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DDE1DEB9-2273-4716-B4F2-B4849D91F3C3}" type="datetimeFigureOut">
              <a:rPr lang="fr-FR" smtClean="0"/>
              <a:pPr/>
              <a:t>19/03/2023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A5B68F8-60B0-4A0D-870C-99EA4169891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DDE1DEB9-2273-4716-B4F2-B4849D91F3C3}" type="datetimeFigureOut">
              <a:rPr lang="fr-FR" smtClean="0"/>
              <a:pPr/>
              <a:t>19/03/2023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A5B68F8-60B0-4A0D-870C-99EA4169891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DDE1DEB9-2273-4716-B4F2-B4849D91F3C3}" type="datetimeFigureOut">
              <a:rPr lang="fr-FR" smtClean="0"/>
              <a:pPr/>
              <a:t>19/03/2023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A5B68F8-60B0-4A0D-870C-99EA4169891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DE1DEB9-2273-4716-B4F2-B4849D91F3C3}" type="datetimeFigureOut">
              <a:rPr lang="fr-FR" smtClean="0"/>
              <a:pPr/>
              <a:t>19/03/2023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A5B68F8-60B0-4A0D-870C-99EA4169891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DDE1DEB9-2273-4716-B4F2-B4849D91F3C3}" type="datetimeFigureOut">
              <a:rPr lang="fr-FR" smtClean="0"/>
              <a:pPr/>
              <a:t>19/03/2023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A5B68F8-60B0-4A0D-870C-99EA4169891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DDE1DEB9-2273-4716-B4F2-B4849D91F3C3}" type="datetimeFigureOut">
              <a:rPr lang="fr-FR" smtClean="0"/>
              <a:pPr/>
              <a:t>19/03/2023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A5B68F8-60B0-4A0D-870C-99EA4169891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E1DEB9-2273-4716-B4F2-B4849D91F3C3}" type="datetimeFigureOut">
              <a:rPr lang="fr-FR" smtClean="0"/>
              <a:pPr/>
              <a:t>19/03/2023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5B68F8-60B0-4A0D-870C-99EA4169891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06927" y="428604"/>
            <a:ext cx="8143932" cy="5929354"/>
          </a:xfrm>
        </p:spPr>
        <p:style>
          <a:lnRef idx="3">
            <a:schemeClr val="lt1"/>
          </a:lnRef>
          <a:fillRef idx="1">
            <a:schemeClr val="accent1"/>
          </a:fillRef>
          <a:effectRef idx="1">
            <a:schemeClr val="accent1"/>
          </a:effectRef>
          <a:fontRef idx="minor">
            <a:schemeClr val="lt1"/>
          </a:fontRef>
        </p:style>
        <p:txBody>
          <a:bodyPr/>
          <a:lstStyle/>
          <a:p>
            <a:pPr rtl="1"/>
            <a:endParaRPr lang="ar-SA" dirty="0">
              <a:solidFill>
                <a:schemeClr val="tx1"/>
              </a:solidFill>
            </a:endParaRPr>
          </a:p>
          <a:p>
            <a:pPr rtl="1"/>
            <a:r>
              <a:rPr lang="ar-DZ" dirty="0">
                <a:solidFill>
                  <a:schemeClr val="tx1"/>
                </a:solidFill>
                <a:latin typeface="Urdu Typesetting" panose="03020402040406030203" pitchFamily="66" charset="-78"/>
                <a:cs typeface="Urdu Typesetting" panose="03020402040406030203" pitchFamily="66" charset="-78"/>
              </a:rPr>
              <a:t>جامعة محمد لمين دباغين سطيف</a:t>
            </a:r>
            <a:r>
              <a:rPr lang="fr-FR" dirty="0">
                <a:solidFill>
                  <a:schemeClr val="tx1"/>
                </a:solidFill>
                <a:latin typeface="Urdu Typesetting" panose="03020402040406030203" pitchFamily="66" charset="-78"/>
                <a:cs typeface="Urdu Typesetting" panose="03020402040406030203" pitchFamily="66" charset="-78"/>
              </a:rPr>
              <a:t>2</a:t>
            </a:r>
            <a:endParaRPr lang="ar-DZ" dirty="0">
              <a:solidFill>
                <a:schemeClr val="tx1"/>
              </a:solidFill>
              <a:latin typeface="Urdu Typesetting" panose="03020402040406030203" pitchFamily="66" charset="-78"/>
              <a:cs typeface="Urdu Typesetting" panose="03020402040406030203" pitchFamily="66" charset="-78"/>
            </a:endParaRPr>
          </a:p>
          <a:p>
            <a:pPr rtl="1"/>
            <a:r>
              <a:rPr lang="ar-DZ" dirty="0">
                <a:solidFill>
                  <a:schemeClr val="tx1"/>
                </a:solidFill>
                <a:latin typeface="Urdu Typesetting" panose="03020402040406030203" pitchFamily="66" charset="-78"/>
                <a:cs typeface="Urdu Typesetting" panose="03020402040406030203" pitchFamily="66" charset="-78"/>
              </a:rPr>
              <a:t>قسم علم النفس وعلوم التربية.</a:t>
            </a:r>
          </a:p>
          <a:p>
            <a:pPr rtl="1"/>
            <a:r>
              <a:rPr lang="ar-DZ" dirty="0">
                <a:solidFill>
                  <a:schemeClr val="tx1"/>
                </a:solidFill>
                <a:latin typeface="Urdu Typesetting" panose="03020402040406030203" pitchFamily="66" charset="-78"/>
                <a:cs typeface="Urdu Typesetting" panose="03020402040406030203" pitchFamily="66" charset="-78"/>
              </a:rPr>
              <a:t>السنة الأولى ماستر</a:t>
            </a:r>
            <a:r>
              <a:rPr lang="ar-SA" dirty="0">
                <a:solidFill>
                  <a:schemeClr val="tx1"/>
                </a:solidFill>
                <a:latin typeface="Urdu Typesetting" panose="03020402040406030203" pitchFamily="66" charset="-78"/>
                <a:cs typeface="Urdu Typesetting" panose="03020402040406030203" pitchFamily="66" charset="-78"/>
              </a:rPr>
              <a:t>/إرشاد</a:t>
            </a:r>
            <a:endParaRPr lang="ar-DZ" dirty="0">
              <a:solidFill>
                <a:schemeClr val="tx1"/>
              </a:solidFill>
              <a:latin typeface="Urdu Typesetting" panose="03020402040406030203" pitchFamily="66" charset="-78"/>
              <a:cs typeface="Urdu Typesetting" panose="03020402040406030203" pitchFamily="66" charset="-78"/>
            </a:endParaRPr>
          </a:p>
          <a:p>
            <a:pPr rtl="1"/>
            <a:endParaRPr lang="ar-DZ" b="1" dirty="0">
              <a:solidFill>
                <a:schemeClr val="tx1"/>
              </a:solidFill>
            </a:endParaRPr>
          </a:p>
          <a:p>
            <a:pPr rtl="1"/>
            <a:endParaRPr lang="ar-SA" dirty="0">
              <a:solidFill>
                <a:schemeClr val="tx1"/>
              </a:solidFill>
            </a:endParaRPr>
          </a:p>
          <a:p>
            <a:pPr rtl="1"/>
            <a:endParaRPr lang="ar-SA" dirty="0">
              <a:solidFill>
                <a:schemeClr val="tx1"/>
              </a:solidFill>
            </a:endParaRPr>
          </a:p>
          <a:p>
            <a:pPr rtl="1"/>
            <a:r>
              <a:rPr lang="ar-DZ" sz="3600" dirty="0">
                <a:solidFill>
                  <a:schemeClr val="tx1"/>
                </a:solidFill>
                <a:latin typeface="Urdu Typesetting" panose="03020402040406030203" pitchFamily="66" charset="-78"/>
                <a:cs typeface="Urdu Typesetting" panose="03020402040406030203" pitchFamily="66" charset="-78"/>
              </a:rPr>
              <a:t>د. صالح عتوته.</a:t>
            </a:r>
          </a:p>
          <a:p>
            <a:pPr rtl="1"/>
            <a:r>
              <a:rPr lang="ar-DZ" dirty="0">
                <a:solidFill>
                  <a:schemeClr val="tx1"/>
                </a:solidFill>
                <a:latin typeface="Urdu Typesetting" panose="03020402040406030203" pitchFamily="66" charset="-78"/>
                <a:cs typeface="Urdu Typesetting" panose="03020402040406030203" pitchFamily="66" charset="-78"/>
              </a:rPr>
              <a:t>السنة الجامعية:</a:t>
            </a:r>
            <a:r>
              <a:rPr lang="ar-SA" dirty="0">
                <a:solidFill>
                  <a:schemeClr val="tx1"/>
                </a:solidFill>
                <a:latin typeface="Urdu Typesetting" panose="03020402040406030203" pitchFamily="66" charset="-78"/>
                <a:cs typeface="Urdu Typesetting" panose="03020402040406030203" pitchFamily="66" charset="-78"/>
              </a:rPr>
              <a:t>2022/2023</a:t>
            </a:r>
            <a:endParaRPr lang="fr-FR" dirty="0">
              <a:solidFill>
                <a:schemeClr val="tx1"/>
              </a:solidFill>
              <a:latin typeface="Urdu Typesetting" panose="03020402040406030203" pitchFamily="66" charset="-78"/>
              <a:cs typeface="Urdu Typesetting" panose="03020402040406030203" pitchFamily="66" charset="-78"/>
            </a:endParaRPr>
          </a:p>
        </p:txBody>
      </p:sp>
      <p:sp>
        <p:nvSpPr>
          <p:cNvPr id="2" name="Rectangle : coins arrondis 1">
            <a:extLst>
              <a:ext uri="{FF2B5EF4-FFF2-40B4-BE49-F238E27FC236}">
                <a16:creationId xmlns:a16="http://schemas.microsoft.com/office/drawing/2014/main" id="{C3B8928F-A4FA-4D58-AFDB-D4E5926E45AB}"/>
              </a:ext>
            </a:extLst>
          </p:cNvPr>
          <p:cNvSpPr/>
          <p:nvPr/>
        </p:nvSpPr>
        <p:spPr>
          <a:xfrm>
            <a:off x="1475656" y="2924944"/>
            <a:ext cx="5976664" cy="144016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rtl="1"/>
            <a:r>
              <a:rPr lang="ar-DZ" sz="3200" b="1" dirty="0">
                <a:solidFill>
                  <a:schemeClr val="tx1"/>
                </a:solidFill>
              </a:rPr>
              <a:t>محاضرات في: تقييم وتقويم البرامج الإرشادية.</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71472" y="428604"/>
            <a:ext cx="8143932" cy="5929354"/>
          </a:xfrm>
        </p:spPr>
        <p:style>
          <a:lnRef idx="2">
            <a:schemeClr val="dk1"/>
          </a:lnRef>
          <a:fillRef idx="1">
            <a:schemeClr val="lt1"/>
          </a:fillRef>
          <a:effectRef idx="0">
            <a:schemeClr val="dk1"/>
          </a:effectRef>
          <a:fontRef idx="minor">
            <a:schemeClr val="dk1"/>
          </a:fontRef>
        </p:style>
        <p:txBody>
          <a:bodyPr/>
          <a:lstStyle/>
          <a:p>
            <a:endParaRPr lang="fr-FR" dirty="0"/>
          </a:p>
        </p:txBody>
      </p:sp>
      <p:sp>
        <p:nvSpPr>
          <p:cNvPr id="4" name="Rectangle à coins arrondis 3"/>
          <p:cNvSpPr/>
          <p:nvPr/>
        </p:nvSpPr>
        <p:spPr>
          <a:xfrm>
            <a:off x="714348" y="1643050"/>
            <a:ext cx="7858180" cy="185738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DZ" sz="2000" b="1" dirty="0"/>
              <a:t>تتباين الأهداف بتباين المشكلات والمراحل العمرية، وديمومتها، وشدتها، فأهداف البرامج التي تقدم خدمات تربوية غير أهداف البرامج التي تقدم خدمات مهنية، وأهداف البرامج التي تقدم لأشخاص يعانون من مشكلات بسيطة غير أهداف البرامج التي تقدم لأشخاص يعانون من مشكلات حادة وشديدة الخطورة،،،،إلخ ، وعموما تسعى البرامج الإرشادية لتحقيق الأهداف التالية:</a:t>
            </a:r>
            <a:endParaRPr lang="fr-FR" sz="2000" b="1" dirty="0"/>
          </a:p>
        </p:txBody>
      </p:sp>
      <p:sp>
        <p:nvSpPr>
          <p:cNvPr id="5" name="Rectangle à coins arrondis 4"/>
          <p:cNvSpPr/>
          <p:nvPr/>
        </p:nvSpPr>
        <p:spPr>
          <a:xfrm>
            <a:off x="1857356" y="500042"/>
            <a:ext cx="6786610" cy="78581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a:t>أهداف البرامج الإرشادية</a:t>
            </a:r>
            <a:endParaRPr lang="fr-FR" sz="2400" b="1" dirty="0"/>
          </a:p>
        </p:txBody>
      </p:sp>
      <p:sp>
        <p:nvSpPr>
          <p:cNvPr id="6" name="Rectangle à coins arrondis 5"/>
          <p:cNvSpPr/>
          <p:nvPr/>
        </p:nvSpPr>
        <p:spPr>
          <a:xfrm>
            <a:off x="714348" y="3714752"/>
            <a:ext cx="7000924" cy="50006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b="1" dirty="0"/>
              <a:t>تحقيق الصحة النفسية: من خلال تغيير الشخصية التي تعاني من الكف وردها إلى شخصية فاعلة وذات كفاءة.</a:t>
            </a:r>
            <a:endParaRPr lang="fr-FR" b="1" dirty="0"/>
          </a:p>
        </p:txBody>
      </p:sp>
      <p:sp>
        <p:nvSpPr>
          <p:cNvPr id="7" name="Rectangle à coins arrondis 6"/>
          <p:cNvSpPr/>
          <p:nvPr/>
        </p:nvSpPr>
        <p:spPr>
          <a:xfrm>
            <a:off x="714348" y="4357694"/>
            <a:ext cx="7000924" cy="50006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b="1" dirty="0"/>
              <a:t>تحقيق الذات: ويعني تحقيق الفرد أقصى درجة ممكنة تسمح بها قدراته وليس بطريقة الكل أو لا شيء.</a:t>
            </a:r>
            <a:endParaRPr lang="fr-FR" b="1" dirty="0"/>
          </a:p>
        </p:txBody>
      </p:sp>
      <p:sp>
        <p:nvSpPr>
          <p:cNvPr id="8" name="Rectangle à coins arrondis 7"/>
          <p:cNvSpPr/>
          <p:nvPr/>
        </p:nvSpPr>
        <p:spPr>
          <a:xfrm>
            <a:off x="714348" y="5000636"/>
            <a:ext cx="7000924" cy="50006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b="1" dirty="0"/>
              <a:t>تحقيق التوافق: من خلال التواصل والتفاعل الجيد، وتحقيق التوافق مع المرشد والمهنة</a:t>
            </a:r>
            <a:endParaRPr lang="fr-FR" b="1" dirty="0"/>
          </a:p>
        </p:txBody>
      </p:sp>
      <p:sp>
        <p:nvSpPr>
          <p:cNvPr id="9" name="Rectangle à coins arrondis 8"/>
          <p:cNvSpPr/>
          <p:nvPr/>
        </p:nvSpPr>
        <p:spPr>
          <a:xfrm>
            <a:off x="714348" y="5715016"/>
            <a:ext cx="7000924" cy="50006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b="1" dirty="0"/>
              <a:t>تحسين العملية التعليمية التعلمية</a:t>
            </a:r>
            <a:endParaRPr lang="fr-FR" b="1" dirty="0"/>
          </a:p>
        </p:txBody>
      </p:sp>
      <p:sp>
        <p:nvSpPr>
          <p:cNvPr id="10" name="Accolade fermante 9"/>
          <p:cNvSpPr/>
          <p:nvPr/>
        </p:nvSpPr>
        <p:spPr>
          <a:xfrm>
            <a:off x="7715272" y="4000504"/>
            <a:ext cx="357190" cy="2000264"/>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71472" y="428604"/>
            <a:ext cx="8143932" cy="5929354"/>
          </a:xfrm>
        </p:spPr>
        <p:style>
          <a:lnRef idx="2">
            <a:schemeClr val="accent1"/>
          </a:lnRef>
          <a:fillRef idx="1">
            <a:schemeClr val="lt1"/>
          </a:fillRef>
          <a:effectRef idx="0">
            <a:schemeClr val="accent1"/>
          </a:effectRef>
          <a:fontRef idx="minor">
            <a:schemeClr val="dk1"/>
          </a:fontRef>
        </p:style>
        <p:txBody>
          <a:bodyPr/>
          <a:lstStyle/>
          <a:p>
            <a:endParaRPr lang="fr-FR" dirty="0"/>
          </a:p>
        </p:txBody>
      </p:sp>
      <p:sp>
        <p:nvSpPr>
          <p:cNvPr id="4" name="Rectangle à coins arrondis 3"/>
          <p:cNvSpPr/>
          <p:nvPr/>
        </p:nvSpPr>
        <p:spPr>
          <a:xfrm>
            <a:off x="1214414" y="478398"/>
            <a:ext cx="6715172" cy="71438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2400" b="1" dirty="0"/>
              <a:t>فوائد وأهمية البرامج الإرشادية</a:t>
            </a:r>
          </a:p>
          <a:p>
            <a:pPr algn="ctr"/>
            <a:r>
              <a:rPr lang="ar-DZ" sz="2000" b="1" dirty="0"/>
              <a:t>تتجلى الأهمية من تصميم البرامج الإرشادية في الأتي:</a:t>
            </a:r>
            <a:endParaRPr lang="fr-FR" sz="2000" b="1" dirty="0"/>
          </a:p>
        </p:txBody>
      </p:sp>
      <p:sp>
        <p:nvSpPr>
          <p:cNvPr id="5" name="Rectangle à coins arrondis 4"/>
          <p:cNvSpPr/>
          <p:nvPr/>
        </p:nvSpPr>
        <p:spPr>
          <a:xfrm>
            <a:off x="750067" y="1571612"/>
            <a:ext cx="7643866"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إن تخطيط البرامج الإرشادية يعد الدليل الموجه لكل من المرشد والمسترشد، وينبغي على الطرفين أن يتفقا على الخطة الإرشادية قبل تنفيذها</a:t>
            </a:r>
            <a:endParaRPr lang="fr-FR" b="1" dirty="0"/>
          </a:p>
        </p:txBody>
      </p:sp>
      <p:sp>
        <p:nvSpPr>
          <p:cNvPr id="6" name="Rectangle à coins arrondis 5"/>
          <p:cNvSpPr/>
          <p:nvPr/>
        </p:nvSpPr>
        <p:spPr>
          <a:xfrm>
            <a:off x="750067" y="2357430"/>
            <a:ext cx="7643866"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تعد الخطة الإرشادية مهمة في التعرف على مدى ما تحقق من الأهداف المتفق عليها</a:t>
            </a:r>
            <a:endParaRPr lang="fr-FR" b="1" dirty="0"/>
          </a:p>
        </p:txBody>
      </p:sp>
      <p:sp>
        <p:nvSpPr>
          <p:cNvPr id="7" name="Rectangle à coins arrondis 6"/>
          <p:cNvSpPr/>
          <p:nvPr/>
        </p:nvSpPr>
        <p:spPr>
          <a:xfrm>
            <a:off x="750067" y="3136896"/>
            <a:ext cx="7643866"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تعد الخطة مفيدة للمرشد وذلك لتبيان جدواها بعد الانتهاء من تطبيقها ومعرفة الأثر الذي أحدثته.</a:t>
            </a:r>
            <a:endParaRPr lang="fr-FR" b="1" dirty="0"/>
          </a:p>
        </p:txBody>
      </p:sp>
      <p:sp>
        <p:nvSpPr>
          <p:cNvPr id="8" name="Rectangle à coins arrondis 7"/>
          <p:cNvSpPr/>
          <p:nvPr/>
        </p:nvSpPr>
        <p:spPr>
          <a:xfrm>
            <a:off x="771322" y="3916362"/>
            <a:ext cx="7643866"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تكمن أهمية البرامج كذلك في حل المشكلات في مهدها حتى لا تتفاقم وتزداد حدتها.</a:t>
            </a:r>
            <a:endParaRPr lang="fr-FR" b="1" dirty="0"/>
          </a:p>
        </p:txBody>
      </p:sp>
      <p:sp>
        <p:nvSpPr>
          <p:cNvPr id="9" name="Rectangle à coins arrondis 8"/>
          <p:cNvSpPr/>
          <p:nvPr/>
        </p:nvSpPr>
        <p:spPr>
          <a:xfrm>
            <a:off x="771322" y="4703245"/>
            <a:ext cx="7643866"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تيسر البرامج الإرشادية السلوك الإيجابي للفرد الذي يحقق الأهداف البناءة للفرد والتي تعمل على تقدمه.</a:t>
            </a:r>
            <a:endParaRPr lang="fr-FR" b="1" dirty="0"/>
          </a:p>
        </p:txBody>
      </p:sp>
      <p:sp>
        <p:nvSpPr>
          <p:cNvPr id="10" name="Rectangle à coins arrondis 9"/>
          <p:cNvSpPr/>
          <p:nvPr/>
        </p:nvSpPr>
        <p:spPr>
          <a:xfrm>
            <a:off x="734385" y="5511036"/>
            <a:ext cx="7643866"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تشمل الخدمات المقدمة في الإرشاد، المعلومات، وتعليم المهارات وزيادة الوعي لدى الفرد.</a:t>
            </a:r>
            <a:endParaRPr lang="fr-FR"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71472" y="428604"/>
            <a:ext cx="8143932" cy="5929354"/>
          </a:xfrm>
        </p:spPr>
        <p:style>
          <a:lnRef idx="2">
            <a:schemeClr val="accent1"/>
          </a:lnRef>
          <a:fillRef idx="1">
            <a:schemeClr val="lt1"/>
          </a:fillRef>
          <a:effectRef idx="0">
            <a:schemeClr val="accent1"/>
          </a:effectRef>
          <a:fontRef idx="minor">
            <a:schemeClr val="dk1"/>
          </a:fontRef>
        </p:style>
        <p:txBody>
          <a:bodyPr/>
          <a:lstStyle/>
          <a:p>
            <a:endParaRPr lang="fr-FR" dirty="0"/>
          </a:p>
        </p:txBody>
      </p:sp>
      <p:sp>
        <p:nvSpPr>
          <p:cNvPr id="4" name="Rectangle à coins arrondis 3"/>
          <p:cNvSpPr/>
          <p:nvPr/>
        </p:nvSpPr>
        <p:spPr>
          <a:xfrm>
            <a:off x="1714480" y="571480"/>
            <a:ext cx="6858048" cy="71438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2400" b="1" dirty="0"/>
              <a:t>أهم خصائص وسمات البرامج الإرشادية المدرسية</a:t>
            </a:r>
            <a:endParaRPr lang="fr-FR" sz="2400" b="1" dirty="0"/>
          </a:p>
        </p:txBody>
      </p:sp>
      <p:sp>
        <p:nvSpPr>
          <p:cNvPr id="5" name="Rectangle à coins arrondis 4"/>
          <p:cNvSpPr/>
          <p:nvPr/>
        </p:nvSpPr>
        <p:spPr>
          <a:xfrm>
            <a:off x="571472" y="1857364"/>
            <a:ext cx="7500990" cy="6429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r" rtl="1"/>
            <a:r>
              <a:rPr lang="ar-DZ" b="1" dirty="0">
                <a:solidFill>
                  <a:srgbClr val="FF0000"/>
                </a:solidFill>
              </a:rPr>
              <a:t>التنظيم والتخطيط: </a:t>
            </a:r>
            <a:r>
              <a:rPr lang="ar-DZ" b="1" dirty="0"/>
              <a:t>يجب أن يكون البرنامج الإرشادي منظم ومخطط، والذي يتضمن تغطية عناصر البرنامج الإرشادي.</a:t>
            </a:r>
            <a:endParaRPr lang="fr-FR" b="1" dirty="0"/>
          </a:p>
        </p:txBody>
      </p:sp>
      <p:sp>
        <p:nvSpPr>
          <p:cNvPr id="6" name="Rectangle à coins arrondis 5"/>
          <p:cNvSpPr/>
          <p:nvPr/>
        </p:nvSpPr>
        <p:spPr>
          <a:xfrm>
            <a:off x="571472" y="2643182"/>
            <a:ext cx="7500990" cy="6429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solidFill>
                  <a:srgbClr val="FF0000"/>
                </a:solidFill>
              </a:rPr>
              <a:t>المرونة:</a:t>
            </a:r>
            <a:r>
              <a:rPr lang="ar-DZ" b="1" dirty="0">
                <a:solidFill>
                  <a:schemeClr val="tx1"/>
                </a:solidFill>
              </a:rPr>
              <a:t>أن تتوافر المرونة الكافية في إدارة برامج الإرشاد بحيث تستطيع تلبية المتغيرات التي تطرأ على حاجات الفرد.</a:t>
            </a:r>
            <a:endParaRPr lang="fr-FR" b="1" dirty="0"/>
          </a:p>
        </p:txBody>
      </p:sp>
      <p:sp>
        <p:nvSpPr>
          <p:cNvPr id="7" name="Rectangle à coins arrondis 6"/>
          <p:cNvSpPr/>
          <p:nvPr/>
        </p:nvSpPr>
        <p:spPr>
          <a:xfrm>
            <a:off x="571472" y="3357562"/>
            <a:ext cx="7500990" cy="6429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solidFill>
                  <a:srgbClr val="FF0000"/>
                </a:solidFill>
              </a:rPr>
              <a:t>الشمول: </a:t>
            </a:r>
            <a:r>
              <a:rPr lang="ar-DZ" b="1" dirty="0"/>
              <a:t>أي أن الشمولية في البرنامج تعني أن يقف البرنامج عند جميع الأبعاد التي تتضمنها المشكلة الإجتماعية والنفسية </a:t>
            </a:r>
            <a:r>
              <a:rPr lang="ar-DZ" b="1" dirty="0" err="1"/>
              <a:t>والإنفعالية</a:t>
            </a:r>
            <a:r>
              <a:rPr lang="ar-DZ" b="1" dirty="0"/>
              <a:t>.</a:t>
            </a:r>
            <a:endParaRPr lang="fr-FR" b="1" dirty="0"/>
          </a:p>
        </p:txBody>
      </p:sp>
      <p:sp>
        <p:nvSpPr>
          <p:cNvPr id="8" name="Rectangle à coins arrondis 7"/>
          <p:cNvSpPr/>
          <p:nvPr/>
        </p:nvSpPr>
        <p:spPr>
          <a:xfrm>
            <a:off x="571472" y="4071942"/>
            <a:ext cx="7500990" cy="6429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solidFill>
                  <a:srgbClr val="FF0000"/>
                </a:solidFill>
              </a:rPr>
              <a:t>الموضوعية: </a:t>
            </a:r>
            <a:r>
              <a:rPr lang="ar-DZ" b="1" dirty="0"/>
              <a:t>ترتبط بالإطار المرجعي الذي يستند إليه المرشد لحل المشكلة، إلى جانب الأدوات التقييم، الفنيات الإرشادية المستخدمة.</a:t>
            </a:r>
            <a:endParaRPr lang="fr-FR" b="1" dirty="0"/>
          </a:p>
        </p:txBody>
      </p:sp>
      <p:sp>
        <p:nvSpPr>
          <p:cNvPr id="9" name="Rectangle à coins arrondis 8"/>
          <p:cNvSpPr/>
          <p:nvPr/>
        </p:nvSpPr>
        <p:spPr>
          <a:xfrm>
            <a:off x="571472" y="4786322"/>
            <a:ext cx="7500990" cy="6429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solidFill>
                  <a:srgbClr val="FF0000"/>
                </a:solidFill>
              </a:rPr>
              <a:t>الدقة وسهولة التطبيق: </a:t>
            </a:r>
            <a:r>
              <a:rPr lang="ar-DZ" b="1" dirty="0"/>
              <a:t>أن يكون البرنامج دقيق في تحديد أهدافه وسيره وتفسيره للنتائج، وأن تكون إجراءاته سهلة.</a:t>
            </a:r>
            <a:endParaRPr lang="fr-FR" b="1" dirty="0"/>
          </a:p>
        </p:txBody>
      </p:sp>
      <p:sp>
        <p:nvSpPr>
          <p:cNvPr id="10" name="Rectangle à coins arrondis 9"/>
          <p:cNvSpPr/>
          <p:nvPr/>
        </p:nvSpPr>
        <p:spPr>
          <a:xfrm>
            <a:off x="571472" y="5500702"/>
            <a:ext cx="7500990" cy="6429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   </a:t>
            </a:r>
            <a:r>
              <a:rPr lang="ar-DZ" b="1" dirty="0">
                <a:solidFill>
                  <a:srgbClr val="FF0000"/>
                </a:solidFill>
              </a:rPr>
              <a:t>إمكانية التعميم: </a:t>
            </a:r>
            <a:r>
              <a:rPr lang="ar-DZ" b="1" dirty="0"/>
              <a:t>تطبيقه إذا توافرت الشروط اللازمة على أفراد يعانون من نفس المشكلة التي يتصدى لها البرنامج.</a:t>
            </a:r>
            <a:endParaRPr lang="fr-FR" b="1" dirty="0"/>
          </a:p>
        </p:txBody>
      </p:sp>
      <p:cxnSp>
        <p:nvCxnSpPr>
          <p:cNvPr id="12" name="Connecteur droit avec flèche 11"/>
          <p:cNvCxnSpPr>
            <a:stCxn id="4" idx="2"/>
          </p:cNvCxnSpPr>
          <p:nvPr/>
        </p:nvCxnSpPr>
        <p:spPr>
          <a:xfrm rot="5400000">
            <a:off x="4857752" y="1571612"/>
            <a:ext cx="571504"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coins arrondis 3">
            <a:extLst>
              <a:ext uri="{FF2B5EF4-FFF2-40B4-BE49-F238E27FC236}">
                <a16:creationId xmlns:a16="http://schemas.microsoft.com/office/drawing/2014/main" id="{B6454F3E-64F0-4516-B77B-C6DD2A0A7E02}"/>
              </a:ext>
            </a:extLst>
          </p:cNvPr>
          <p:cNvSpPr/>
          <p:nvPr/>
        </p:nvSpPr>
        <p:spPr>
          <a:xfrm>
            <a:off x="2051720" y="404664"/>
            <a:ext cx="4896544" cy="64807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b="1" dirty="0"/>
              <a:t>حول مراحل تصميم البرامج الإرشادية المدرسية</a:t>
            </a:r>
            <a:endParaRPr lang="fr-FR" b="1" dirty="0"/>
          </a:p>
        </p:txBody>
      </p:sp>
      <p:sp>
        <p:nvSpPr>
          <p:cNvPr id="5" name="Rectangle : coins arrondis 4">
            <a:extLst>
              <a:ext uri="{FF2B5EF4-FFF2-40B4-BE49-F238E27FC236}">
                <a16:creationId xmlns:a16="http://schemas.microsoft.com/office/drawing/2014/main" id="{30907B2E-AE66-4D9F-A817-F36FE747ABAF}"/>
              </a:ext>
            </a:extLst>
          </p:cNvPr>
          <p:cNvSpPr/>
          <p:nvPr/>
        </p:nvSpPr>
        <p:spPr>
          <a:xfrm>
            <a:off x="5796136" y="1520788"/>
            <a:ext cx="2304256" cy="108012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dirty="0"/>
              <a:t>التخطيط</a:t>
            </a:r>
            <a:endParaRPr lang="fr-FR" dirty="0"/>
          </a:p>
        </p:txBody>
      </p:sp>
      <p:sp>
        <p:nvSpPr>
          <p:cNvPr id="6" name="Rectangle : coins arrondis 5">
            <a:extLst>
              <a:ext uri="{FF2B5EF4-FFF2-40B4-BE49-F238E27FC236}">
                <a16:creationId xmlns:a16="http://schemas.microsoft.com/office/drawing/2014/main" id="{51E5FFC8-2019-47A6-9191-0B4D09915128}"/>
              </a:ext>
            </a:extLst>
          </p:cNvPr>
          <p:cNvSpPr/>
          <p:nvPr/>
        </p:nvSpPr>
        <p:spPr>
          <a:xfrm>
            <a:off x="1475656" y="4797152"/>
            <a:ext cx="2304256" cy="108012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dirty="0"/>
              <a:t>التقويم</a:t>
            </a:r>
            <a:endParaRPr lang="fr-FR" dirty="0"/>
          </a:p>
        </p:txBody>
      </p:sp>
      <p:sp>
        <p:nvSpPr>
          <p:cNvPr id="7" name="Rectangle : coins arrondis 6">
            <a:extLst>
              <a:ext uri="{FF2B5EF4-FFF2-40B4-BE49-F238E27FC236}">
                <a16:creationId xmlns:a16="http://schemas.microsoft.com/office/drawing/2014/main" id="{A62CC637-6AFD-40C6-9DA6-3ABD8B2A10A5}"/>
              </a:ext>
            </a:extLst>
          </p:cNvPr>
          <p:cNvSpPr/>
          <p:nvPr/>
        </p:nvSpPr>
        <p:spPr>
          <a:xfrm>
            <a:off x="1475656" y="1520788"/>
            <a:ext cx="2304256" cy="108012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dirty="0"/>
              <a:t>التنظيم</a:t>
            </a:r>
            <a:endParaRPr lang="fr-FR" dirty="0"/>
          </a:p>
        </p:txBody>
      </p:sp>
      <p:sp>
        <p:nvSpPr>
          <p:cNvPr id="8" name="Rectangle : coins arrondis 7">
            <a:extLst>
              <a:ext uri="{FF2B5EF4-FFF2-40B4-BE49-F238E27FC236}">
                <a16:creationId xmlns:a16="http://schemas.microsoft.com/office/drawing/2014/main" id="{DC7AADDF-711D-402C-BC31-F50F2AB084DB}"/>
              </a:ext>
            </a:extLst>
          </p:cNvPr>
          <p:cNvSpPr/>
          <p:nvPr/>
        </p:nvSpPr>
        <p:spPr>
          <a:xfrm>
            <a:off x="4716016" y="3350648"/>
            <a:ext cx="2304256" cy="108012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dirty="0"/>
              <a:t>التنفيذ</a:t>
            </a:r>
            <a:endParaRPr lang="fr-FR" dirty="0"/>
          </a:p>
        </p:txBody>
      </p:sp>
      <p:cxnSp>
        <p:nvCxnSpPr>
          <p:cNvPr id="10" name="Connecteur droit avec flèche 9">
            <a:extLst>
              <a:ext uri="{FF2B5EF4-FFF2-40B4-BE49-F238E27FC236}">
                <a16:creationId xmlns:a16="http://schemas.microsoft.com/office/drawing/2014/main" id="{8C30E16D-F44A-4BDE-8AC9-3A6553AECA99}"/>
              </a:ext>
            </a:extLst>
          </p:cNvPr>
          <p:cNvCxnSpPr>
            <a:stCxn id="4" idx="2"/>
            <a:endCxn id="7" idx="0"/>
          </p:cNvCxnSpPr>
          <p:nvPr/>
        </p:nvCxnSpPr>
        <p:spPr>
          <a:xfrm flipH="1">
            <a:off x="2627784" y="1052736"/>
            <a:ext cx="1872208" cy="46805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 name="Connecteur droit avec flèche 11">
            <a:extLst>
              <a:ext uri="{FF2B5EF4-FFF2-40B4-BE49-F238E27FC236}">
                <a16:creationId xmlns:a16="http://schemas.microsoft.com/office/drawing/2014/main" id="{E9CBC004-BB6D-42E8-AE51-5EDE4E68F2CD}"/>
              </a:ext>
            </a:extLst>
          </p:cNvPr>
          <p:cNvCxnSpPr>
            <a:stCxn id="4" idx="2"/>
            <a:endCxn id="5" idx="0"/>
          </p:cNvCxnSpPr>
          <p:nvPr/>
        </p:nvCxnSpPr>
        <p:spPr>
          <a:xfrm>
            <a:off x="4499992" y="1052736"/>
            <a:ext cx="2448272" cy="46805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4" name="Connecteur droit avec flèche 13">
            <a:extLst>
              <a:ext uri="{FF2B5EF4-FFF2-40B4-BE49-F238E27FC236}">
                <a16:creationId xmlns:a16="http://schemas.microsoft.com/office/drawing/2014/main" id="{DE356915-4237-4320-95F3-479E5869FB24}"/>
              </a:ext>
            </a:extLst>
          </p:cNvPr>
          <p:cNvCxnSpPr>
            <a:stCxn id="4" idx="2"/>
          </p:cNvCxnSpPr>
          <p:nvPr/>
        </p:nvCxnSpPr>
        <p:spPr>
          <a:xfrm>
            <a:off x="4499992" y="1052736"/>
            <a:ext cx="1440160" cy="237626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6" name="Connecteur droit avec flèche 15">
            <a:extLst>
              <a:ext uri="{FF2B5EF4-FFF2-40B4-BE49-F238E27FC236}">
                <a16:creationId xmlns:a16="http://schemas.microsoft.com/office/drawing/2014/main" id="{160117DC-4C68-4CAA-BAEF-65F14A0FAE1F}"/>
              </a:ext>
            </a:extLst>
          </p:cNvPr>
          <p:cNvCxnSpPr>
            <a:stCxn id="4" idx="2"/>
            <a:endCxn id="6" idx="0"/>
          </p:cNvCxnSpPr>
          <p:nvPr/>
        </p:nvCxnSpPr>
        <p:spPr>
          <a:xfrm flipH="1">
            <a:off x="2627784" y="1052736"/>
            <a:ext cx="1872208" cy="374441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595494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coins arrondis 3">
            <a:extLst>
              <a:ext uri="{FF2B5EF4-FFF2-40B4-BE49-F238E27FC236}">
                <a16:creationId xmlns:a16="http://schemas.microsoft.com/office/drawing/2014/main" id="{C47DC04C-0565-4947-8193-34F1F2562F0F}"/>
              </a:ext>
            </a:extLst>
          </p:cNvPr>
          <p:cNvSpPr/>
          <p:nvPr/>
        </p:nvSpPr>
        <p:spPr>
          <a:xfrm>
            <a:off x="7524328" y="1772816"/>
            <a:ext cx="1152128" cy="266429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b="1" dirty="0"/>
              <a:t>التخطيط</a:t>
            </a:r>
            <a:endParaRPr lang="fr-FR" b="1" dirty="0"/>
          </a:p>
        </p:txBody>
      </p:sp>
      <p:sp>
        <p:nvSpPr>
          <p:cNvPr id="5" name="Rectangle : coins arrondis 4">
            <a:extLst>
              <a:ext uri="{FF2B5EF4-FFF2-40B4-BE49-F238E27FC236}">
                <a16:creationId xmlns:a16="http://schemas.microsoft.com/office/drawing/2014/main" id="{841EF69A-C24F-4B26-9C45-E1F9942A7464}"/>
              </a:ext>
            </a:extLst>
          </p:cNvPr>
          <p:cNvSpPr/>
          <p:nvPr/>
        </p:nvSpPr>
        <p:spPr>
          <a:xfrm>
            <a:off x="683568" y="404664"/>
            <a:ext cx="6408712" cy="280831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justLow" rtl="1"/>
            <a:r>
              <a:rPr lang="ar-SA" sz="2000" dirty="0">
                <a:effectLst/>
                <a:latin typeface="Sakkal Majalla" panose="02000000000000000000" pitchFamily="2" charset="-78"/>
                <a:ea typeface="Calibri" panose="020F0502020204030204" pitchFamily="34" charset="0"/>
                <a:cs typeface="Sakkal Majalla" panose="02000000000000000000" pitchFamily="2" charset="-78"/>
              </a:rPr>
              <a:t>إن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تخطيط</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برامج</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التوجيه</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والإرشاد</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التي</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يتم</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إعدادها</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من</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قبل</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مستشاري</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التوجيه</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المدرسي</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والمهني</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يتم</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بناءً</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على</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تحليل</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حاجات</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المتعلم</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(Learner’s Needs Analysis) </a:t>
            </a:r>
            <a:r>
              <a:rPr lang="ar-SA" sz="2000" dirty="0">
                <a:effectLst/>
                <a:latin typeface="Sakkal Majalla" panose="02000000000000000000" pitchFamily="2" charset="-78"/>
                <a:ea typeface="Calibri" panose="020F0502020204030204" pitchFamily="34" charset="0"/>
                <a:cs typeface="Sakkal Majalla" panose="02000000000000000000" pitchFamily="2" charset="-78"/>
              </a:rPr>
              <a:t>بحيث يحتاج</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المستشار</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إلى</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إجراء</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ت</a:t>
            </a:r>
            <a:r>
              <a:rPr lang="ar-SA" sz="2000" dirty="0">
                <a:effectLst/>
                <a:latin typeface="Sakkal Majalla" panose="02000000000000000000" pitchFamily="2" charset="-78"/>
                <a:ea typeface="Calibri" panose="020F0502020204030204" pitchFamily="34" charset="0"/>
                <a:cs typeface="Sakkal Majalla" panose="02000000000000000000" pitchFamily="2" charset="-78"/>
              </a:rPr>
              <a:t>حليل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الحاجات</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ثم</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في</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خطوة</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ثانية</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يعمل</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على</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تقدير</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هذه</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الحاجات</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(Assessment Needs). </a:t>
            </a:r>
            <a:r>
              <a:rPr lang="ar-SA" sz="2000" dirty="0">
                <a:effectLst/>
                <a:latin typeface="Sakkal Majalla" panose="02000000000000000000" pitchFamily="2" charset="-78"/>
                <a:ea typeface="Calibri" panose="020F0502020204030204" pitchFamily="34" charset="0"/>
                <a:cs typeface="Sakkal Majalla" panose="02000000000000000000" pitchFamily="2" charset="-78"/>
              </a:rPr>
              <a:t>كما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يمكن</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أن</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تساعد</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المعلومات</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التي</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تم</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جمعها</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من</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خطوة</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تحليل</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الحاجات</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المستشارين</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في</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تحديد</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حاجات</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الطلاب</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حيث</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تعتبر</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نتائج</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تقييم</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الحاجة</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كأساس</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لتطوير</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برامج</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التوجيه</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والإرشاد</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الشاملة</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ar-SA" sz="2000" dirty="0">
                <a:effectLst/>
                <a:latin typeface="Sakkal Majalla" panose="02000000000000000000" pitchFamily="2" charset="-78"/>
                <a:ea typeface="Calibri" panose="020F0502020204030204" pitchFamily="34" charset="0"/>
                <a:cs typeface="Sakkal Majalla" panose="02000000000000000000" pitchFamily="2" charset="-78"/>
              </a:rPr>
              <a:t>وعليه فإن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تنفيذ</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برنامج</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التوجيه</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والإرشاد</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تقوم</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على</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التخطيط</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الجيد</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لهذه</a:t>
            </a:r>
            <a:r>
              <a:rPr lang="fr-FR" sz="2000" dirty="0">
                <a:effectLst/>
                <a:latin typeface="Sakkal Majalla" panose="02000000000000000000" pitchFamily="2" charset="-78"/>
                <a:ea typeface="Calibri" panose="020F0502020204030204" pitchFamily="34" charset="0"/>
                <a:cs typeface="Sakkal Majalla" panose="02000000000000000000" pitchFamily="2" charset="-78"/>
              </a:rPr>
              <a:t> </a:t>
            </a:r>
            <a:r>
              <a:rPr lang="fr-FR" sz="2000" dirty="0" err="1">
                <a:effectLst/>
                <a:latin typeface="Sakkal Majalla" panose="02000000000000000000" pitchFamily="2" charset="-78"/>
                <a:ea typeface="Calibri" panose="020F0502020204030204" pitchFamily="34" charset="0"/>
                <a:cs typeface="Sakkal Majalla" panose="02000000000000000000" pitchFamily="2" charset="-78"/>
              </a:rPr>
              <a:t>البرامج</a:t>
            </a:r>
            <a:endParaRPr lang="fr-FR" sz="2000" dirty="0">
              <a:latin typeface="Sakkal Majalla" panose="02000000000000000000" pitchFamily="2" charset="-78"/>
              <a:cs typeface="Sakkal Majalla" panose="02000000000000000000" pitchFamily="2" charset="-78"/>
            </a:endParaRPr>
          </a:p>
        </p:txBody>
      </p:sp>
      <p:sp>
        <p:nvSpPr>
          <p:cNvPr id="6" name="Rectangle : coins arrondis 5">
            <a:extLst>
              <a:ext uri="{FF2B5EF4-FFF2-40B4-BE49-F238E27FC236}">
                <a16:creationId xmlns:a16="http://schemas.microsoft.com/office/drawing/2014/main" id="{11CE5EF8-3A29-473D-9E39-6566AD3EB881}"/>
              </a:ext>
            </a:extLst>
          </p:cNvPr>
          <p:cNvSpPr/>
          <p:nvPr/>
        </p:nvSpPr>
        <p:spPr>
          <a:xfrm>
            <a:off x="683568" y="3501008"/>
            <a:ext cx="6336704" cy="266429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justLow" rtl="1">
              <a:lnSpc>
                <a:spcPct val="115000"/>
              </a:lnSpc>
              <a:spcAft>
                <a:spcPts val="800"/>
              </a:spcAft>
            </a:pP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وبذلك</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تتميز</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مرحلة</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التخطيط</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برصد</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مشكلات</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الطلاب</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وتحليل</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ظروف</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المدرسة</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وتحديد</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الأهداف</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وفهم</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واختيار</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المواد</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وتحديد</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الزمان</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والمكان</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وتحديد</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المرافق</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واختيار</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فلسفة</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البرنامج</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وتحديد</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نوع</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الإرشاد</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فرديا</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كان</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أم</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جماعيا</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مع</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توضيح</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المبادئ</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العامة</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التي</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سوف</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يقوم</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عليها</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البرنامج</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الإرشادي</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وتحديد</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نوع</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التصميم</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التجريبي</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وأن</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يصاحب</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ذلك</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تحديد</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الميزانية</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التي</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من</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المتوقع</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أن</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تدعم</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تنفيذ</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البرنامج</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مع</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العلم</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بمقدار</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الأموال</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التي</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تخصصها</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المدارس</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لدعم</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أداء</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برنامج</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التوجيه</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fr-FR" sz="1800" dirty="0" err="1">
                <a:effectLst/>
                <a:latin typeface="Sakkal Majalla" panose="02000000000000000000" pitchFamily="2" charset="-78"/>
                <a:ea typeface="Times New Roman" panose="02020603050405020304" pitchFamily="18" charset="0"/>
                <a:cs typeface="Arial" panose="020B0604020202020204" pitchFamily="34" charset="0"/>
              </a:rPr>
              <a:t>الإرشادي</a:t>
            </a:r>
            <a:r>
              <a:rPr lang="fr-FR" sz="1800" dirty="0">
                <a:effectLst/>
                <a:latin typeface="Sakkal Majalla" panose="02000000000000000000" pitchFamily="2" charset="-78"/>
                <a:ea typeface="Times New Roman" panose="02020603050405020304" pitchFamily="18" charset="0"/>
                <a:cs typeface="Arial" panose="020B0604020202020204" pitchFamily="34" charset="0"/>
              </a:rPr>
              <a:t>. </a:t>
            </a:r>
            <a:r>
              <a:rPr lang="ar-SA" sz="1800" dirty="0">
                <a:effectLst/>
                <a:latin typeface="Calibri" panose="020F0502020204030204" pitchFamily="34" charset="0"/>
                <a:ea typeface="Times New Roman" panose="02020603050405020304" pitchFamily="18" charset="0"/>
                <a:cs typeface="Sakkal Majalla" panose="02000000000000000000" pitchFamily="2" charset="-78"/>
              </a:rPr>
              <a:t>فهو أشبه بدراسة جدوى.</a:t>
            </a:r>
            <a:endParaRPr lang="fr-FR" sz="1800" dirty="0">
              <a:effectLst/>
              <a:latin typeface="Calibri" panose="020F0502020204030204" pitchFamily="34" charset="0"/>
              <a:ea typeface="Calibri" panose="020F0502020204030204" pitchFamily="34" charset="0"/>
              <a:cs typeface="Arial" panose="020B0604020202020204" pitchFamily="34" charset="0"/>
            </a:endParaRPr>
          </a:p>
        </p:txBody>
      </p:sp>
      <p:cxnSp>
        <p:nvCxnSpPr>
          <p:cNvPr id="8" name="Connecteur droit avec flèche 7">
            <a:extLst>
              <a:ext uri="{FF2B5EF4-FFF2-40B4-BE49-F238E27FC236}">
                <a16:creationId xmlns:a16="http://schemas.microsoft.com/office/drawing/2014/main" id="{E61600A6-A690-47AF-9912-AE41F260A2F0}"/>
              </a:ext>
            </a:extLst>
          </p:cNvPr>
          <p:cNvCxnSpPr>
            <a:stCxn id="4" idx="1"/>
            <a:endCxn id="5" idx="3"/>
          </p:cNvCxnSpPr>
          <p:nvPr/>
        </p:nvCxnSpPr>
        <p:spPr>
          <a:xfrm flipH="1" flipV="1">
            <a:off x="7092280" y="1808820"/>
            <a:ext cx="432048" cy="129614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0" name="Connecteur droit avec flèche 9">
            <a:extLst>
              <a:ext uri="{FF2B5EF4-FFF2-40B4-BE49-F238E27FC236}">
                <a16:creationId xmlns:a16="http://schemas.microsoft.com/office/drawing/2014/main" id="{2A26358F-53EE-415B-8F24-2E104FD27679}"/>
              </a:ext>
            </a:extLst>
          </p:cNvPr>
          <p:cNvCxnSpPr>
            <a:stCxn id="4" idx="1"/>
            <a:endCxn id="6" idx="3"/>
          </p:cNvCxnSpPr>
          <p:nvPr/>
        </p:nvCxnSpPr>
        <p:spPr>
          <a:xfrm flipH="1">
            <a:off x="7020272" y="3104964"/>
            <a:ext cx="504056" cy="172819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7727840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coins arrondis 3">
            <a:extLst>
              <a:ext uri="{FF2B5EF4-FFF2-40B4-BE49-F238E27FC236}">
                <a16:creationId xmlns:a16="http://schemas.microsoft.com/office/drawing/2014/main" id="{32DF76B6-0F55-4957-A7A5-95E036A656F8}"/>
              </a:ext>
            </a:extLst>
          </p:cNvPr>
          <p:cNvSpPr/>
          <p:nvPr/>
        </p:nvSpPr>
        <p:spPr>
          <a:xfrm>
            <a:off x="1187624" y="548680"/>
            <a:ext cx="6912768" cy="100811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sz="2000" b="1" dirty="0">
                <a:effectLst/>
                <a:ea typeface="Calibri" panose="020F0502020204030204" pitchFamily="34" charset="0"/>
                <a:cs typeface="Sakkal Majalla" panose="02000000000000000000" pitchFamily="2" charset="-78"/>
              </a:rPr>
              <a:t>تقدير الحاجات: مفتاح برامج الإرشاد المدرسي الناجحة والهادفة:</a:t>
            </a:r>
            <a:endParaRPr lang="fr-FR" sz="2000" dirty="0"/>
          </a:p>
        </p:txBody>
      </p:sp>
      <p:pic>
        <p:nvPicPr>
          <p:cNvPr id="11" name="Image 10">
            <a:extLst>
              <a:ext uri="{FF2B5EF4-FFF2-40B4-BE49-F238E27FC236}">
                <a16:creationId xmlns:a16="http://schemas.microsoft.com/office/drawing/2014/main" id="{EA1DE21E-7A36-47DF-8B44-DD1C0DDC11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988840"/>
            <a:ext cx="7992888" cy="3982006"/>
          </a:xfrm>
          <a:prstGeom prst="rect">
            <a:avLst/>
          </a:prstGeom>
        </p:spPr>
      </p:pic>
    </p:spTree>
    <p:extLst>
      <p:ext uri="{BB962C8B-B14F-4D97-AF65-F5344CB8AC3E}">
        <p14:creationId xmlns:p14="http://schemas.microsoft.com/office/powerpoint/2010/main" val="6738756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030FA2F4-C1D0-46AE-B642-F91FCCD480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548679"/>
            <a:ext cx="8136903" cy="2736305"/>
          </a:xfrm>
          <a:prstGeom prst="rect">
            <a:avLst/>
          </a:prstGeom>
        </p:spPr>
      </p:pic>
      <p:pic>
        <p:nvPicPr>
          <p:cNvPr id="7" name="Image 6">
            <a:extLst>
              <a:ext uri="{FF2B5EF4-FFF2-40B4-BE49-F238E27FC236}">
                <a16:creationId xmlns:a16="http://schemas.microsoft.com/office/drawing/2014/main" id="{23356ABB-E4C6-4925-9E66-0E35936F91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536" y="3429001"/>
            <a:ext cx="8136903" cy="2880320"/>
          </a:xfrm>
          <a:prstGeom prst="rect">
            <a:avLst/>
          </a:prstGeom>
        </p:spPr>
      </p:pic>
    </p:spTree>
    <p:extLst>
      <p:ext uri="{BB962C8B-B14F-4D97-AF65-F5344CB8AC3E}">
        <p14:creationId xmlns:p14="http://schemas.microsoft.com/office/powerpoint/2010/main" val="38701446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coins arrondis 3">
            <a:extLst>
              <a:ext uri="{FF2B5EF4-FFF2-40B4-BE49-F238E27FC236}">
                <a16:creationId xmlns:a16="http://schemas.microsoft.com/office/drawing/2014/main" id="{890B41FF-A789-483C-9A2F-42FB90CB6272}"/>
              </a:ext>
            </a:extLst>
          </p:cNvPr>
          <p:cNvSpPr/>
          <p:nvPr/>
        </p:nvSpPr>
        <p:spPr>
          <a:xfrm>
            <a:off x="1979712" y="476672"/>
            <a:ext cx="5184576" cy="79208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sz="2000" b="1" dirty="0">
                <a:solidFill>
                  <a:srgbClr val="0563C1"/>
                </a:solidFill>
                <a:effectLst/>
                <a:ea typeface="Calibri" panose="020F0502020204030204" pitchFamily="34" charset="0"/>
                <a:cs typeface="Sakkal Majalla" panose="02000000000000000000" pitchFamily="2" charset="-78"/>
              </a:rPr>
              <a:t>تحديد أهداف ومواضيع الجلسات الإرشادية</a:t>
            </a:r>
            <a:endParaRPr lang="fr-FR" sz="2000" dirty="0"/>
          </a:p>
        </p:txBody>
      </p:sp>
      <p:pic>
        <p:nvPicPr>
          <p:cNvPr id="8" name="Image 7">
            <a:extLst>
              <a:ext uri="{FF2B5EF4-FFF2-40B4-BE49-F238E27FC236}">
                <a16:creationId xmlns:a16="http://schemas.microsoft.com/office/drawing/2014/main" id="{CD63025A-0063-4410-8C00-B10EC334ED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1556792"/>
            <a:ext cx="7992888" cy="3744415"/>
          </a:xfrm>
          <a:prstGeom prst="rect">
            <a:avLst/>
          </a:prstGeom>
        </p:spPr>
      </p:pic>
    </p:spTree>
    <p:extLst>
      <p:ext uri="{BB962C8B-B14F-4D97-AF65-F5344CB8AC3E}">
        <p14:creationId xmlns:p14="http://schemas.microsoft.com/office/powerpoint/2010/main" val="41902736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1DA45202-251E-404D-84BB-07A348C32D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585388"/>
            <a:ext cx="7433347" cy="2987628"/>
          </a:xfrm>
          <a:prstGeom prst="rect">
            <a:avLst/>
          </a:prstGeom>
        </p:spPr>
      </p:pic>
      <p:pic>
        <p:nvPicPr>
          <p:cNvPr id="7" name="Image 6">
            <a:extLst>
              <a:ext uri="{FF2B5EF4-FFF2-40B4-BE49-F238E27FC236}">
                <a16:creationId xmlns:a16="http://schemas.microsoft.com/office/drawing/2014/main" id="{949B5656-5570-40BE-940F-282A81E12C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567" y="3717032"/>
            <a:ext cx="5976665" cy="2448272"/>
          </a:xfrm>
          <a:prstGeom prst="rect">
            <a:avLst/>
          </a:prstGeom>
        </p:spPr>
      </p:pic>
      <p:sp>
        <p:nvSpPr>
          <p:cNvPr id="8" name="Rectangle : coins arrondis 7">
            <a:extLst>
              <a:ext uri="{FF2B5EF4-FFF2-40B4-BE49-F238E27FC236}">
                <a16:creationId xmlns:a16="http://schemas.microsoft.com/office/drawing/2014/main" id="{DF6D7163-895F-4244-80E3-D59A4F51419F}"/>
              </a:ext>
            </a:extLst>
          </p:cNvPr>
          <p:cNvSpPr/>
          <p:nvPr/>
        </p:nvSpPr>
        <p:spPr>
          <a:xfrm>
            <a:off x="7092280" y="3861048"/>
            <a:ext cx="1368152" cy="208823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SA" sz="2000" b="1" dirty="0"/>
              <a:t>التنظيم</a:t>
            </a:r>
            <a:endParaRPr lang="fr-FR" sz="2000" b="1" dirty="0"/>
          </a:p>
        </p:txBody>
      </p:sp>
    </p:spTree>
    <p:extLst>
      <p:ext uri="{BB962C8B-B14F-4D97-AF65-F5344CB8AC3E}">
        <p14:creationId xmlns:p14="http://schemas.microsoft.com/office/powerpoint/2010/main" val="2955682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D3877647-39D3-4697-B084-E0827E90E2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548680"/>
            <a:ext cx="8352928" cy="3096344"/>
          </a:xfrm>
          <a:prstGeom prst="rect">
            <a:avLst/>
          </a:prstGeom>
        </p:spPr>
      </p:pic>
      <p:pic>
        <p:nvPicPr>
          <p:cNvPr id="7" name="Image 6">
            <a:extLst>
              <a:ext uri="{FF2B5EF4-FFF2-40B4-BE49-F238E27FC236}">
                <a16:creationId xmlns:a16="http://schemas.microsoft.com/office/drawing/2014/main" id="{EDB17B2B-20DA-4731-8EF4-3C4CFC884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1600" y="3789040"/>
            <a:ext cx="7011378" cy="2905530"/>
          </a:xfrm>
          <a:prstGeom prst="rect">
            <a:avLst/>
          </a:prstGeom>
        </p:spPr>
      </p:pic>
    </p:spTree>
    <p:extLst>
      <p:ext uri="{BB962C8B-B14F-4D97-AF65-F5344CB8AC3E}">
        <p14:creationId xmlns:p14="http://schemas.microsoft.com/office/powerpoint/2010/main" val="3320499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71472" y="428604"/>
            <a:ext cx="8143932" cy="5929354"/>
          </a:xfrm>
        </p:spPr>
        <p:style>
          <a:lnRef idx="3">
            <a:schemeClr val="lt1"/>
          </a:lnRef>
          <a:fillRef idx="1">
            <a:schemeClr val="accent1"/>
          </a:fillRef>
          <a:effectRef idx="1">
            <a:schemeClr val="accent1"/>
          </a:effectRef>
          <a:fontRef idx="minor">
            <a:schemeClr val="lt1"/>
          </a:fontRef>
        </p:style>
        <p:txBody>
          <a:bodyPr/>
          <a:lstStyle/>
          <a:p>
            <a:endParaRPr lang="fr-FR" dirty="0"/>
          </a:p>
        </p:txBody>
      </p:sp>
      <p:sp>
        <p:nvSpPr>
          <p:cNvPr id="4" name="Rectangle à coins arrondis 3"/>
          <p:cNvSpPr/>
          <p:nvPr/>
        </p:nvSpPr>
        <p:spPr>
          <a:xfrm>
            <a:off x="1928794" y="500042"/>
            <a:ext cx="6000792" cy="571504"/>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DZ" sz="2800" b="1" dirty="0">
                <a:solidFill>
                  <a:schemeClr val="tx1"/>
                </a:solidFill>
              </a:rPr>
              <a:t>دواعي الحاجة إلى البرامج الإرشادية</a:t>
            </a:r>
            <a:endParaRPr lang="fr-FR" sz="2800" b="1" dirty="0">
              <a:solidFill>
                <a:schemeClr val="tx1"/>
              </a:solidFill>
            </a:endParaRPr>
          </a:p>
        </p:txBody>
      </p:sp>
      <p:sp>
        <p:nvSpPr>
          <p:cNvPr id="10" name="Rectangle à coins arrondis 9"/>
          <p:cNvSpPr/>
          <p:nvPr/>
        </p:nvSpPr>
        <p:spPr>
          <a:xfrm>
            <a:off x="1428728" y="1428736"/>
            <a:ext cx="5000660" cy="500066"/>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DZ" sz="2400" b="1" dirty="0">
                <a:solidFill>
                  <a:schemeClr val="tx1"/>
                </a:solidFill>
              </a:rPr>
              <a:t>الفترات الانتقالية في حياة الفرد</a:t>
            </a:r>
            <a:endParaRPr lang="fr-FR" sz="2400" b="1" dirty="0">
              <a:solidFill>
                <a:schemeClr val="tx1"/>
              </a:solidFill>
            </a:endParaRPr>
          </a:p>
        </p:txBody>
      </p:sp>
      <p:sp>
        <p:nvSpPr>
          <p:cNvPr id="12" name="Rectangle à coins arrondis 11"/>
          <p:cNvSpPr/>
          <p:nvPr/>
        </p:nvSpPr>
        <p:spPr>
          <a:xfrm>
            <a:off x="1428728" y="2071678"/>
            <a:ext cx="5000660" cy="500066"/>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DZ" sz="2400" b="1" dirty="0">
                <a:solidFill>
                  <a:schemeClr val="tx1"/>
                </a:solidFill>
              </a:rPr>
              <a:t>التغيرات الأسرية</a:t>
            </a:r>
            <a:endParaRPr lang="fr-FR" sz="2400" b="1" dirty="0">
              <a:solidFill>
                <a:schemeClr val="tx1"/>
              </a:solidFill>
            </a:endParaRPr>
          </a:p>
        </p:txBody>
      </p:sp>
      <p:sp>
        <p:nvSpPr>
          <p:cNvPr id="13" name="Rectangle à coins arrondis 12"/>
          <p:cNvSpPr/>
          <p:nvPr/>
        </p:nvSpPr>
        <p:spPr>
          <a:xfrm>
            <a:off x="1428728" y="2714620"/>
            <a:ext cx="5000660" cy="500066"/>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DZ" sz="2400" b="1" dirty="0">
                <a:solidFill>
                  <a:schemeClr val="tx1"/>
                </a:solidFill>
              </a:rPr>
              <a:t>التغيرات في مجال التعليم</a:t>
            </a:r>
            <a:endParaRPr lang="fr-FR" sz="2400" b="1" dirty="0">
              <a:solidFill>
                <a:schemeClr val="tx1"/>
              </a:solidFill>
            </a:endParaRPr>
          </a:p>
        </p:txBody>
      </p:sp>
      <p:sp>
        <p:nvSpPr>
          <p:cNvPr id="14" name="Rectangle à coins arrondis 13"/>
          <p:cNvSpPr/>
          <p:nvPr/>
        </p:nvSpPr>
        <p:spPr>
          <a:xfrm>
            <a:off x="1428728" y="3357562"/>
            <a:ext cx="5000660" cy="500066"/>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DZ" sz="2400" b="1" dirty="0">
                <a:solidFill>
                  <a:schemeClr val="tx1"/>
                </a:solidFill>
              </a:rPr>
              <a:t>التغيرات التي طرأت في مجال العمل.</a:t>
            </a:r>
            <a:endParaRPr lang="fr-FR" sz="2400" b="1" dirty="0">
              <a:solidFill>
                <a:schemeClr val="tx1"/>
              </a:solidFill>
            </a:endParaRPr>
          </a:p>
        </p:txBody>
      </p:sp>
      <p:sp>
        <p:nvSpPr>
          <p:cNvPr id="15" name="Rectangle à coins arrondis 14"/>
          <p:cNvSpPr/>
          <p:nvPr/>
        </p:nvSpPr>
        <p:spPr>
          <a:xfrm>
            <a:off x="1428728" y="3929066"/>
            <a:ext cx="5000660" cy="500066"/>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DZ" sz="2400" b="1" dirty="0">
                <a:solidFill>
                  <a:schemeClr val="tx1"/>
                </a:solidFill>
              </a:rPr>
              <a:t>التغيرات في مجال التقدم العلمي والتكنولوجي.</a:t>
            </a:r>
            <a:endParaRPr lang="fr-FR" sz="2400" b="1" dirty="0">
              <a:solidFill>
                <a:schemeClr val="tx1"/>
              </a:solidFill>
            </a:endParaRPr>
          </a:p>
        </p:txBody>
      </p:sp>
      <p:sp>
        <p:nvSpPr>
          <p:cNvPr id="16" name="Rectangle à coins arrondis 15"/>
          <p:cNvSpPr/>
          <p:nvPr/>
        </p:nvSpPr>
        <p:spPr>
          <a:xfrm>
            <a:off x="1428728" y="4572008"/>
            <a:ext cx="5000660" cy="500066"/>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DZ" sz="2400" b="1" dirty="0">
                <a:solidFill>
                  <a:schemeClr val="tx1"/>
                </a:solidFill>
              </a:rPr>
              <a:t>أحداث الحياة الضاغطة</a:t>
            </a:r>
            <a:endParaRPr lang="fr-FR" sz="2400" b="1" dirty="0">
              <a:solidFill>
                <a:schemeClr val="tx1"/>
              </a:solidFill>
            </a:endParaRPr>
          </a:p>
        </p:txBody>
      </p:sp>
      <p:sp>
        <p:nvSpPr>
          <p:cNvPr id="17" name="Rectangle à coins arrondis 16"/>
          <p:cNvSpPr/>
          <p:nvPr/>
        </p:nvSpPr>
        <p:spPr>
          <a:xfrm>
            <a:off x="1428728" y="5143512"/>
            <a:ext cx="5000660" cy="500066"/>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DZ" sz="2400" b="1" dirty="0">
                <a:solidFill>
                  <a:schemeClr val="tx1"/>
                </a:solidFill>
              </a:rPr>
              <a:t>الزيادة السكانية</a:t>
            </a:r>
            <a:endParaRPr lang="fr-FR" sz="2400" b="1" dirty="0">
              <a:solidFill>
                <a:schemeClr val="tx1"/>
              </a:solidFill>
            </a:endParaRPr>
          </a:p>
        </p:txBody>
      </p:sp>
      <p:sp>
        <p:nvSpPr>
          <p:cNvPr id="18" name="Rectangle à coins arrondis 17"/>
          <p:cNvSpPr/>
          <p:nvPr/>
        </p:nvSpPr>
        <p:spPr>
          <a:xfrm>
            <a:off x="1428728" y="5715016"/>
            <a:ext cx="5000660" cy="500066"/>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DZ" sz="2400" b="1" dirty="0">
                <a:solidFill>
                  <a:schemeClr val="tx1"/>
                </a:solidFill>
              </a:rPr>
              <a:t>القلق من الفوضى والمجهول</a:t>
            </a:r>
            <a:endParaRPr lang="fr-FR" sz="2400" b="1" dirty="0">
              <a:solidFill>
                <a:schemeClr val="tx1"/>
              </a:solidFill>
            </a:endParaRPr>
          </a:p>
        </p:txBody>
      </p:sp>
      <p:cxnSp>
        <p:nvCxnSpPr>
          <p:cNvPr id="25" name="Connecteur droit avec flèche 24"/>
          <p:cNvCxnSpPr>
            <a:endCxn id="10" idx="3"/>
          </p:cNvCxnSpPr>
          <p:nvPr/>
        </p:nvCxnSpPr>
        <p:spPr>
          <a:xfrm rot="10800000" flipV="1">
            <a:off x="6429388" y="1643049"/>
            <a:ext cx="928694"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Accolade fermante 25"/>
          <p:cNvSpPr/>
          <p:nvPr/>
        </p:nvSpPr>
        <p:spPr>
          <a:xfrm>
            <a:off x="6500826" y="1571612"/>
            <a:ext cx="571504" cy="4429156"/>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pPr algn="r" rtl="1"/>
            <a:endParaRPr lang="fr-FR" dirty="0"/>
          </a:p>
        </p:txBody>
      </p:sp>
      <p:sp>
        <p:nvSpPr>
          <p:cNvPr id="4" name="Rectangle à coins arrondis 3"/>
          <p:cNvSpPr/>
          <p:nvPr/>
        </p:nvSpPr>
        <p:spPr>
          <a:xfrm>
            <a:off x="1571604" y="571480"/>
            <a:ext cx="7143800" cy="71438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2400" b="1" dirty="0"/>
              <a:t>النماذج المحلية والعالمية لبناء البرامج الإرشادية المدرسية.</a:t>
            </a:r>
            <a:endParaRPr lang="fr-FR" sz="2400" b="1" dirty="0"/>
          </a:p>
        </p:txBody>
      </p:sp>
      <p:sp>
        <p:nvSpPr>
          <p:cNvPr id="5" name="Rectangle à coins arrondis 4"/>
          <p:cNvSpPr/>
          <p:nvPr/>
        </p:nvSpPr>
        <p:spPr>
          <a:xfrm>
            <a:off x="714348" y="1571612"/>
            <a:ext cx="6858048" cy="85725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rtl="1"/>
            <a:r>
              <a:rPr lang="ar-SA" b="1" dirty="0"/>
              <a:t>لقد وضعت نماذج متعددة لبناء البرنامج الإرشادي، تلك النماذج وإن اختلفت في عدد مراحلها, إلا أنها تتشابه في مضمونها, ومن تلك النماذج</a:t>
            </a:r>
            <a:r>
              <a:rPr lang="fr-FR" b="1" dirty="0"/>
              <a:t>:</a:t>
            </a:r>
          </a:p>
          <a:p>
            <a:pPr algn="ctr" rtl="1"/>
            <a:endParaRPr lang="fr-FR" dirty="0"/>
          </a:p>
        </p:txBody>
      </p:sp>
      <p:sp>
        <p:nvSpPr>
          <p:cNvPr id="6" name="Rectangle 5"/>
          <p:cNvSpPr/>
          <p:nvPr/>
        </p:nvSpPr>
        <p:spPr>
          <a:xfrm>
            <a:off x="6215074" y="3857628"/>
            <a:ext cx="2428892" cy="71438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نموذج عبد المقصود لبناء البرامج الإرشادي(1988)</a:t>
            </a:r>
            <a:endParaRPr lang="fr-FR" b="1" dirty="0"/>
          </a:p>
        </p:txBody>
      </p:sp>
      <p:cxnSp>
        <p:nvCxnSpPr>
          <p:cNvPr id="8" name="Connecteur droit avec flèche 7"/>
          <p:cNvCxnSpPr>
            <a:stCxn id="5" idx="2"/>
            <a:endCxn id="6" idx="0"/>
          </p:cNvCxnSpPr>
          <p:nvPr/>
        </p:nvCxnSpPr>
        <p:spPr>
          <a:xfrm rot="16200000" flipH="1">
            <a:off x="5072066" y="1500174"/>
            <a:ext cx="1428760" cy="328614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0" name="Rectangle à coins arrondis 9"/>
          <p:cNvSpPr/>
          <p:nvPr/>
        </p:nvSpPr>
        <p:spPr>
          <a:xfrm>
            <a:off x="3357554" y="3286124"/>
            <a:ext cx="2214578" cy="42862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تحليل الموقف أو الحالة</a:t>
            </a:r>
            <a:endParaRPr lang="fr-FR" b="1" dirty="0"/>
          </a:p>
        </p:txBody>
      </p:sp>
      <p:sp>
        <p:nvSpPr>
          <p:cNvPr id="11" name="Rectangle à coins arrondis 10"/>
          <p:cNvSpPr/>
          <p:nvPr/>
        </p:nvSpPr>
        <p:spPr>
          <a:xfrm>
            <a:off x="3357554" y="3857628"/>
            <a:ext cx="2214578" cy="42862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تحديد الأهداف</a:t>
            </a:r>
            <a:endParaRPr lang="fr-FR" b="1" dirty="0"/>
          </a:p>
        </p:txBody>
      </p:sp>
      <p:sp>
        <p:nvSpPr>
          <p:cNvPr id="12" name="Rectangle à coins arrondis 11"/>
          <p:cNvSpPr/>
          <p:nvPr/>
        </p:nvSpPr>
        <p:spPr>
          <a:xfrm>
            <a:off x="3357554" y="4429132"/>
            <a:ext cx="2214578" cy="42862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تصميم البرنامج</a:t>
            </a:r>
            <a:endParaRPr lang="fr-FR" b="1" dirty="0"/>
          </a:p>
        </p:txBody>
      </p:sp>
      <p:sp>
        <p:nvSpPr>
          <p:cNvPr id="13" name="Rectangle à coins arrondis 12"/>
          <p:cNvSpPr/>
          <p:nvPr/>
        </p:nvSpPr>
        <p:spPr>
          <a:xfrm>
            <a:off x="3357554" y="5072074"/>
            <a:ext cx="2214578" cy="42862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تنفيذ البرنامج</a:t>
            </a:r>
            <a:endParaRPr lang="fr-FR" b="1" dirty="0"/>
          </a:p>
        </p:txBody>
      </p:sp>
      <p:sp>
        <p:nvSpPr>
          <p:cNvPr id="14" name="Accolade ouvrante 13"/>
          <p:cNvSpPr/>
          <p:nvPr/>
        </p:nvSpPr>
        <p:spPr>
          <a:xfrm>
            <a:off x="2786050" y="3429000"/>
            <a:ext cx="571504" cy="1857388"/>
          </a:xfrm>
          <a:prstGeom prst="lef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fr-FR"/>
          </a:p>
        </p:txBody>
      </p:sp>
      <p:sp>
        <p:nvSpPr>
          <p:cNvPr id="15" name="Rectangle à coins arrondis 14"/>
          <p:cNvSpPr/>
          <p:nvPr/>
        </p:nvSpPr>
        <p:spPr>
          <a:xfrm>
            <a:off x="571472" y="3286124"/>
            <a:ext cx="2143140" cy="221457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ويلاحظ على هذا النموذج إغفاله لتقييم البرنامج كأحد الخطوات الهامة، في إعداد وبناء البرنامج الإرشادي.</a:t>
            </a:r>
            <a:endParaRPr lang="fr-FR" b="1" dirty="0"/>
          </a:p>
        </p:txBody>
      </p:sp>
      <p:cxnSp>
        <p:nvCxnSpPr>
          <p:cNvPr id="17" name="Connecteur droit avec flèche 16"/>
          <p:cNvCxnSpPr>
            <a:stCxn id="6" idx="1"/>
            <a:endCxn id="10" idx="3"/>
          </p:cNvCxnSpPr>
          <p:nvPr/>
        </p:nvCxnSpPr>
        <p:spPr>
          <a:xfrm rot="10800000">
            <a:off x="5572132" y="3500438"/>
            <a:ext cx="642942" cy="7143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9" name="Connecteur droit avec flèche 18"/>
          <p:cNvCxnSpPr>
            <a:stCxn id="6" idx="1"/>
            <a:endCxn id="11" idx="3"/>
          </p:cNvCxnSpPr>
          <p:nvPr/>
        </p:nvCxnSpPr>
        <p:spPr>
          <a:xfrm rot="10800000">
            <a:off x="5572132" y="4071942"/>
            <a:ext cx="642942" cy="14287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1" name="Connecteur droit avec flèche 20"/>
          <p:cNvCxnSpPr>
            <a:stCxn id="6" idx="1"/>
            <a:endCxn id="12" idx="3"/>
          </p:cNvCxnSpPr>
          <p:nvPr/>
        </p:nvCxnSpPr>
        <p:spPr>
          <a:xfrm rot="10800000" flipV="1">
            <a:off x="5572132" y="4214818"/>
            <a:ext cx="642942" cy="42862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3" name="Connecteur droit avec flèche 22"/>
          <p:cNvCxnSpPr>
            <a:stCxn id="6" idx="1"/>
            <a:endCxn id="13" idx="3"/>
          </p:cNvCxnSpPr>
          <p:nvPr/>
        </p:nvCxnSpPr>
        <p:spPr>
          <a:xfrm rot="10800000" flipV="1">
            <a:off x="5572132" y="4214818"/>
            <a:ext cx="642942" cy="107157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4" name="Ellipse 23"/>
          <p:cNvSpPr/>
          <p:nvPr/>
        </p:nvSpPr>
        <p:spPr>
          <a:xfrm>
            <a:off x="7643834" y="1428736"/>
            <a:ext cx="928694" cy="10715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a:solidFill>
                  <a:schemeClr val="tx1"/>
                </a:solidFill>
              </a:rPr>
              <a:t>01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428604"/>
            <a:ext cx="8572560" cy="6000792"/>
          </a:xfrm>
        </p:spPr>
        <p:txBody>
          <a:bodyPr/>
          <a:lstStyle/>
          <a:p>
            <a:pPr algn="r" rtl="1"/>
            <a:endParaRPr lang="ar-DZ" dirty="0"/>
          </a:p>
          <a:p>
            <a:pPr algn="r" rtl="1"/>
            <a:endParaRPr lang="ar-DZ" dirty="0"/>
          </a:p>
          <a:p>
            <a:pPr algn="r" rtl="1">
              <a:buNone/>
            </a:pPr>
            <a:r>
              <a:rPr lang="ar-DZ" dirty="0" err="1"/>
              <a:t>اليب</a:t>
            </a:r>
            <a:r>
              <a:rPr lang="ar-DZ" dirty="0"/>
              <a:t> </a:t>
            </a:r>
            <a:r>
              <a:rPr lang="ar-DZ" dirty="0" err="1"/>
              <a:t>الإ</a:t>
            </a:r>
            <a:endParaRPr lang="fr-FR" dirty="0"/>
          </a:p>
        </p:txBody>
      </p:sp>
      <p:sp>
        <p:nvSpPr>
          <p:cNvPr id="4" name="Rectangle à coins arrondis 3"/>
          <p:cNvSpPr/>
          <p:nvPr/>
        </p:nvSpPr>
        <p:spPr>
          <a:xfrm>
            <a:off x="2195736" y="352038"/>
            <a:ext cx="5214974" cy="71438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rtl="1"/>
            <a:r>
              <a:rPr lang="ar-DZ" sz="2000" b="1" dirty="0"/>
              <a:t>نموذج بوردرز </a:t>
            </a:r>
            <a:r>
              <a:rPr lang="ar-DZ" sz="2000" b="1" dirty="0" err="1"/>
              <a:t>ودرايري</a:t>
            </a:r>
            <a:r>
              <a:rPr lang="ar-DZ" sz="2000" b="1" dirty="0"/>
              <a:t> </a:t>
            </a:r>
            <a:r>
              <a:rPr lang="fr-FR" sz="2000" b="1" dirty="0"/>
              <a:t>(</a:t>
            </a:r>
            <a:r>
              <a:rPr lang="fr-FR" sz="2000" b="1" dirty="0" err="1"/>
              <a:t>Borders</a:t>
            </a:r>
            <a:r>
              <a:rPr lang="fr-FR" sz="2000" b="1" dirty="0"/>
              <a:t> &amp; </a:t>
            </a:r>
            <a:r>
              <a:rPr lang="fr-FR" sz="2000" b="1" dirty="0" err="1"/>
              <a:t>Dryru</a:t>
            </a:r>
            <a:r>
              <a:rPr lang="fr-FR" sz="2000" b="1" dirty="0"/>
              <a:t> 1992)</a:t>
            </a:r>
          </a:p>
          <a:p>
            <a:pPr algn="ctr" rtl="1"/>
            <a:r>
              <a:rPr lang="ar-DZ" sz="2000" b="1" dirty="0"/>
              <a:t>في بناء البرامج الإرشادية الشاملة.</a:t>
            </a:r>
            <a:endParaRPr lang="fr-FR" sz="2000" b="1" dirty="0"/>
          </a:p>
        </p:txBody>
      </p:sp>
      <p:sp>
        <p:nvSpPr>
          <p:cNvPr id="6" name="Ellipse 5"/>
          <p:cNvSpPr/>
          <p:nvPr/>
        </p:nvSpPr>
        <p:spPr>
          <a:xfrm>
            <a:off x="500034" y="214290"/>
            <a:ext cx="1214446"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a:solidFill>
                  <a:schemeClr val="tx1"/>
                </a:solidFill>
              </a:rPr>
              <a:t>02</a:t>
            </a:r>
          </a:p>
        </p:txBody>
      </p:sp>
      <p:sp>
        <p:nvSpPr>
          <p:cNvPr id="7" name="Rectangle à coins arrondis 6"/>
          <p:cNvSpPr/>
          <p:nvPr/>
        </p:nvSpPr>
        <p:spPr>
          <a:xfrm>
            <a:off x="6572264" y="1495046"/>
            <a:ext cx="2143140"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a:t>الفلسفة التي يقوم عليها البرنامج.</a:t>
            </a:r>
            <a:endParaRPr lang="fr-FR" dirty="0"/>
          </a:p>
        </p:txBody>
      </p:sp>
      <p:sp>
        <p:nvSpPr>
          <p:cNvPr id="8" name="Rectangle à coins arrondis 7"/>
          <p:cNvSpPr/>
          <p:nvPr/>
        </p:nvSpPr>
        <p:spPr>
          <a:xfrm>
            <a:off x="2571736" y="1464455"/>
            <a:ext cx="3786214"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a:t> والمقصود بالفلسفة هنا الإطار المرجعي الذي تبناه الباحث لحل المشكلة</a:t>
            </a:r>
            <a:endParaRPr lang="fr-FR" dirty="0"/>
          </a:p>
        </p:txBody>
      </p:sp>
      <p:sp>
        <p:nvSpPr>
          <p:cNvPr id="9" name="Rectangle à coins arrondis 8"/>
          <p:cNvSpPr/>
          <p:nvPr/>
        </p:nvSpPr>
        <p:spPr>
          <a:xfrm>
            <a:off x="445894" y="1495046"/>
            <a:ext cx="1928826"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err="1"/>
              <a:t>دينامية</a:t>
            </a:r>
            <a:r>
              <a:rPr lang="ar-DZ" dirty="0"/>
              <a:t>- معرفية- سلوكية- تكاملية...</a:t>
            </a:r>
            <a:endParaRPr lang="fr-FR" dirty="0"/>
          </a:p>
        </p:txBody>
      </p:sp>
      <p:sp>
        <p:nvSpPr>
          <p:cNvPr id="10" name="Rectangle à coins arrondis 9"/>
          <p:cNvSpPr/>
          <p:nvPr/>
        </p:nvSpPr>
        <p:spPr>
          <a:xfrm>
            <a:off x="6572264" y="2270299"/>
            <a:ext cx="2071702"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a:t>تحديد حاجات الطلبة</a:t>
            </a:r>
            <a:endParaRPr lang="fr-FR" dirty="0"/>
          </a:p>
        </p:txBody>
      </p:sp>
      <p:sp>
        <p:nvSpPr>
          <p:cNvPr id="11" name="Rectangle à coins arrondis 10"/>
          <p:cNvSpPr/>
          <p:nvPr/>
        </p:nvSpPr>
        <p:spPr>
          <a:xfrm>
            <a:off x="2571736" y="2178835"/>
            <a:ext cx="3786214" cy="821537"/>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a:t>يتم تحديد احتياجات الطلاب، وبناء على تلك المعلومات سيتم تحديد الاتجاه الذي يتبعه البرنامج </a:t>
            </a:r>
            <a:endParaRPr lang="fr-FR" dirty="0"/>
          </a:p>
        </p:txBody>
      </p:sp>
      <p:sp>
        <p:nvSpPr>
          <p:cNvPr id="12" name="Rectangle à coins arrondis 11"/>
          <p:cNvSpPr/>
          <p:nvPr/>
        </p:nvSpPr>
        <p:spPr>
          <a:xfrm>
            <a:off x="415876" y="2303851"/>
            <a:ext cx="1928826"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a:t>الاستبيانات- المقابلات- السجلات المدرسية...</a:t>
            </a:r>
            <a:endParaRPr lang="fr-FR" dirty="0"/>
          </a:p>
        </p:txBody>
      </p:sp>
      <p:sp>
        <p:nvSpPr>
          <p:cNvPr id="13" name="Rectangle à coins arrondis 12"/>
          <p:cNvSpPr/>
          <p:nvPr/>
        </p:nvSpPr>
        <p:spPr>
          <a:xfrm>
            <a:off x="6643702" y="3214686"/>
            <a:ext cx="2071702"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a:t>اختيار الأولويات</a:t>
            </a:r>
            <a:endParaRPr lang="fr-FR" dirty="0"/>
          </a:p>
        </p:txBody>
      </p:sp>
      <p:sp>
        <p:nvSpPr>
          <p:cNvPr id="14" name="Rectangle à coins arrondis 13"/>
          <p:cNvSpPr/>
          <p:nvPr/>
        </p:nvSpPr>
        <p:spPr>
          <a:xfrm>
            <a:off x="2571736" y="3214686"/>
            <a:ext cx="3786214"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a:t>يتم في هذه الخطوة ترتيب الاحتياجات حسب أهميتها.</a:t>
            </a:r>
            <a:endParaRPr lang="fr-FR" dirty="0"/>
          </a:p>
        </p:txBody>
      </p:sp>
      <p:sp>
        <p:nvSpPr>
          <p:cNvPr id="15" name="Rectangle à coins arrondis 14"/>
          <p:cNvSpPr/>
          <p:nvPr/>
        </p:nvSpPr>
        <p:spPr>
          <a:xfrm>
            <a:off x="428596" y="3214686"/>
            <a:ext cx="1928826"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a:t>الوقت والإمكانيات المتوفرة يحتمان العمل </a:t>
            </a:r>
            <a:endParaRPr lang="fr-FR" dirty="0"/>
          </a:p>
        </p:txBody>
      </p:sp>
      <p:sp>
        <p:nvSpPr>
          <p:cNvPr id="16" name="Rectangle à coins arrondis 15"/>
          <p:cNvSpPr/>
          <p:nvPr/>
        </p:nvSpPr>
        <p:spPr>
          <a:xfrm>
            <a:off x="6643702" y="4000504"/>
            <a:ext cx="2071702"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a:t>تحديد أهداف البرنامج </a:t>
            </a:r>
            <a:endParaRPr lang="fr-FR" dirty="0"/>
          </a:p>
        </p:txBody>
      </p:sp>
      <p:sp>
        <p:nvSpPr>
          <p:cNvPr id="17" name="Rectangle à coins arrondis 16"/>
          <p:cNvSpPr/>
          <p:nvPr/>
        </p:nvSpPr>
        <p:spPr>
          <a:xfrm>
            <a:off x="6643702" y="4786322"/>
            <a:ext cx="2071702"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a:t>اختيار الأساليب الإرشادية</a:t>
            </a:r>
            <a:endParaRPr lang="fr-FR" dirty="0"/>
          </a:p>
        </p:txBody>
      </p:sp>
      <p:sp>
        <p:nvSpPr>
          <p:cNvPr id="18" name="Rectangle à coins arrondis 17"/>
          <p:cNvSpPr/>
          <p:nvPr/>
        </p:nvSpPr>
        <p:spPr>
          <a:xfrm>
            <a:off x="6643702" y="5715016"/>
            <a:ext cx="2071702"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a:t>تقويم النتائج</a:t>
            </a:r>
            <a:endParaRPr lang="fr-FR" dirty="0"/>
          </a:p>
        </p:txBody>
      </p:sp>
      <p:sp>
        <p:nvSpPr>
          <p:cNvPr id="19" name="Rectangle à coins arrondis 18"/>
          <p:cNvSpPr/>
          <p:nvPr/>
        </p:nvSpPr>
        <p:spPr>
          <a:xfrm>
            <a:off x="2571736" y="4000504"/>
            <a:ext cx="3786214"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a:t>يجب أن تكون صياغة الأهداف بناء على الحاجات المحددة والمهمة.</a:t>
            </a:r>
            <a:endParaRPr lang="fr-FR" dirty="0"/>
          </a:p>
        </p:txBody>
      </p:sp>
      <p:sp>
        <p:nvSpPr>
          <p:cNvPr id="20" name="Rectangle à coins arrondis 19"/>
          <p:cNvSpPr/>
          <p:nvPr/>
        </p:nvSpPr>
        <p:spPr>
          <a:xfrm>
            <a:off x="2571736" y="4786322"/>
            <a:ext cx="3786214"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a:t>وهي النشاطات التي يحتويها البرنامج والتي يجب أن تقدم من أجل تحقيق الهدف المحدد.</a:t>
            </a:r>
            <a:endParaRPr lang="fr-FR" dirty="0"/>
          </a:p>
        </p:txBody>
      </p:sp>
      <p:sp>
        <p:nvSpPr>
          <p:cNvPr id="21" name="Rectangle à coins arrondis 20"/>
          <p:cNvSpPr/>
          <p:nvPr/>
        </p:nvSpPr>
        <p:spPr>
          <a:xfrm>
            <a:off x="2571736" y="5572140"/>
            <a:ext cx="3786214" cy="85725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a:t>الغرض من التقويم هو الحصول على المعلومات فيما إذا كان استطاع البرنامج تحقيق أهدافه .</a:t>
            </a:r>
            <a:endParaRPr lang="fr-FR" dirty="0"/>
          </a:p>
        </p:txBody>
      </p:sp>
      <p:sp>
        <p:nvSpPr>
          <p:cNvPr id="22" name="Rectangle à coins arrondis 21"/>
          <p:cNvSpPr/>
          <p:nvPr/>
        </p:nvSpPr>
        <p:spPr>
          <a:xfrm>
            <a:off x="428596" y="4071942"/>
            <a:ext cx="1928826" cy="50006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a:t>الهدف يجب أن يتسم بالوضوح والبساطة.</a:t>
            </a:r>
            <a:endParaRPr lang="fr-FR" dirty="0"/>
          </a:p>
        </p:txBody>
      </p:sp>
      <p:sp>
        <p:nvSpPr>
          <p:cNvPr id="23" name="Rectangle à coins arrondis 22"/>
          <p:cNvSpPr/>
          <p:nvPr/>
        </p:nvSpPr>
        <p:spPr>
          <a:xfrm>
            <a:off x="428596" y="4786322"/>
            <a:ext cx="1928826" cy="5715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dirty="0"/>
              <a:t>والمقصود محتويات كل جلسة من </a:t>
            </a:r>
            <a:r>
              <a:rPr lang="ar-DZ" dirty="0" err="1"/>
              <a:t>ج</a:t>
            </a:r>
            <a:r>
              <a:rPr lang="ar-DZ" dirty="0"/>
              <a:t> البرنامج</a:t>
            </a:r>
            <a:endParaRPr lang="fr-FR" dirty="0"/>
          </a:p>
        </p:txBody>
      </p:sp>
      <p:sp>
        <p:nvSpPr>
          <p:cNvPr id="24" name="Rectangle à coins arrondis 23"/>
          <p:cNvSpPr/>
          <p:nvPr/>
        </p:nvSpPr>
        <p:spPr>
          <a:xfrm>
            <a:off x="428596" y="5572140"/>
            <a:ext cx="1928826" cy="71438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Low" rtl="1"/>
            <a:r>
              <a:rPr lang="ar-DZ" dirty="0"/>
              <a:t>أنواع التقويم هي التمهيدي البنائي والنهائي</a:t>
            </a: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lstStyle/>
          <a:p>
            <a:pPr algn="r"/>
            <a:endParaRPr lang="fr-FR" dirty="0"/>
          </a:p>
        </p:txBody>
      </p:sp>
      <p:sp>
        <p:nvSpPr>
          <p:cNvPr id="5" name="Rectangle à coins arrondis 4"/>
          <p:cNvSpPr/>
          <p:nvPr/>
        </p:nvSpPr>
        <p:spPr>
          <a:xfrm>
            <a:off x="3214678" y="500042"/>
            <a:ext cx="5429288" cy="71438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2400" b="1" dirty="0"/>
              <a:t>للإرشاد المدرسي</a:t>
            </a:r>
            <a:r>
              <a:rPr lang="fr-FR" sz="2400" b="1" dirty="0"/>
              <a:t> MSCA </a:t>
            </a:r>
            <a:r>
              <a:rPr lang="ar-DZ" sz="2400" b="1" dirty="0"/>
              <a:t>برنامج رابطة مونتانا</a:t>
            </a:r>
            <a:endParaRPr lang="fr-FR" sz="2400" b="1" dirty="0"/>
          </a:p>
        </p:txBody>
      </p:sp>
      <p:sp>
        <p:nvSpPr>
          <p:cNvPr id="6" name="Rectangle à coins arrondis 5"/>
          <p:cNvSpPr/>
          <p:nvPr/>
        </p:nvSpPr>
        <p:spPr>
          <a:xfrm>
            <a:off x="785786" y="1428736"/>
            <a:ext cx="6072230" cy="85725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ويقوم على أربعة مراحل وكل مرحلة لها خطوات إجرائية لنمو وتطور البرنامج ويمكننا توضيحه في الشكل التالي:</a:t>
            </a:r>
            <a:endParaRPr lang="fr-FR" b="1" dirty="0"/>
          </a:p>
        </p:txBody>
      </p:sp>
      <p:cxnSp>
        <p:nvCxnSpPr>
          <p:cNvPr id="8" name="Connecteur droit avec flèche 7"/>
          <p:cNvCxnSpPr>
            <a:endCxn id="6" idx="3"/>
          </p:cNvCxnSpPr>
          <p:nvPr/>
        </p:nvCxnSpPr>
        <p:spPr>
          <a:xfrm rot="10800000" flipV="1">
            <a:off x="6858016" y="1214422"/>
            <a:ext cx="857256" cy="64294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9" name="Ellipse 8"/>
          <p:cNvSpPr/>
          <p:nvPr/>
        </p:nvSpPr>
        <p:spPr>
          <a:xfrm>
            <a:off x="1142976" y="428604"/>
            <a:ext cx="1500198"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a:solidFill>
                  <a:schemeClr val="tx1"/>
                </a:solidFill>
              </a:rPr>
              <a:t>03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rot="5400000">
            <a:off x="1928794" y="-857280"/>
            <a:ext cx="5214974" cy="8072494"/>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CB4129C9-6407-43C9-8643-E92F36FCD272}"/>
              </a:ext>
            </a:extLst>
          </p:cNvPr>
          <p:cNvSpPr/>
          <p:nvPr/>
        </p:nvSpPr>
        <p:spPr>
          <a:xfrm>
            <a:off x="7481454" y="1900053"/>
            <a:ext cx="1318162" cy="3372592"/>
          </a:xfrm>
          <a:prstGeom prst="roundRect">
            <a:avLst/>
          </a:prstGeom>
          <a:noFill/>
          <a:ln w="9525"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ar-SA" sz="2800" b="1" dirty="0">
                <a:latin typeface="Sakkal Majalla" panose="02000000000000000000" pitchFamily="2" charset="-78"/>
                <a:cs typeface="Sakkal Majalla" panose="02000000000000000000" pitchFamily="2" charset="-78"/>
              </a:rPr>
              <a:t>تقويم البرامج الإرشادية</a:t>
            </a:r>
            <a:endParaRPr lang="fr-FR" sz="2800" b="1" dirty="0">
              <a:latin typeface="Sakkal Majalla" panose="02000000000000000000" pitchFamily="2" charset="-78"/>
              <a:cs typeface="Sakkal Majalla" panose="02000000000000000000" pitchFamily="2" charset="-78"/>
            </a:endParaRPr>
          </a:p>
        </p:txBody>
      </p:sp>
      <p:sp>
        <p:nvSpPr>
          <p:cNvPr id="3" name="Rectangle : coins arrondis 2">
            <a:extLst>
              <a:ext uri="{FF2B5EF4-FFF2-40B4-BE49-F238E27FC236}">
                <a16:creationId xmlns:a16="http://schemas.microsoft.com/office/drawing/2014/main" id="{6E691898-C6C0-4CEA-BB86-FC45D5666BAF}"/>
              </a:ext>
            </a:extLst>
          </p:cNvPr>
          <p:cNvSpPr/>
          <p:nvPr/>
        </p:nvSpPr>
        <p:spPr>
          <a:xfrm>
            <a:off x="213755" y="476672"/>
            <a:ext cx="7113319" cy="1828800"/>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rtl="1"/>
            <a:r>
              <a:rPr lang="ar-SA" sz="2000" b="1" i="0" u="none" strike="noStrike" baseline="0" dirty="0">
                <a:solidFill>
                  <a:schemeClr val="tx1"/>
                </a:solidFill>
                <a:latin typeface="Sakkal Majalla" panose="02000000000000000000" pitchFamily="2" charset="-78"/>
                <a:cs typeface="Sakkal Majalla" panose="02000000000000000000" pitchFamily="2" charset="-78"/>
              </a:rPr>
              <a:t>تقييم البرامج عملية نقدية مهمة للمرشد النفسي، بحيث تكشف عن مدى فعالية</a:t>
            </a:r>
            <a:r>
              <a:rPr lang="fr-FR" sz="2000" b="1" i="0" u="none" strike="noStrike" baseline="0" dirty="0">
                <a:solidFill>
                  <a:schemeClr val="tx1"/>
                </a:solidFill>
                <a:latin typeface="Sakkal Majalla" panose="02000000000000000000" pitchFamily="2" charset="-78"/>
                <a:cs typeface="Sakkal Majalla" panose="02000000000000000000" pitchFamily="2" charset="-78"/>
              </a:rPr>
              <a:t> </a:t>
            </a:r>
            <a:r>
              <a:rPr lang="ar-SA" sz="2000" b="1" i="0" u="none" strike="noStrike" baseline="0" dirty="0">
                <a:solidFill>
                  <a:schemeClr val="tx1"/>
                </a:solidFill>
                <a:latin typeface="Sakkal Majalla" panose="02000000000000000000" pitchFamily="2" charset="-78"/>
                <a:cs typeface="Sakkal Majalla" panose="02000000000000000000" pitchFamily="2" charset="-78"/>
              </a:rPr>
              <a:t>البرنامج و مدى نجاحه أو فشله، و تعطيه تغذية راجعة تخص مستوى ما تحصل عليه</a:t>
            </a:r>
            <a:r>
              <a:rPr lang="fr-FR" sz="2000" b="1" i="0" u="none" strike="noStrike" baseline="0" dirty="0">
                <a:solidFill>
                  <a:schemeClr val="tx1"/>
                </a:solidFill>
                <a:latin typeface="Sakkal Majalla" panose="02000000000000000000" pitchFamily="2" charset="-78"/>
                <a:cs typeface="Sakkal Majalla" panose="02000000000000000000" pitchFamily="2" charset="-78"/>
              </a:rPr>
              <a:t> </a:t>
            </a:r>
            <a:r>
              <a:rPr lang="ar-SA" sz="2000" b="1" i="0" u="none" strike="noStrike" baseline="0" dirty="0">
                <a:solidFill>
                  <a:schemeClr val="tx1"/>
                </a:solidFill>
                <a:latin typeface="Sakkal Majalla" panose="02000000000000000000" pitchFamily="2" charset="-78"/>
                <a:cs typeface="Sakkal Majalla" panose="02000000000000000000" pitchFamily="2" charset="-78"/>
              </a:rPr>
              <a:t>المسترشد من فائدة خلال الجلسات الإرشادية. كما أن تقييم البرامج الإرشادية عملية تعاونية</a:t>
            </a:r>
            <a:r>
              <a:rPr lang="fr-FR" sz="2000" b="1" i="0" u="none" strike="noStrike" baseline="0" dirty="0">
                <a:solidFill>
                  <a:schemeClr val="tx1"/>
                </a:solidFill>
                <a:latin typeface="Sakkal Majalla" panose="02000000000000000000" pitchFamily="2" charset="-78"/>
                <a:cs typeface="Sakkal Majalla" panose="02000000000000000000" pitchFamily="2" charset="-78"/>
              </a:rPr>
              <a:t> </a:t>
            </a:r>
            <a:r>
              <a:rPr lang="ar-SA" sz="2000" b="1" i="0" u="none" strike="noStrike" baseline="0" dirty="0">
                <a:solidFill>
                  <a:schemeClr val="tx1"/>
                </a:solidFill>
                <a:latin typeface="Sakkal Majalla" panose="02000000000000000000" pitchFamily="2" charset="-78"/>
                <a:cs typeface="Sakkal Majalla" panose="02000000000000000000" pitchFamily="2" charset="-78"/>
              </a:rPr>
              <a:t>جماعية يشترك فيها المسئولون عن تخطيط البرنامج وحتى المستفيدين منه، ويهدف التقييم</a:t>
            </a:r>
            <a:r>
              <a:rPr lang="fr-FR" sz="2000" b="1" i="0" u="none" strike="noStrike" baseline="0" dirty="0">
                <a:solidFill>
                  <a:schemeClr val="tx1"/>
                </a:solidFill>
                <a:latin typeface="Sakkal Majalla" panose="02000000000000000000" pitchFamily="2" charset="-78"/>
                <a:cs typeface="Sakkal Majalla" panose="02000000000000000000" pitchFamily="2" charset="-78"/>
              </a:rPr>
              <a:t> </a:t>
            </a:r>
            <a:r>
              <a:rPr lang="ar-SA" sz="2000" b="1" i="0" u="none" strike="noStrike" baseline="0" dirty="0">
                <a:solidFill>
                  <a:schemeClr val="tx1"/>
                </a:solidFill>
                <a:latin typeface="Sakkal Majalla" panose="02000000000000000000" pitchFamily="2" charset="-78"/>
                <a:cs typeface="Sakkal Majalla" panose="02000000000000000000" pitchFamily="2" charset="-78"/>
              </a:rPr>
              <a:t>إلى إصلاح الأخطاء وتلافي أوجه النقص و تقوية نقاط القوة، فالتقييم ليس هدفا بقدر ما يكون</a:t>
            </a:r>
            <a:r>
              <a:rPr lang="fr-FR" sz="2000" b="1" i="0" u="none" strike="noStrike" baseline="0" dirty="0">
                <a:solidFill>
                  <a:schemeClr val="tx1"/>
                </a:solidFill>
                <a:latin typeface="Sakkal Majalla" panose="02000000000000000000" pitchFamily="2" charset="-78"/>
                <a:cs typeface="Sakkal Majalla" panose="02000000000000000000" pitchFamily="2" charset="-78"/>
              </a:rPr>
              <a:t> </a:t>
            </a:r>
            <a:r>
              <a:rPr lang="ar-SA" sz="2000" b="1" i="0" u="none" strike="noStrike" baseline="0" dirty="0">
                <a:solidFill>
                  <a:schemeClr val="tx1"/>
                </a:solidFill>
                <a:latin typeface="Sakkal Majalla" panose="02000000000000000000" pitchFamily="2" charset="-78"/>
                <a:cs typeface="Sakkal Majalla" panose="02000000000000000000" pitchFamily="2" charset="-78"/>
              </a:rPr>
              <a:t>وسيلة للتقويم </a:t>
            </a:r>
            <a:r>
              <a:rPr lang="ar-SA" sz="1800" b="0" i="0" u="none" strike="noStrike" baseline="0" dirty="0">
                <a:latin typeface="Times New Roman" panose="02020603050405020304" pitchFamily="18" charset="0"/>
                <a:cs typeface="Times New Roman" panose="02020603050405020304" pitchFamily="18" charset="0"/>
              </a:rPr>
              <a:t>.</a:t>
            </a:r>
            <a:endParaRPr lang="fr-FR" dirty="0"/>
          </a:p>
        </p:txBody>
      </p:sp>
      <p:sp>
        <p:nvSpPr>
          <p:cNvPr id="4" name="Rectangle : coins arrondis 3">
            <a:extLst>
              <a:ext uri="{FF2B5EF4-FFF2-40B4-BE49-F238E27FC236}">
                <a16:creationId xmlns:a16="http://schemas.microsoft.com/office/drawing/2014/main" id="{A7C18CBA-F96C-4449-816B-04C1A0E343A0}"/>
              </a:ext>
            </a:extLst>
          </p:cNvPr>
          <p:cNvSpPr/>
          <p:nvPr/>
        </p:nvSpPr>
        <p:spPr>
          <a:xfrm>
            <a:off x="213755" y="2597728"/>
            <a:ext cx="7113319" cy="988621"/>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rtl="1"/>
            <a:r>
              <a:rPr lang="ar-SA" sz="2000" b="1" i="0" u="none" strike="noStrike" baseline="0" dirty="0">
                <a:solidFill>
                  <a:schemeClr val="tx1"/>
                </a:solidFill>
                <a:latin typeface="Sakkal Majalla" panose="02000000000000000000" pitchFamily="2" charset="-78"/>
                <a:cs typeface="Sakkal Majalla" panose="02000000000000000000" pitchFamily="2" charset="-78"/>
              </a:rPr>
              <a:t>ويعد تقويم البرامج الإرشادية ضرورة لا غنى عنه في كافة المجالات؛ فالتقويم</a:t>
            </a:r>
            <a:r>
              <a:rPr lang="fr-FR" sz="2000" b="1" i="0" u="none" strike="noStrike" baseline="0" dirty="0">
                <a:solidFill>
                  <a:schemeClr val="tx1"/>
                </a:solidFill>
                <a:latin typeface="Sakkal Majalla" panose="02000000000000000000" pitchFamily="2" charset="-78"/>
                <a:cs typeface="Sakkal Majalla" panose="02000000000000000000" pitchFamily="2" charset="-78"/>
              </a:rPr>
              <a:t> </a:t>
            </a:r>
            <a:r>
              <a:rPr lang="ar-SA" sz="2000" b="1" i="0" u="none" strike="noStrike" baseline="0" dirty="0">
                <a:solidFill>
                  <a:schemeClr val="tx1"/>
                </a:solidFill>
                <a:latin typeface="Sakkal Majalla" panose="02000000000000000000" pitchFamily="2" charset="-78"/>
                <a:cs typeface="Sakkal Majalla" panose="02000000000000000000" pitchFamily="2" charset="-78"/>
              </a:rPr>
              <a:t>يساعد المرشد النفسي على التعرف إلى مدى الحاجة إلى برنامج معين قبل تنفيذه، كما يساعد</a:t>
            </a:r>
            <a:r>
              <a:rPr lang="fr-FR" sz="2000" b="1" i="0" u="none" strike="noStrike" baseline="0" dirty="0">
                <a:solidFill>
                  <a:schemeClr val="tx1"/>
                </a:solidFill>
                <a:latin typeface="Sakkal Majalla" panose="02000000000000000000" pitchFamily="2" charset="-78"/>
                <a:cs typeface="Sakkal Majalla" panose="02000000000000000000" pitchFamily="2" charset="-78"/>
              </a:rPr>
              <a:t> </a:t>
            </a:r>
            <a:r>
              <a:rPr lang="ar-SA" sz="2000" b="1" i="0" u="none" strike="noStrike" baseline="0" dirty="0">
                <a:solidFill>
                  <a:schemeClr val="tx1"/>
                </a:solidFill>
                <a:latin typeface="Sakkal Majalla" panose="02000000000000000000" pitchFamily="2" charset="-78"/>
                <a:cs typeface="Sakkal Majalla" panose="02000000000000000000" pitchFamily="2" charset="-78"/>
              </a:rPr>
              <a:t>على التعرف إلى مدى تحقيق الأهداف التي تعد من اجلها</a:t>
            </a:r>
            <a:r>
              <a:rPr lang="ar-SA" sz="2000" b="1" i="0" u="none" strike="noStrike" baseline="0" dirty="0">
                <a:latin typeface="Sakkal Majalla" panose="02000000000000000000" pitchFamily="2" charset="-78"/>
                <a:cs typeface="Sakkal Majalla" panose="02000000000000000000" pitchFamily="2" charset="-78"/>
              </a:rPr>
              <a:t>.</a:t>
            </a:r>
            <a:endParaRPr lang="fr-FR" sz="2000" b="1" dirty="0">
              <a:latin typeface="Sakkal Majalla" panose="02000000000000000000" pitchFamily="2" charset="-78"/>
              <a:cs typeface="Sakkal Majalla" panose="02000000000000000000" pitchFamily="2" charset="-78"/>
            </a:endParaRPr>
          </a:p>
        </p:txBody>
      </p:sp>
      <p:sp>
        <p:nvSpPr>
          <p:cNvPr id="6" name="Rectangle : coins arrondis 5">
            <a:extLst>
              <a:ext uri="{FF2B5EF4-FFF2-40B4-BE49-F238E27FC236}">
                <a16:creationId xmlns:a16="http://schemas.microsoft.com/office/drawing/2014/main" id="{346C1FE0-1306-485A-9B50-8DC66060064C}"/>
              </a:ext>
            </a:extLst>
          </p:cNvPr>
          <p:cNvSpPr/>
          <p:nvPr/>
        </p:nvSpPr>
        <p:spPr>
          <a:xfrm>
            <a:off x="213756" y="3874612"/>
            <a:ext cx="7113318" cy="988620"/>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rtl="1"/>
            <a:r>
              <a:rPr lang="ar-SA" sz="2000" b="0" i="0" u="none" strike="noStrike" baseline="0" dirty="0">
                <a:solidFill>
                  <a:schemeClr val="tx1"/>
                </a:solidFill>
                <a:latin typeface="Times New Roman" panose="02020603050405020304" pitchFamily="18" charset="0"/>
                <a:cs typeface="Times New Roman" panose="02020603050405020304" pitchFamily="18" charset="0"/>
              </a:rPr>
              <a:t>التقويم هو عملية يقوم بها الفرد أو الجماعة لمعرفة مدى النجاح أو الفشل في تحقيق</a:t>
            </a:r>
            <a:r>
              <a:rPr lang="fr-FR" sz="2000" b="0" i="0" u="none" strike="noStrike" baseline="0" dirty="0">
                <a:solidFill>
                  <a:schemeClr val="tx1"/>
                </a:solidFill>
                <a:latin typeface="Times New Roman" panose="02020603050405020304" pitchFamily="18" charset="0"/>
                <a:cs typeface="Times New Roman" panose="02020603050405020304" pitchFamily="18" charset="0"/>
              </a:rPr>
              <a:t> </a:t>
            </a:r>
            <a:r>
              <a:rPr lang="ar-SA" sz="2000" b="0" i="0" u="none" strike="noStrike" baseline="0" dirty="0">
                <a:solidFill>
                  <a:schemeClr val="tx1"/>
                </a:solidFill>
                <a:latin typeface="Times New Roman" panose="02020603050405020304" pitchFamily="18" charset="0"/>
                <a:cs typeface="Times New Roman" panose="02020603050405020304" pitchFamily="18" charset="0"/>
              </a:rPr>
              <a:t>الأهداف العامة التي يتضمنها العمل، وكذلك نقاط القوة و الضعف به حتى يتمكن تحقيق</a:t>
            </a:r>
            <a:r>
              <a:rPr lang="fr-FR" sz="2000" b="0" i="0" u="none" strike="noStrike" baseline="0" dirty="0">
                <a:solidFill>
                  <a:schemeClr val="tx1"/>
                </a:solidFill>
                <a:latin typeface="Times New Roman" panose="02020603050405020304" pitchFamily="18" charset="0"/>
                <a:cs typeface="Times New Roman" panose="02020603050405020304" pitchFamily="18" charset="0"/>
              </a:rPr>
              <a:t> </a:t>
            </a:r>
            <a:r>
              <a:rPr lang="ar-SA" sz="2000" b="0" i="0" u="none" strike="noStrike" baseline="0" dirty="0">
                <a:solidFill>
                  <a:schemeClr val="tx1"/>
                </a:solidFill>
                <a:latin typeface="Times New Roman" panose="02020603050405020304" pitchFamily="18" charset="0"/>
                <a:cs typeface="Times New Roman" panose="02020603050405020304" pitchFamily="18" charset="0"/>
              </a:rPr>
              <a:t>الأهداف المنشودة بأحسن صورة ممكنة.</a:t>
            </a:r>
            <a:endParaRPr lang="fr-FR" sz="2000" dirty="0">
              <a:solidFill>
                <a:schemeClr val="tx1"/>
              </a:solidFill>
            </a:endParaRPr>
          </a:p>
        </p:txBody>
      </p:sp>
      <p:sp>
        <p:nvSpPr>
          <p:cNvPr id="8" name="Rectangle : coins arrondis 7">
            <a:extLst>
              <a:ext uri="{FF2B5EF4-FFF2-40B4-BE49-F238E27FC236}">
                <a16:creationId xmlns:a16="http://schemas.microsoft.com/office/drawing/2014/main" id="{99FB58A9-84AF-44A4-9419-3D3A2E298FDF}"/>
              </a:ext>
            </a:extLst>
          </p:cNvPr>
          <p:cNvSpPr/>
          <p:nvPr/>
        </p:nvSpPr>
        <p:spPr>
          <a:xfrm>
            <a:off x="222305" y="5085184"/>
            <a:ext cx="7113318" cy="1187531"/>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rtl="1"/>
            <a:r>
              <a:rPr lang="ar-SA" sz="2000" b="1" dirty="0">
                <a:solidFill>
                  <a:schemeClr val="tx1"/>
                </a:solidFill>
                <a:latin typeface="Sakkal Majalla" panose="02000000000000000000" pitchFamily="2" charset="-78"/>
                <a:cs typeface="Sakkal Majalla" panose="02000000000000000000" pitchFamily="2" charset="-78"/>
              </a:rPr>
              <a:t>تعرف الفرخ وتميم 1999، تقييم البرامج الإرشادية بأنها عملية تقدير القيمة، وعملية نقدية مهمة للكشف عن مدى فاعلية البرنامج، ومدى نجاحه وفشله، ويترك في هذه العملية جميع المعنيين بالبرنامج، وهي عملية مستمرة من أول تخطيط عبر التنفيذ، وأثناء الجلسات والإجراءات وبعدها وحتى المتابعة,</a:t>
            </a:r>
            <a:endParaRPr lang="fr-FR" sz="2000" b="1" dirty="0">
              <a:solidFill>
                <a:schemeClr val="tx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7401853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4D235437-998E-40C2-A555-0B09B92D4EFE}"/>
              </a:ext>
            </a:extLst>
          </p:cNvPr>
          <p:cNvSpPr/>
          <p:nvPr/>
        </p:nvSpPr>
        <p:spPr>
          <a:xfrm>
            <a:off x="1115616" y="921823"/>
            <a:ext cx="6336151" cy="736271"/>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rtl="1"/>
            <a:r>
              <a:rPr lang="ar-SA" sz="2000" b="1" i="0" u="none" strike="noStrike" baseline="0" dirty="0">
                <a:solidFill>
                  <a:schemeClr val="tx1"/>
                </a:solidFill>
                <a:latin typeface="Sakkal Majalla" panose="02000000000000000000" pitchFamily="2" charset="-78"/>
                <a:cs typeface="Sakkal Majalla" panose="02000000000000000000" pitchFamily="2" charset="-78"/>
              </a:rPr>
              <a:t>مساعدة المرشد النفسي على التعرف إلى مدى الحاجة إلى برنامج معين قبل تنفيذه.</a:t>
            </a:r>
            <a:endParaRPr lang="fr-FR" sz="2000" b="1" dirty="0">
              <a:solidFill>
                <a:schemeClr val="tx1"/>
              </a:solidFill>
              <a:latin typeface="Sakkal Majalla" panose="02000000000000000000" pitchFamily="2" charset="-78"/>
              <a:cs typeface="Sakkal Majalla" panose="02000000000000000000" pitchFamily="2" charset="-78"/>
            </a:endParaRPr>
          </a:p>
        </p:txBody>
      </p:sp>
      <p:sp>
        <p:nvSpPr>
          <p:cNvPr id="3" name="Rectangle : coins arrondis 2">
            <a:extLst>
              <a:ext uri="{FF2B5EF4-FFF2-40B4-BE49-F238E27FC236}">
                <a16:creationId xmlns:a16="http://schemas.microsoft.com/office/drawing/2014/main" id="{A776326D-F716-442F-98E9-957572C65229}"/>
              </a:ext>
            </a:extLst>
          </p:cNvPr>
          <p:cNvSpPr/>
          <p:nvPr/>
        </p:nvSpPr>
        <p:spPr>
          <a:xfrm>
            <a:off x="7588333" y="1140031"/>
            <a:ext cx="1341912" cy="4690753"/>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rtl="1"/>
            <a:r>
              <a:rPr lang="ar-SA" sz="2800" b="1" dirty="0">
                <a:solidFill>
                  <a:schemeClr val="tx1"/>
                </a:solidFill>
                <a:latin typeface="Sakkal Majalla" panose="02000000000000000000" pitchFamily="2" charset="-78"/>
                <a:cs typeface="Sakkal Majalla" panose="02000000000000000000" pitchFamily="2" charset="-78"/>
              </a:rPr>
              <a:t>أهمية تقييم البرامج الإرشادية</a:t>
            </a:r>
            <a:endParaRPr lang="fr-FR" sz="2800" b="1" dirty="0">
              <a:solidFill>
                <a:schemeClr val="tx1"/>
              </a:solidFill>
              <a:latin typeface="Sakkal Majalla" panose="02000000000000000000" pitchFamily="2" charset="-78"/>
              <a:cs typeface="Sakkal Majalla" panose="02000000000000000000" pitchFamily="2" charset="-78"/>
            </a:endParaRPr>
          </a:p>
        </p:txBody>
      </p:sp>
      <p:sp>
        <p:nvSpPr>
          <p:cNvPr id="4" name="Rectangle : coins arrondis 3">
            <a:extLst>
              <a:ext uri="{FF2B5EF4-FFF2-40B4-BE49-F238E27FC236}">
                <a16:creationId xmlns:a16="http://schemas.microsoft.com/office/drawing/2014/main" id="{055A60F5-AAC8-41A9-A488-859C3202544B}"/>
              </a:ext>
            </a:extLst>
          </p:cNvPr>
          <p:cNvSpPr/>
          <p:nvPr/>
        </p:nvSpPr>
        <p:spPr>
          <a:xfrm>
            <a:off x="1115616" y="1948052"/>
            <a:ext cx="6336151" cy="736271"/>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rtl="1"/>
            <a:r>
              <a:rPr lang="ar-SA" sz="2000" b="1" i="0" u="none" strike="noStrike" baseline="0" dirty="0">
                <a:solidFill>
                  <a:schemeClr val="tx1"/>
                </a:solidFill>
                <a:latin typeface="Sakkal Majalla" panose="02000000000000000000" pitchFamily="2" charset="-78"/>
                <a:cs typeface="Sakkal Majalla" panose="02000000000000000000" pitchFamily="2" charset="-78"/>
              </a:rPr>
              <a:t>التعرف على مدى تحقيق الأهداف التي اعد البرنامج من اجلها.</a:t>
            </a:r>
            <a:endParaRPr lang="fr-FR" sz="2000" b="1" dirty="0">
              <a:solidFill>
                <a:schemeClr val="tx1"/>
              </a:solidFill>
              <a:latin typeface="Sakkal Majalla" panose="02000000000000000000" pitchFamily="2" charset="-78"/>
              <a:cs typeface="Sakkal Majalla" panose="02000000000000000000" pitchFamily="2" charset="-78"/>
            </a:endParaRPr>
          </a:p>
        </p:txBody>
      </p:sp>
      <p:sp>
        <p:nvSpPr>
          <p:cNvPr id="5" name="Rectangle : coins arrondis 4">
            <a:extLst>
              <a:ext uri="{FF2B5EF4-FFF2-40B4-BE49-F238E27FC236}">
                <a16:creationId xmlns:a16="http://schemas.microsoft.com/office/drawing/2014/main" id="{99A2D149-47C9-4475-ACEA-8F2D55E5B5C1}"/>
              </a:ext>
            </a:extLst>
          </p:cNvPr>
          <p:cNvSpPr/>
          <p:nvPr/>
        </p:nvSpPr>
        <p:spPr>
          <a:xfrm>
            <a:off x="1115616" y="3079676"/>
            <a:ext cx="6336151" cy="736271"/>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ar-SA" sz="2000" b="1" i="0" u="none" strike="noStrike" baseline="0" dirty="0">
                <a:solidFill>
                  <a:schemeClr val="tx1"/>
                </a:solidFill>
                <a:latin typeface="Sakkal Majalla" panose="02000000000000000000" pitchFamily="2" charset="-78"/>
                <a:cs typeface="Sakkal Majalla" panose="02000000000000000000" pitchFamily="2" charset="-78"/>
              </a:rPr>
              <a:t>التعرف على مدى نجاعة البرنامج الإرشادي.</a:t>
            </a:r>
            <a:endParaRPr lang="fr-FR" sz="2000" b="1" dirty="0">
              <a:solidFill>
                <a:schemeClr val="tx1"/>
              </a:solidFill>
              <a:latin typeface="Sakkal Majalla" panose="02000000000000000000" pitchFamily="2" charset="-78"/>
              <a:cs typeface="Sakkal Majalla" panose="02000000000000000000" pitchFamily="2" charset="-78"/>
            </a:endParaRPr>
          </a:p>
        </p:txBody>
      </p:sp>
      <p:sp>
        <p:nvSpPr>
          <p:cNvPr id="6" name="Rectangle : coins arrondis 5">
            <a:extLst>
              <a:ext uri="{FF2B5EF4-FFF2-40B4-BE49-F238E27FC236}">
                <a16:creationId xmlns:a16="http://schemas.microsoft.com/office/drawing/2014/main" id="{296B0E7C-654C-467F-9712-3D8ECACEDD60}"/>
              </a:ext>
            </a:extLst>
          </p:cNvPr>
          <p:cNvSpPr/>
          <p:nvPr/>
        </p:nvSpPr>
        <p:spPr>
          <a:xfrm>
            <a:off x="1115616" y="4173678"/>
            <a:ext cx="6336151" cy="736271"/>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ar-SA" sz="2000" b="1" i="0" u="none" strike="noStrike" baseline="0" dirty="0">
                <a:solidFill>
                  <a:schemeClr val="tx1"/>
                </a:solidFill>
                <a:latin typeface="Sakkal Majalla" panose="02000000000000000000" pitchFamily="2" charset="-78"/>
                <a:cs typeface="Sakkal Majalla" panose="02000000000000000000" pitchFamily="2" charset="-78"/>
              </a:rPr>
              <a:t>التعرف على النتائج المتوقعة.</a:t>
            </a:r>
            <a:endParaRPr lang="fr-FR" sz="2000" b="1" dirty="0">
              <a:solidFill>
                <a:schemeClr val="tx1"/>
              </a:solidFill>
              <a:latin typeface="Sakkal Majalla" panose="02000000000000000000" pitchFamily="2" charset="-78"/>
              <a:cs typeface="Sakkal Majalla" panose="02000000000000000000" pitchFamily="2" charset="-78"/>
            </a:endParaRPr>
          </a:p>
        </p:txBody>
      </p:sp>
      <p:sp>
        <p:nvSpPr>
          <p:cNvPr id="7" name="Rectangle : coins arrondis 6">
            <a:extLst>
              <a:ext uri="{FF2B5EF4-FFF2-40B4-BE49-F238E27FC236}">
                <a16:creationId xmlns:a16="http://schemas.microsoft.com/office/drawing/2014/main" id="{32666786-40B7-4B53-AD4F-4D9B13064E00}"/>
              </a:ext>
            </a:extLst>
          </p:cNvPr>
          <p:cNvSpPr/>
          <p:nvPr/>
        </p:nvSpPr>
        <p:spPr>
          <a:xfrm>
            <a:off x="1115616" y="5305302"/>
            <a:ext cx="6336151" cy="736271"/>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ar-SA" sz="2000" b="1" i="0" u="none" strike="noStrike" baseline="0" dirty="0">
                <a:solidFill>
                  <a:schemeClr val="tx1"/>
                </a:solidFill>
                <a:latin typeface="Sakkal Majalla" panose="02000000000000000000" pitchFamily="2" charset="-78"/>
                <a:cs typeface="Sakkal Majalla" panose="02000000000000000000" pitchFamily="2" charset="-78"/>
              </a:rPr>
              <a:t>إدخال التحسينات اللازمة على البرامج المنفذة</a:t>
            </a:r>
            <a:endParaRPr lang="fr-FR" sz="2000" b="1" dirty="0">
              <a:solidFill>
                <a:schemeClr val="tx1"/>
              </a:solidFill>
              <a:latin typeface="Sakkal Majalla" panose="02000000000000000000" pitchFamily="2" charset="-78"/>
              <a:cs typeface="Sakkal Majalla" panose="02000000000000000000" pitchFamily="2" charset="-7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04897F0A-0E0F-4808-AB20-B6E2D7409DC2}"/>
              </a:ext>
            </a:extLst>
          </p:cNvPr>
          <p:cNvSpPr/>
          <p:nvPr/>
        </p:nvSpPr>
        <p:spPr>
          <a:xfrm>
            <a:off x="7790215" y="1843644"/>
            <a:ext cx="1187532" cy="3170712"/>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ar-SA" sz="2000" b="1" dirty="0">
                <a:solidFill>
                  <a:schemeClr val="tx1"/>
                </a:solidFill>
              </a:rPr>
              <a:t>أشكال تقييم البرنامج الإرشادي</a:t>
            </a:r>
            <a:endParaRPr lang="fr-FR" sz="2000" b="1" dirty="0">
              <a:solidFill>
                <a:schemeClr val="tx1"/>
              </a:solidFill>
            </a:endParaRPr>
          </a:p>
        </p:txBody>
      </p:sp>
      <p:sp>
        <p:nvSpPr>
          <p:cNvPr id="3" name="Rectangle : coins arrondis 2">
            <a:extLst>
              <a:ext uri="{FF2B5EF4-FFF2-40B4-BE49-F238E27FC236}">
                <a16:creationId xmlns:a16="http://schemas.microsoft.com/office/drawing/2014/main" id="{39C21AB4-99B1-4DE2-B33B-671309BE9F83}"/>
              </a:ext>
            </a:extLst>
          </p:cNvPr>
          <p:cNvSpPr/>
          <p:nvPr/>
        </p:nvSpPr>
        <p:spPr>
          <a:xfrm>
            <a:off x="308759" y="400792"/>
            <a:ext cx="7287577" cy="2565071"/>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rtl="1"/>
            <a:r>
              <a:rPr lang="ar-SA" sz="2000" b="1" dirty="0">
                <a:solidFill>
                  <a:schemeClr val="tx1"/>
                </a:solidFill>
                <a:latin typeface="Sakkal Majalla" panose="02000000000000000000" pitchFamily="2" charset="-78"/>
                <a:cs typeface="Sakkal Majalla" panose="02000000000000000000" pitchFamily="2" charset="-78"/>
              </a:rPr>
              <a:t>تتمثل أشكال تقييم البرامج الإرشادية في الاتي:</a:t>
            </a:r>
          </a:p>
          <a:p>
            <a:pPr algn="ctr" rtl="1"/>
            <a:r>
              <a:rPr lang="ar-SA" sz="2000" b="1" dirty="0">
                <a:solidFill>
                  <a:schemeClr val="tx1"/>
                </a:solidFill>
                <a:latin typeface="Sakkal Majalla" panose="02000000000000000000" pitchFamily="2" charset="-78"/>
              </a:rPr>
              <a:t>أولا: بناء على القائم بعملية التقييم:</a:t>
            </a:r>
          </a:p>
          <a:p>
            <a:pPr algn="just" rtl="1"/>
            <a:r>
              <a:rPr lang="ar-SA" sz="2000" b="1" dirty="0">
                <a:solidFill>
                  <a:schemeClr val="tx1"/>
                </a:solidFill>
                <a:latin typeface="Sakkal Majalla" panose="02000000000000000000" pitchFamily="2" charset="-78"/>
                <a:cs typeface="Sakkal Majalla" panose="02000000000000000000" pitchFamily="2" charset="-78"/>
              </a:rPr>
              <a:t>1- تقييم ذاتي: حيث يقوم مرشد خبير بتقييم مرشد مبتدئ بهدف تحسين أدائه بعد تحديد جوانب الضعف في هذا الأداء,</a:t>
            </a:r>
          </a:p>
          <a:p>
            <a:pPr algn="just" rtl="1"/>
            <a:r>
              <a:rPr lang="ar-SA" sz="2000" b="1" dirty="0">
                <a:solidFill>
                  <a:schemeClr val="tx1"/>
                </a:solidFill>
                <a:latin typeface="Sakkal Majalla" panose="02000000000000000000" pitchFamily="2" charset="-78"/>
                <a:cs typeface="Sakkal Majalla" panose="02000000000000000000" pitchFamily="2" charset="-78"/>
              </a:rPr>
              <a:t>2- تقييم المرشد للأخرين: حيث يقوم مرشد بتقييم عميل بناء على طلب منه لتحديد جوانب الضعف والقوة في أدائه,</a:t>
            </a:r>
          </a:p>
          <a:p>
            <a:pPr algn="just" rtl="1"/>
            <a:r>
              <a:rPr lang="ar-SA" sz="2000" b="1" dirty="0">
                <a:solidFill>
                  <a:schemeClr val="tx1"/>
                </a:solidFill>
                <a:latin typeface="Sakkal Majalla" panose="02000000000000000000" pitchFamily="2" charset="-78"/>
                <a:cs typeface="Sakkal Majalla" panose="02000000000000000000" pitchFamily="2" charset="-78"/>
              </a:rPr>
              <a:t>3- تقييم المجموعة للفرد: حيث تقوم مجموعة إرشادية خصوصا في الإرشاد الجماعي بتقييم أداء عمل في المجموعة، وهنا يكون التقييم أكثر موضوعية,</a:t>
            </a:r>
            <a:endParaRPr lang="fr-FR" sz="2000" b="1" dirty="0">
              <a:solidFill>
                <a:schemeClr val="tx1"/>
              </a:solidFill>
              <a:latin typeface="Sakkal Majalla" panose="02000000000000000000" pitchFamily="2" charset="-78"/>
              <a:cs typeface="Sakkal Majalla" panose="02000000000000000000" pitchFamily="2" charset="-78"/>
            </a:endParaRPr>
          </a:p>
        </p:txBody>
      </p:sp>
      <p:sp>
        <p:nvSpPr>
          <p:cNvPr id="4" name="Rectangle : coins arrondis 3">
            <a:extLst>
              <a:ext uri="{FF2B5EF4-FFF2-40B4-BE49-F238E27FC236}">
                <a16:creationId xmlns:a16="http://schemas.microsoft.com/office/drawing/2014/main" id="{A22A9086-7698-45E0-8FC5-975F5324AC50}"/>
              </a:ext>
            </a:extLst>
          </p:cNvPr>
          <p:cNvSpPr/>
          <p:nvPr/>
        </p:nvSpPr>
        <p:spPr>
          <a:xfrm>
            <a:off x="287715" y="3140968"/>
            <a:ext cx="7308621" cy="2021775"/>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rtl="1"/>
            <a:r>
              <a:rPr lang="ar-SA" b="1" dirty="0">
                <a:solidFill>
                  <a:schemeClr val="tx1"/>
                </a:solidFill>
                <a:latin typeface="Sakkal Majalla" panose="02000000000000000000" pitchFamily="2" charset="-78"/>
              </a:rPr>
              <a:t>ثانيا: وفقا للوقت الذي يتم فيه التقييم:</a:t>
            </a:r>
          </a:p>
          <a:p>
            <a:pPr algn="just" rtl="1"/>
            <a:r>
              <a:rPr lang="ar-SA" b="1" dirty="0">
                <a:solidFill>
                  <a:schemeClr val="tx1"/>
                </a:solidFill>
                <a:latin typeface="Sakkal Majalla" panose="02000000000000000000" pitchFamily="2" charset="-78"/>
                <a:cs typeface="Sakkal Majalla" panose="02000000000000000000" pitchFamily="2" charset="-78"/>
              </a:rPr>
              <a:t>1- التقييم القبلي: حيث تطبق فيه القياسات القبلية لجمع كل المعلومات عن الموقف المطلوب تقييمه,</a:t>
            </a:r>
          </a:p>
          <a:p>
            <a:pPr algn="just" rtl="1"/>
            <a:r>
              <a:rPr lang="ar-SA" b="1" dirty="0">
                <a:solidFill>
                  <a:schemeClr val="tx1"/>
                </a:solidFill>
                <a:latin typeface="Sakkal Majalla" panose="02000000000000000000" pitchFamily="2" charset="-78"/>
                <a:cs typeface="Sakkal Majalla" panose="02000000000000000000" pitchFamily="2" charset="-78"/>
              </a:rPr>
              <a:t>2- التقييم المستمر: ويتم هذا التقييم أثناء القيام بالعملية الإرشادية للتعرف على مدى التقدم نحو الهدف المطلوب إنجازه,</a:t>
            </a:r>
          </a:p>
          <a:p>
            <a:pPr algn="just" rtl="1"/>
            <a:r>
              <a:rPr lang="ar-SA" b="1" dirty="0">
                <a:solidFill>
                  <a:schemeClr val="tx1"/>
                </a:solidFill>
                <a:latin typeface="Sakkal Majalla" panose="02000000000000000000" pitchFamily="2" charset="-78"/>
                <a:cs typeface="Sakkal Majalla" panose="02000000000000000000" pitchFamily="2" charset="-78"/>
              </a:rPr>
              <a:t>3-التقييم النهائي: ويتم في نهاية البرنامج للتعرف على ما تم تحقيقه من نتائج على المستوى السلوكي والمعرفي والوجداني,</a:t>
            </a:r>
            <a:endParaRPr lang="fr-FR" b="1" dirty="0">
              <a:solidFill>
                <a:schemeClr val="tx1"/>
              </a:solidFill>
              <a:latin typeface="Sakkal Majalla" panose="02000000000000000000" pitchFamily="2" charset="-78"/>
              <a:cs typeface="Sakkal Majalla" panose="02000000000000000000" pitchFamily="2" charset="-78"/>
            </a:endParaRPr>
          </a:p>
        </p:txBody>
      </p:sp>
      <p:sp>
        <p:nvSpPr>
          <p:cNvPr id="5" name="Rectangle : coins arrondis 4">
            <a:extLst>
              <a:ext uri="{FF2B5EF4-FFF2-40B4-BE49-F238E27FC236}">
                <a16:creationId xmlns:a16="http://schemas.microsoft.com/office/drawing/2014/main" id="{63CD0A0D-5A55-4DEC-8148-EC700C52225F}"/>
              </a:ext>
            </a:extLst>
          </p:cNvPr>
          <p:cNvSpPr/>
          <p:nvPr/>
        </p:nvSpPr>
        <p:spPr>
          <a:xfrm>
            <a:off x="308759" y="5589240"/>
            <a:ext cx="8526484" cy="58486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SA" b="1" dirty="0"/>
              <a:t>ملاحظة: </a:t>
            </a:r>
            <a:r>
              <a:rPr lang="ar-SA" dirty="0"/>
              <a:t>التقرير الذاتي للمرشد يعتبر محكا في تقييم فاعلية البرامج الإرشادية بعد التطبيق إلى جانب استخدام المقاييس النفسية,</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 coins arrondis 4">
            <a:extLst>
              <a:ext uri="{FF2B5EF4-FFF2-40B4-BE49-F238E27FC236}">
                <a16:creationId xmlns:a16="http://schemas.microsoft.com/office/drawing/2014/main" id="{AE9D465B-6E45-4D9A-A1CB-FBF7B76A0FEF}"/>
              </a:ext>
            </a:extLst>
          </p:cNvPr>
          <p:cNvSpPr/>
          <p:nvPr/>
        </p:nvSpPr>
        <p:spPr>
          <a:xfrm>
            <a:off x="2699792" y="764704"/>
            <a:ext cx="3510845" cy="959555"/>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ar-SA" sz="2400" b="1" dirty="0">
                <a:solidFill>
                  <a:schemeClr val="tx1"/>
                </a:solidFill>
              </a:rPr>
              <a:t>تحديد فعالية البرنامج الإرشادي</a:t>
            </a:r>
            <a:endParaRPr lang="fr-FR" sz="2400" b="1" dirty="0">
              <a:solidFill>
                <a:schemeClr val="tx1"/>
              </a:solidFill>
            </a:endParaRPr>
          </a:p>
        </p:txBody>
      </p:sp>
      <p:sp>
        <p:nvSpPr>
          <p:cNvPr id="6" name="Rectangle : coins arrondis 5">
            <a:extLst>
              <a:ext uri="{FF2B5EF4-FFF2-40B4-BE49-F238E27FC236}">
                <a16:creationId xmlns:a16="http://schemas.microsoft.com/office/drawing/2014/main" id="{7B5F964D-20BB-457F-9BDF-D21ABC48BE16}"/>
              </a:ext>
            </a:extLst>
          </p:cNvPr>
          <p:cNvSpPr/>
          <p:nvPr/>
        </p:nvSpPr>
        <p:spPr>
          <a:xfrm>
            <a:off x="537969" y="2097616"/>
            <a:ext cx="7834489" cy="959555"/>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ar-SA" b="1" dirty="0">
                <a:solidFill>
                  <a:schemeClr val="tx1"/>
                </a:solidFill>
              </a:rPr>
              <a:t>يعبر مصطلح الفعالية في الدراسات التربوية التجريبية عن مدى الأثر الذي يمكن أن تحدثه المعالجة التجريبية باعتبارها متغيرا مستقلا في أحد المتغيرات التابعة</a:t>
            </a:r>
            <a:endParaRPr lang="fr-FR" b="1" dirty="0">
              <a:solidFill>
                <a:schemeClr val="tx1"/>
              </a:solidFill>
            </a:endParaRPr>
          </a:p>
        </p:txBody>
      </p:sp>
      <p:sp>
        <p:nvSpPr>
          <p:cNvPr id="7" name="Rectangle : coins arrondis 6">
            <a:extLst>
              <a:ext uri="{FF2B5EF4-FFF2-40B4-BE49-F238E27FC236}">
                <a16:creationId xmlns:a16="http://schemas.microsoft.com/office/drawing/2014/main" id="{210C1C82-66F3-4E0E-A580-20DEEDEFFDC8}"/>
              </a:ext>
            </a:extLst>
          </p:cNvPr>
          <p:cNvSpPr/>
          <p:nvPr/>
        </p:nvSpPr>
        <p:spPr>
          <a:xfrm>
            <a:off x="537969" y="3321052"/>
            <a:ext cx="7834489" cy="959555"/>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ar-SA" b="1" dirty="0">
                <a:solidFill>
                  <a:schemeClr val="tx1"/>
                </a:solidFill>
              </a:rPr>
              <a:t>كما تعرف الجمعية الأمريكية لعلم النفس الفعالية بأنها: تقييم مدى نجاح البرنامج في تحقيق أهافه، وتتطلب عملية تحديد اهداف التقييم تحديد الأساليب ومعايير التقييم وعرض النتائج، وتحليل لأثر البرنامج, </a:t>
            </a:r>
            <a:endParaRPr lang="fr-FR" b="1" dirty="0">
              <a:solidFill>
                <a:schemeClr val="tx1"/>
              </a:solidFill>
            </a:endParaRPr>
          </a:p>
        </p:txBody>
      </p:sp>
      <p:sp>
        <p:nvSpPr>
          <p:cNvPr id="8" name="Rectangle : coins arrondis 7">
            <a:extLst>
              <a:ext uri="{FF2B5EF4-FFF2-40B4-BE49-F238E27FC236}">
                <a16:creationId xmlns:a16="http://schemas.microsoft.com/office/drawing/2014/main" id="{ED0F9494-0D16-4720-BAA1-1A3239E21862}"/>
              </a:ext>
            </a:extLst>
          </p:cNvPr>
          <p:cNvSpPr/>
          <p:nvPr/>
        </p:nvSpPr>
        <p:spPr>
          <a:xfrm>
            <a:off x="529089" y="4544488"/>
            <a:ext cx="7834489" cy="1878897"/>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ar-SA" b="1" dirty="0">
                <a:solidFill>
                  <a:schemeClr val="tx1"/>
                </a:solidFill>
              </a:rPr>
              <a:t>مفهوم الدلالة الإحصائية</a:t>
            </a:r>
          </a:p>
          <a:p>
            <a:pPr algn="ctr" rtl="1"/>
            <a:r>
              <a:rPr lang="ar-SA" b="1" dirty="0">
                <a:solidFill>
                  <a:schemeClr val="tx1"/>
                </a:solidFill>
              </a:rPr>
              <a:t>إن مفهوم الدلالة الإحصائية للنتائج يركز على مدى الثقة التي نوليها لنتائج الفروق أو العلاقات بصرف النظر عن حجم هذه الفروق أو تلك العلاقات، فإذا كان الفرق دالا إحصائيا عند مستوى 0,05 بين مجموعتين، فذلك يشير إلى أن الفرق حقيقي، وأن مجتمع المجموعة الأولى يختلف عن مجتمع المجموعة الثانية، وأننا نثق في هذا الحكم بنسبة </a:t>
            </a:r>
            <a:r>
              <a:rPr lang="fr-FR" b="1" dirty="0">
                <a:solidFill>
                  <a:schemeClr val="tx1"/>
                </a:solidFill>
              </a:rPr>
              <a:t> % 95</a:t>
            </a:r>
            <a:r>
              <a:rPr lang="ar-SA" b="1" dirty="0">
                <a:solidFill>
                  <a:schemeClr val="tx1"/>
                </a:solidFill>
              </a:rPr>
              <a:t>، وهنا نكون بحاجة ماسة إلى ما يسمى الدلالة العملية للتعبير عن مقدار هذا الفرق من حيث كونه صغير، متوسطا، أو مرتفعا,</a:t>
            </a:r>
            <a:endParaRPr lang="fr-FR" b="1"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71472" y="428604"/>
            <a:ext cx="8143932" cy="5929354"/>
          </a:xfrm>
        </p:spPr>
        <p:style>
          <a:lnRef idx="3">
            <a:schemeClr val="lt1"/>
          </a:lnRef>
          <a:fillRef idx="1">
            <a:schemeClr val="accent1"/>
          </a:fillRef>
          <a:effectRef idx="1">
            <a:schemeClr val="accent1"/>
          </a:effectRef>
          <a:fontRef idx="minor">
            <a:schemeClr val="lt1"/>
          </a:fontRef>
        </p:style>
        <p:txBody>
          <a:bodyPr/>
          <a:lstStyle/>
          <a:p>
            <a:endParaRPr lang="fr-FR" dirty="0"/>
          </a:p>
        </p:txBody>
      </p:sp>
      <p:sp>
        <p:nvSpPr>
          <p:cNvPr id="4" name="Rectangle à coins arrondis 3"/>
          <p:cNvSpPr/>
          <p:nvPr/>
        </p:nvSpPr>
        <p:spPr>
          <a:xfrm>
            <a:off x="1000100" y="642918"/>
            <a:ext cx="7429552" cy="1285884"/>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justLow" rtl="1"/>
            <a:r>
              <a:rPr lang="ar-DZ" sz="2000" b="1" dirty="0">
                <a:solidFill>
                  <a:schemeClr val="tx1"/>
                </a:solidFill>
              </a:rPr>
              <a:t>يشير الباحثون في مجال الإرشاد أن تحديد مفهوم البرامج الإرشادية ينطلق من طرح مجموعة من التساؤلات أو </a:t>
            </a:r>
            <a:r>
              <a:rPr lang="ar-DZ" sz="2000" b="1" dirty="0" err="1">
                <a:solidFill>
                  <a:schemeClr val="tx1"/>
                </a:solidFill>
              </a:rPr>
              <a:t>الإستفسارات</a:t>
            </a:r>
            <a:r>
              <a:rPr lang="ar-DZ" sz="2000" b="1" dirty="0">
                <a:solidFill>
                  <a:schemeClr val="tx1"/>
                </a:solidFill>
              </a:rPr>
              <a:t> التي يتعين الإجابة عليها لنجاح البرنامج في تحقيق أهدافه، وأهم هذه التساؤلات هي:</a:t>
            </a:r>
            <a:endParaRPr lang="fr-FR" sz="2000" b="1" dirty="0">
              <a:solidFill>
                <a:schemeClr val="tx1"/>
              </a:solidFill>
            </a:endParaRPr>
          </a:p>
        </p:txBody>
      </p:sp>
      <p:sp>
        <p:nvSpPr>
          <p:cNvPr id="6" name="Rectangle à coins arrondis 5"/>
          <p:cNvSpPr/>
          <p:nvPr/>
        </p:nvSpPr>
        <p:spPr>
          <a:xfrm>
            <a:off x="7572396" y="2214554"/>
            <a:ext cx="857256" cy="50006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t>لمن؟</a:t>
            </a:r>
            <a:endParaRPr lang="fr-FR" b="1" dirty="0"/>
          </a:p>
        </p:txBody>
      </p:sp>
      <p:sp>
        <p:nvSpPr>
          <p:cNvPr id="7" name="Rectangle à coins arrondis 6"/>
          <p:cNvSpPr/>
          <p:nvPr/>
        </p:nvSpPr>
        <p:spPr>
          <a:xfrm>
            <a:off x="7572396" y="2857496"/>
            <a:ext cx="857256" cy="50006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t>لماذا؟</a:t>
            </a:r>
            <a:endParaRPr lang="fr-FR" b="1" dirty="0"/>
          </a:p>
        </p:txBody>
      </p:sp>
      <p:sp>
        <p:nvSpPr>
          <p:cNvPr id="8" name="Rectangle à coins arrondis 7"/>
          <p:cNvSpPr/>
          <p:nvPr/>
        </p:nvSpPr>
        <p:spPr>
          <a:xfrm>
            <a:off x="7572396" y="3571876"/>
            <a:ext cx="857256" cy="50006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t>ماذا؟</a:t>
            </a:r>
            <a:endParaRPr lang="fr-FR" b="1" dirty="0"/>
          </a:p>
        </p:txBody>
      </p:sp>
      <p:sp>
        <p:nvSpPr>
          <p:cNvPr id="9" name="Rectangle à coins arrondis 8"/>
          <p:cNvSpPr/>
          <p:nvPr/>
        </p:nvSpPr>
        <p:spPr>
          <a:xfrm>
            <a:off x="7572396" y="4286256"/>
            <a:ext cx="857256" cy="50006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t>كيف؟</a:t>
            </a:r>
            <a:endParaRPr lang="fr-FR" b="1" dirty="0"/>
          </a:p>
        </p:txBody>
      </p:sp>
      <p:sp>
        <p:nvSpPr>
          <p:cNvPr id="10" name="Rectangle à coins arrondis 9"/>
          <p:cNvSpPr/>
          <p:nvPr/>
        </p:nvSpPr>
        <p:spPr>
          <a:xfrm>
            <a:off x="7572396" y="4929198"/>
            <a:ext cx="857256" cy="50006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t>متى؟</a:t>
            </a:r>
            <a:endParaRPr lang="fr-FR" b="1" dirty="0"/>
          </a:p>
        </p:txBody>
      </p:sp>
      <p:sp>
        <p:nvSpPr>
          <p:cNvPr id="11" name="Rectangle à coins arrondis 10"/>
          <p:cNvSpPr/>
          <p:nvPr/>
        </p:nvSpPr>
        <p:spPr>
          <a:xfrm>
            <a:off x="7572396" y="5572140"/>
            <a:ext cx="857256" cy="50006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t>أين؟</a:t>
            </a:r>
            <a:endParaRPr lang="fr-FR" b="1" dirty="0"/>
          </a:p>
        </p:txBody>
      </p:sp>
      <p:sp>
        <p:nvSpPr>
          <p:cNvPr id="12" name="Rectangle à coins arrondis 11"/>
          <p:cNvSpPr/>
          <p:nvPr/>
        </p:nvSpPr>
        <p:spPr>
          <a:xfrm>
            <a:off x="785786" y="2214554"/>
            <a:ext cx="6572296" cy="50006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t>يفيد التحديد الدقيق للمجتمع المستهدف.</a:t>
            </a:r>
            <a:endParaRPr lang="fr-FR" b="1" dirty="0"/>
          </a:p>
        </p:txBody>
      </p:sp>
      <p:sp>
        <p:nvSpPr>
          <p:cNvPr id="13" name="Rectangle à coins arrondis 12"/>
          <p:cNvSpPr/>
          <p:nvPr/>
        </p:nvSpPr>
        <p:spPr>
          <a:xfrm>
            <a:off x="785786" y="2928934"/>
            <a:ext cx="6572296" cy="50006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t>يتضمن بعد فلسفي يستند إليه البرنامج، وبعد أخر هو تحديد الأهداف الإجرائية.</a:t>
            </a:r>
            <a:endParaRPr lang="fr-FR" b="1" dirty="0"/>
          </a:p>
        </p:txBody>
      </p:sp>
      <p:sp>
        <p:nvSpPr>
          <p:cNvPr id="14" name="Rectangle à coins arrondis 13"/>
          <p:cNvSpPr/>
          <p:nvPr/>
        </p:nvSpPr>
        <p:spPr>
          <a:xfrm>
            <a:off x="785786" y="3571876"/>
            <a:ext cx="6572296" cy="50006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t>يتضمن تحديد الممارسات والأنشطة التي تقدم للمستفيد من البرنامج.</a:t>
            </a:r>
            <a:endParaRPr lang="fr-FR" b="1" dirty="0"/>
          </a:p>
        </p:txBody>
      </p:sp>
      <p:sp>
        <p:nvSpPr>
          <p:cNvPr id="15" name="Rectangle à coins arrondis 14"/>
          <p:cNvSpPr/>
          <p:nvPr/>
        </p:nvSpPr>
        <p:spPr>
          <a:xfrm>
            <a:off x="785786" y="4286256"/>
            <a:ext cx="6572296" cy="50006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t>يفيد في تحديد الإستراتيجيات والأساليب التي يستخدمها المرشد أثناء التدخل الإرشادي</a:t>
            </a:r>
            <a:endParaRPr lang="fr-FR" b="1" dirty="0"/>
          </a:p>
        </p:txBody>
      </p:sp>
      <p:sp>
        <p:nvSpPr>
          <p:cNvPr id="16" name="Rectangle à coins arrondis 15"/>
          <p:cNvSpPr/>
          <p:nvPr/>
        </p:nvSpPr>
        <p:spPr>
          <a:xfrm>
            <a:off x="785786" y="4929198"/>
            <a:ext cx="6572296" cy="50006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t>فتوضح الفترة الزمنية لتطبيق البرنامج، وعدد الجلسات، والوقت المخصص لكل جلسة.</a:t>
            </a:r>
            <a:endParaRPr lang="fr-FR" b="1" dirty="0"/>
          </a:p>
        </p:txBody>
      </p:sp>
      <p:sp>
        <p:nvSpPr>
          <p:cNvPr id="17" name="Rectangle à coins arrondis 16"/>
          <p:cNvSpPr/>
          <p:nvPr/>
        </p:nvSpPr>
        <p:spPr>
          <a:xfrm>
            <a:off x="785786" y="5572140"/>
            <a:ext cx="6572296" cy="50006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t>فيفيد في توضيح المكان الذي سوف يطبق فيه البرنامج الإرشادي.</a:t>
            </a:r>
            <a:endParaRPr lang="fr-FR"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71472" y="428604"/>
            <a:ext cx="8143932" cy="5929354"/>
          </a:xfrm>
        </p:spPr>
        <p:style>
          <a:lnRef idx="3">
            <a:schemeClr val="lt1"/>
          </a:lnRef>
          <a:fillRef idx="1">
            <a:schemeClr val="accent1"/>
          </a:fillRef>
          <a:effectRef idx="1">
            <a:schemeClr val="accent1"/>
          </a:effectRef>
          <a:fontRef idx="minor">
            <a:schemeClr val="lt1"/>
          </a:fontRef>
        </p:style>
        <p:txBody>
          <a:bodyPr/>
          <a:lstStyle/>
          <a:p>
            <a:endParaRPr lang="fr-FR" dirty="0"/>
          </a:p>
        </p:txBody>
      </p:sp>
      <p:sp>
        <p:nvSpPr>
          <p:cNvPr id="4" name="Rectangle à coins arrondis 3"/>
          <p:cNvSpPr/>
          <p:nvPr/>
        </p:nvSpPr>
        <p:spPr>
          <a:xfrm>
            <a:off x="857224" y="642918"/>
            <a:ext cx="7786742" cy="857256"/>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DZ" b="1" dirty="0">
                <a:solidFill>
                  <a:schemeClr val="tx1"/>
                </a:solidFill>
              </a:rPr>
              <a:t>إذن، عند بناء أي برنامج إرشادي يجب أن نأخذ في </a:t>
            </a:r>
            <a:r>
              <a:rPr lang="ar-DZ" b="1">
                <a:solidFill>
                  <a:schemeClr val="tx1"/>
                </a:solidFill>
              </a:rPr>
              <a:t>عين الاعتبار </a:t>
            </a:r>
            <a:r>
              <a:rPr lang="ar-DZ" b="1" dirty="0">
                <a:solidFill>
                  <a:schemeClr val="tx1"/>
                </a:solidFill>
              </a:rPr>
              <a:t>رسالة البرنامج، وفلسفته، والمبادئ العامة الموجهة للبرنامج.</a:t>
            </a:r>
            <a:endParaRPr lang="fr-FR" b="1" dirty="0">
              <a:solidFill>
                <a:schemeClr val="tx1"/>
              </a:solidFill>
            </a:endParaRPr>
          </a:p>
        </p:txBody>
      </p:sp>
      <p:sp>
        <p:nvSpPr>
          <p:cNvPr id="5" name="Accolade fermante 4"/>
          <p:cNvSpPr/>
          <p:nvPr/>
        </p:nvSpPr>
        <p:spPr>
          <a:xfrm>
            <a:off x="7000892" y="2000240"/>
            <a:ext cx="500066" cy="3357586"/>
          </a:xfrm>
          <a:prstGeom prst="rightBrace">
            <a:avLst>
              <a:gd name="adj1" fmla="val 8333"/>
              <a:gd name="adj2" fmla="val 50328"/>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7" name="Rectangle à coins arrondis 6"/>
          <p:cNvSpPr/>
          <p:nvPr/>
        </p:nvSpPr>
        <p:spPr>
          <a:xfrm>
            <a:off x="1000100" y="1928802"/>
            <a:ext cx="5857916" cy="92869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DZ" b="1" dirty="0">
                <a:solidFill>
                  <a:srgbClr val="FF0000"/>
                </a:solidFill>
              </a:rPr>
              <a:t>رسالة البرنامج: </a:t>
            </a:r>
            <a:r>
              <a:rPr lang="ar-DZ" b="1" dirty="0"/>
              <a:t>وهي المنطلق والقاعدة والأساس، بحيث توضح طبيعة البرنامج، وأهدافه، والأرضية التي ينطلق منها، بحيث تزودنا بالرؤى وتوجه البرنامج نحو تحقيق أهدافه.</a:t>
            </a:r>
            <a:endParaRPr lang="fr-FR" b="1" dirty="0"/>
          </a:p>
        </p:txBody>
      </p:sp>
      <p:sp>
        <p:nvSpPr>
          <p:cNvPr id="9" name="Rectangle à coins arrondis 8"/>
          <p:cNvSpPr/>
          <p:nvPr/>
        </p:nvSpPr>
        <p:spPr>
          <a:xfrm>
            <a:off x="1000100" y="3143248"/>
            <a:ext cx="5857916" cy="92869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solidFill>
                  <a:srgbClr val="FF0000"/>
                </a:solidFill>
              </a:rPr>
              <a:t>فلسفة البرنامج: </a:t>
            </a:r>
            <a:r>
              <a:rPr lang="ar-DZ" b="1" dirty="0"/>
              <a:t>وتمثل هذه الفلسفات الأطر الفكرية العامة التي توجه العملية الإرشادية</a:t>
            </a:r>
            <a:endParaRPr lang="fr-FR" b="1" dirty="0"/>
          </a:p>
        </p:txBody>
      </p:sp>
      <p:sp>
        <p:nvSpPr>
          <p:cNvPr id="10" name="Rectangle à coins arrondis 9"/>
          <p:cNvSpPr/>
          <p:nvPr/>
        </p:nvSpPr>
        <p:spPr>
          <a:xfrm>
            <a:off x="1000100" y="4357694"/>
            <a:ext cx="5857916" cy="92869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solidFill>
                  <a:srgbClr val="FF0000"/>
                </a:solidFill>
              </a:rPr>
              <a:t> المبادئ العامة: </a:t>
            </a:r>
            <a:r>
              <a:rPr lang="ar-DZ" b="1" dirty="0">
                <a:solidFill>
                  <a:schemeClr val="tx1"/>
                </a:solidFill>
              </a:rPr>
              <a:t>وتوضح </a:t>
            </a:r>
            <a:r>
              <a:rPr lang="ar-DZ" b="1" dirty="0" err="1">
                <a:solidFill>
                  <a:schemeClr val="tx1"/>
                </a:solidFill>
              </a:rPr>
              <a:t>أ</a:t>
            </a:r>
            <a:r>
              <a:rPr lang="ar-DZ" b="1" dirty="0">
                <a:solidFill>
                  <a:schemeClr val="tx1"/>
                </a:solidFill>
              </a:rPr>
              <a:t>÷</a:t>
            </a:r>
            <a:r>
              <a:rPr lang="ar-DZ" b="1" dirty="0" err="1">
                <a:solidFill>
                  <a:schemeClr val="tx1"/>
                </a:solidFill>
              </a:rPr>
              <a:t>مية</a:t>
            </a:r>
            <a:r>
              <a:rPr lang="ar-DZ" b="1" dirty="0">
                <a:solidFill>
                  <a:schemeClr val="tx1"/>
                </a:solidFill>
              </a:rPr>
              <a:t> البرنامج الإرشادي والمقومات التي يبنى في ضوءها، مثال: كأن يزود المسترشد بمهارات النجاح. أو أنه تكميلي للبرنامج التعليمي. أو أن نمائي في طبيعته.....إلخ.</a:t>
            </a:r>
            <a:endParaRPr lang="fr-FR" b="1"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71472" y="428604"/>
            <a:ext cx="8143932" cy="5929354"/>
          </a:xfrm>
        </p:spPr>
        <p:style>
          <a:lnRef idx="3">
            <a:schemeClr val="lt1"/>
          </a:lnRef>
          <a:fillRef idx="1">
            <a:schemeClr val="accent1"/>
          </a:fillRef>
          <a:effectRef idx="1">
            <a:schemeClr val="accent1"/>
          </a:effectRef>
          <a:fontRef idx="minor">
            <a:schemeClr val="lt1"/>
          </a:fontRef>
        </p:style>
        <p:txBody>
          <a:bodyPr/>
          <a:lstStyle/>
          <a:p>
            <a:pPr algn="r"/>
            <a:endParaRPr lang="fr-FR" dirty="0"/>
          </a:p>
        </p:txBody>
      </p:sp>
      <p:sp>
        <p:nvSpPr>
          <p:cNvPr id="4" name="Rectangle à coins arrondis 3"/>
          <p:cNvSpPr/>
          <p:nvPr/>
        </p:nvSpPr>
        <p:spPr>
          <a:xfrm>
            <a:off x="3000364" y="571480"/>
            <a:ext cx="5572164" cy="642942"/>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rtl="1"/>
            <a:r>
              <a:rPr lang="ar-DZ" sz="2400" b="1" dirty="0">
                <a:solidFill>
                  <a:schemeClr val="tx1"/>
                </a:solidFill>
              </a:rPr>
              <a:t>تعريف البرنامج الإرشادي</a:t>
            </a:r>
            <a:endParaRPr lang="fr-FR" sz="2400" b="1" dirty="0">
              <a:solidFill>
                <a:schemeClr val="tx1"/>
              </a:solidFill>
            </a:endParaRPr>
          </a:p>
        </p:txBody>
      </p:sp>
      <p:sp>
        <p:nvSpPr>
          <p:cNvPr id="5" name="Rectangle à coins arrondis 4"/>
          <p:cNvSpPr/>
          <p:nvPr/>
        </p:nvSpPr>
        <p:spPr>
          <a:xfrm>
            <a:off x="785786" y="1500174"/>
            <a:ext cx="6786610" cy="857256"/>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DZ" sz="2000" b="1" dirty="0">
                <a:solidFill>
                  <a:schemeClr val="tx1"/>
                </a:solidFill>
              </a:rPr>
              <a:t> يعرف البرنامج بشكل عام، بأنه: مجموعة من الخبرات التربوية والمفاهيم والمهارات يتم تنظيمها في إطار من الوحدات المتكاملة والشاملة لجميع الأنشطة.</a:t>
            </a:r>
            <a:endParaRPr lang="fr-FR" sz="2000" b="1" dirty="0">
              <a:solidFill>
                <a:schemeClr val="tx1"/>
              </a:solidFill>
            </a:endParaRPr>
          </a:p>
        </p:txBody>
      </p:sp>
      <p:sp>
        <p:nvSpPr>
          <p:cNvPr id="6" name="Rectangle à coins arrondis 5"/>
          <p:cNvSpPr/>
          <p:nvPr/>
        </p:nvSpPr>
        <p:spPr>
          <a:xfrm>
            <a:off x="785786" y="2643182"/>
            <a:ext cx="6786610" cy="3000396"/>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justLow" rtl="1"/>
            <a:endParaRPr lang="ar-DZ" sz="2000" b="1" dirty="0">
              <a:solidFill>
                <a:schemeClr val="tx1"/>
              </a:solidFill>
            </a:endParaRPr>
          </a:p>
          <a:p>
            <a:pPr algn="justLow" rtl="1"/>
            <a:r>
              <a:rPr lang="ar-DZ" sz="2000" b="1" dirty="0">
                <a:solidFill>
                  <a:schemeClr val="tx1"/>
                </a:solidFill>
              </a:rPr>
              <a:t>يذكر زهران</a:t>
            </a:r>
            <a:r>
              <a:rPr lang="ar-MA" sz="2000" b="1" dirty="0">
                <a:solidFill>
                  <a:schemeClr val="tx1"/>
                </a:solidFill>
              </a:rPr>
              <a:t>(زهران،1977،513) أن البرنامج الإرشادي هو: برنامج مخطط ومنظم في ضوء أسس علمية لتقديم الخدمات الإرشادية المباشرة والغير المباشرة فرديا وجماعيا لجميع من تضمهم المؤسسة(المدرسة مثلا)، بهدف مساعدتهم على تحقيق النمو السوي والقيام بالاختيار الواعي المتعقل ولتحقيق التوافق النفسي داخل المؤسسة وخارجها. وعليه فإن هدف التدخل الإرشادي هو تنمية شخصية المتمدرس من خلال تقديم يد العون بشكل فردي أو جماعي للمسترشدين ومساعدتهم على تحقيق الذات الأكاديمية والتفوق داخل المدرسة، وتأكيد الذات الإجتماعية من خلال النجاح في الحياة العملية.</a:t>
            </a:r>
            <a:endParaRPr lang="fr-FR" sz="2000" b="1" dirty="0">
              <a:solidFill>
                <a:schemeClr val="tx1"/>
              </a:solidFill>
            </a:endParaRPr>
          </a:p>
          <a:p>
            <a:pPr algn="justLow" rtl="1"/>
            <a:endParaRPr lang="fr-FR" b="1" dirty="0"/>
          </a:p>
        </p:txBody>
      </p:sp>
      <p:sp>
        <p:nvSpPr>
          <p:cNvPr id="8" name="Accolade fermante 7"/>
          <p:cNvSpPr/>
          <p:nvPr/>
        </p:nvSpPr>
        <p:spPr>
          <a:xfrm>
            <a:off x="7572396" y="1928802"/>
            <a:ext cx="1143008" cy="2928958"/>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71472" y="428604"/>
            <a:ext cx="8143932" cy="5929354"/>
          </a:xfrm>
        </p:spPr>
        <p:style>
          <a:lnRef idx="3">
            <a:schemeClr val="lt1"/>
          </a:lnRef>
          <a:fillRef idx="1">
            <a:schemeClr val="accent1"/>
          </a:fillRef>
          <a:effectRef idx="1">
            <a:schemeClr val="accent1"/>
          </a:effectRef>
          <a:fontRef idx="minor">
            <a:schemeClr val="lt1"/>
          </a:fontRef>
        </p:style>
        <p:txBody>
          <a:bodyPr/>
          <a:lstStyle/>
          <a:p>
            <a:endParaRPr lang="fr-FR" dirty="0"/>
          </a:p>
        </p:txBody>
      </p:sp>
      <p:sp>
        <p:nvSpPr>
          <p:cNvPr id="5" name="Rectangle à coins arrondis 4"/>
          <p:cNvSpPr/>
          <p:nvPr/>
        </p:nvSpPr>
        <p:spPr>
          <a:xfrm>
            <a:off x="857224" y="642918"/>
            <a:ext cx="7143800" cy="3714776"/>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justLow" rtl="1"/>
            <a:endParaRPr lang="ar-DZ" sz="2000" b="1" dirty="0">
              <a:solidFill>
                <a:schemeClr val="tx1"/>
              </a:solidFill>
            </a:endParaRPr>
          </a:p>
          <a:p>
            <a:pPr algn="justLow" rtl="1"/>
            <a:r>
              <a:rPr lang="ar-DZ" sz="2000" b="1" dirty="0">
                <a:solidFill>
                  <a:schemeClr val="tx1"/>
                </a:solidFill>
              </a:rPr>
              <a:t>كما يعرف العاسمي البرامج الإرشادية</a:t>
            </a:r>
            <a:r>
              <a:rPr lang="ar-MA" sz="2000" b="1" dirty="0">
                <a:solidFill>
                  <a:schemeClr val="tx1"/>
                </a:solidFill>
              </a:rPr>
              <a:t> (العاسمي،2012،27)، بأنه</a:t>
            </a:r>
            <a:r>
              <a:rPr lang="ar-DZ" sz="2000" b="1" dirty="0">
                <a:solidFill>
                  <a:schemeClr val="tx1"/>
                </a:solidFill>
              </a:rPr>
              <a:t>ا</a:t>
            </a:r>
            <a:r>
              <a:rPr lang="ar-MA" sz="2000" b="1" dirty="0">
                <a:solidFill>
                  <a:schemeClr val="tx1"/>
                </a:solidFill>
              </a:rPr>
              <a:t>: عبارة عن مجموعة الإستراتيجيات الإرشادية المباشرة وغير المباشرة المخططة والمنظمة على أسس علمية تقدّم بطريقة بناءة من قبل مختصين في مجال الإرشاد النفسي للأفراد المسترشدين الذين يعانون من مشكلات أكاديمية أو نفسية أو اجتماعية في مكان وزمان محدد، بهدف مساعدتهم في التعرف على مشكلاتهم وحاجاتهم، وتنمية إمكاناتهم وقدراتهم إزاء ما يواجهونه من صعوبات أو مشكلات، ومساعدتهم أيضا على اتخاذ القرارات السليمة في حياتهم، وتحقيق النمو السوي والتوافق النفسي لهم في أثناء تفاعلهم مع مواقف الحياة الضاغطة بشكل بناء. فهدف التدخل الإرشادي هو مساعدة الأفراد في التخلص من المشكلات المختلفة من خلال التّعرف على حاجاتهم، ومن ثمة مساعدتهم على اكتساب المهارات الحياتية المختلفة وتبصيرهم بكيفية إدارة ضغوطات الحياة.</a:t>
            </a:r>
            <a:endParaRPr lang="fr-FR" sz="2000" b="1" dirty="0">
              <a:solidFill>
                <a:schemeClr val="tx1"/>
              </a:solidFill>
            </a:endParaRPr>
          </a:p>
          <a:p>
            <a:pPr algn="ctr"/>
            <a:r>
              <a:rPr lang="ar-DZ" dirty="0"/>
              <a:t> </a:t>
            </a:r>
            <a:endParaRPr lang="fr-FR" dirty="0"/>
          </a:p>
        </p:txBody>
      </p:sp>
      <p:sp>
        <p:nvSpPr>
          <p:cNvPr id="6" name="Ellipse 5"/>
          <p:cNvSpPr/>
          <p:nvPr/>
        </p:nvSpPr>
        <p:spPr>
          <a:xfrm>
            <a:off x="1214414" y="5000636"/>
            <a:ext cx="6643734" cy="928694"/>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ar-DZ" sz="2000" b="1" dirty="0">
                <a:solidFill>
                  <a:schemeClr val="tx1"/>
                </a:solidFill>
              </a:rPr>
              <a:t>الملاحظ من خلال التعريفين أن البرنامج الإرشادي يركز على مجموعة من النقاط المشتركة وهي:</a:t>
            </a:r>
            <a:endParaRPr lang="fr-FR" sz="2000" b="1" dirty="0">
              <a:solidFill>
                <a:schemeClr val="tx1"/>
              </a:solidFill>
            </a:endParaRPr>
          </a:p>
        </p:txBody>
      </p:sp>
      <p:sp>
        <p:nvSpPr>
          <p:cNvPr id="7" name="Accolade fermante 6"/>
          <p:cNvSpPr/>
          <p:nvPr/>
        </p:nvSpPr>
        <p:spPr>
          <a:xfrm rot="16200000">
            <a:off x="4071934" y="2786058"/>
            <a:ext cx="642942" cy="3786214"/>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71472" y="428604"/>
            <a:ext cx="8143932" cy="5929354"/>
          </a:xfrm>
        </p:spPr>
        <p:style>
          <a:lnRef idx="2">
            <a:schemeClr val="dk1"/>
          </a:lnRef>
          <a:fillRef idx="1">
            <a:schemeClr val="lt1"/>
          </a:fillRef>
          <a:effectRef idx="0">
            <a:schemeClr val="dk1"/>
          </a:effectRef>
          <a:fontRef idx="minor">
            <a:schemeClr val="dk1"/>
          </a:fontRef>
        </p:style>
        <p:txBody>
          <a:bodyPr/>
          <a:lstStyle/>
          <a:p>
            <a:endParaRPr lang="fr-FR" dirty="0"/>
          </a:p>
        </p:txBody>
      </p:sp>
      <p:sp>
        <p:nvSpPr>
          <p:cNvPr id="4" name="Rectangle à coins arrondis 3"/>
          <p:cNvSpPr/>
          <p:nvPr/>
        </p:nvSpPr>
        <p:spPr>
          <a:xfrm>
            <a:off x="642910" y="1357298"/>
            <a:ext cx="7286676" cy="78581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solidFill>
                  <a:srgbClr val="FF0000"/>
                </a:solidFill>
              </a:rPr>
              <a:t>التخطيط: </a:t>
            </a:r>
            <a:r>
              <a:rPr lang="ar-DZ" b="1" dirty="0"/>
              <a:t>ويبدأ من اللحظة الأولى لهيكلته، وفق خطوات رئيسية هي(تحديد المشكلة، وتعريفها إجرائيا، وتشخيصها، ووضع الأهداف، وتنفيذ البرنامج وتقويمه)</a:t>
            </a:r>
            <a:endParaRPr lang="fr-FR" b="1" dirty="0"/>
          </a:p>
        </p:txBody>
      </p:sp>
      <p:sp>
        <p:nvSpPr>
          <p:cNvPr id="5" name="Rectangle à coins arrondis 4"/>
          <p:cNvSpPr/>
          <p:nvPr/>
        </p:nvSpPr>
        <p:spPr>
          <a:xfrm>
            <a:off x="642910" y="2214554"/>
            <a:ext cx="7286676" cy="71438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r"/>
            <a:r>
              <a:rPr lang="ar-DZ" b="1" dirty="0">
                <a:solidFill>
                  <a:srgbClr val="FF0000"/>
                </a:solidFill>
              </a:rPr>
              <a:t>يتمتع بقدر من التنظيم والتنسيق: </a:t>
            </a:r>
            <a:r>
              <a:rPr lang="ar-DZ" b="1" dirty="0"/>
              <a:t>أي التنظيم في إعداده، وتنفيذه، وتقييمه.</a:t>
            </a:r>
            <a:endParaRPr lang="fr-FR" b="1" dirty="0"/>
          </a:p>
        </p:txBody>
      </p:sp>
      <p:sp>
        <p:nvSpPr>
          <p:cNvPr id="6" name="Rectangle à coins arrondis 5"/>
          <p:cNvSpPr/>
          <p:nvPr/>
        </p:nvSpPr>
        <p:spPr>
          <a:xfrm>
            <a:off x="642910" y="3000372"/>
            <a:ext cx="7286676" cy="71438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r"/>
            <a:r>
              <a:rPr lang="ar-DZ" b="1" dirty="0">
                <a:solidFill>
                  <a:srgbClr val="FF0000"/>
                </a:solidFill>
              </a:rPr>
              <a:t>يقوم بإعداده فريق عمل: </a:t>
            </a:r>
            <a:r>
              <a:rPr lang="ar-DZ" b="1" dirty="0"/>
              <a:t>متكون من خبراء لديهم الخبرة في مجال تقديم الخدمات النفسية.</a:t>
            </a:r>
            <a:endParaRPr lang="fr-FR" b="1" dirty="0"/>
          </a:p>
        </p:txBody>
      </p:sp>
      <p:sp>
        <p:nvSpPr>
          <p:cNvPr id="7" name="Rectangle à coins arrondis 6"/>
          <p:cNvSpPr/>
          <p:nvPr/>
        </p:nvSpPr>
        <p:spPr>
          <a:xfrm>
            <a:off x="642910" y="3786190"/>
            <a:ext cx="7286676" cy="71438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r" rtl="1"/>
            <a:r>
              <a:rPr lang="ar-DZ" b="1" dirty="0">
                <a:solidFill>
                  <a:srgbClr val="FF0000"/>
                </a:solidFill>
              </a:rPr>
              <a:t>يقدم للمسترشدين بأساليب متنوعة: </a:t>
            </a:r>
            <a:r>
              <a:rPr lang="ar-DZ" b="1" dirty="0"/>
              <a:t>قد يكون مباشرا، أو قد يكون غير مباشر، وقد يكون مع حالات فردية، وقد يكون مع حالات جماعية.</a:t>
            </a:r>
            <a:endParaRPr lang="fr-FR" b="1" dirty="0"/>
          </a:p>
        </p:txBody>
      </p:sp>
      <p:sp>
        <p:nvSpPr>
          <p:cNvPr id="8" name="Rectangle à coins arrondis 7"/>
          <p:cNvSpPr/>
          <p:nvPr/>
        </p:nvSpPr>
        <p:spPr>
          <a:xfrm>
            <a:off x="642910" y="4572008"/>
            <a:ext cx="7286676" cy="71438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Low" rtl="1"/>
            <a:r>
              <a:rPr lang="ar-DZ" b="1" dirty="0">
                <a:solidFill>
                  <a:srgbClr val="FF0000"/>
                </a:solidFill>
              </a:rPr>
              <a:t>يستخدم لتنفيذ البرنامج فنيات متعددة:</a:t>
            </a:r>
            <a:r>
              <a:rPr lang="ar-DZ" b="1" dirty="0"/>
              <a:t> كالتعزيز، والمناقشة، والمحاضرة، وحل المشكلات، والنمذجة، والتعاقد، والعصف الذهني.....إلخ.</a:t>
            </a:r>
            <a:endParaRPr lang="fr-FR" b="1" dirty="0"/>
          </a:p>
        </p:txBody>
      </p:sp>
      <p:sp>
        <p:nvSpPr>
          <p:cNvPr id="9" name="Rectangle à coins arrondis 8"/>
          <p:cNvSpPr/>
          <p:nvPr/>
        </p:nvSpPr>
        <p:spPr>
          <a:xfrm>
            <a:off x="642910" y="5429264"/>
            <a:ext cx="7286676" cy="71438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r" rtl="1"/>
            <a:r>
              <a:rPr lang="ar-DZ" b="1" dirty="0"/>
              <a:t>تحديد مكان تطبيق البرنامج الإرشادي والمدة الزمنية لتنفيذه.</a:t>
            </a:r>
            <a:endParaRPr lang="fr-FR" b="1" dirty="0"/>
          </a:p>
        </p:txBody>
      </p:sp>
      <p:sp>
        <p:nvSpPr>
          <p:cNvPr id="10" name="Rectangle à coins arrondis 9"/>
          <p:cNvSpPr/>
          <p:nvPr/>
        </p:nvSpPr>
        <p:spPr>
          <a:xfrm>
            <a:off x="714348" y="571480"/>
            <a:ext cx="7286676" cy="71438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solidFill>
                  <a:srgbClr val="FF0000"/>
                </a:solidFill>
              </a:rPr>
              <a:t>أنه علمي: </a:t>
            </a:r>
            <a:r>
              <a:rPr lang="ar-DZ" b="1" dirty="0"/>
              <a:t>يستند إلى منهجية علمية، ونظرية نفسية من نظريات الإرشاد والعلاج النفسي أثناء إعداده</a:t>
            </a:r>
            <a:endParaRPr lang="fr-FR" b="1" dirty="0"/>
          </a:p>
        </p:txBody>
      </p:sp>
      <p:sp>
        <p:nvSpPr>
          <p:cNvPr id="11" name="Accolade fermante 10"/>
          <p:cNvSpPr/>
          <p:nvPr/>
        </p:nvSpPr>
        <p:spPr>
          <a:xfrm>
            <a:off x="8001024" y="928670"/>
            <a:ext cx="642942" cy="5000660"/>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71472" y="285728"/>
            <a:ext cx="8143932" cy="6072230"/>
          </a:xfrm>
        </p:spPr>
        <p:style>
          <a:lnRef idx="2">
            <a:schemeClr val="dk1"/>
          </a:lnRef>
          <a:fillRef idx="1">
            <a:schemeClr val="lt1"/>
          </a:fillRef>
          <a:effectRef idx="0">
            <a:schemeClr val="dk1"/>
          </a:effectRef>
          <a:fontRef idx="minor">
            <a:schemeClr val="dk1"/>
          </a:fontRef>
        </p:style>
        <p:txBody>
          <a:bodyPr/>
          <a:lstStyle/>
          <a:p>
            <a:endParaRPr lang="fr-FR" dirty="0"/>
          </a:p>
        </p:txBody>
      </p:sp>
      <p:sp>
        <p:nvSpPr>
          <p:cNvPr id="5" name="Ellipse 4"/>
          <p:cNvSpPr/>
          <p:nvPr/>
        </p:nvSpPr>
        <p:spPr>
          <a:xfrm>
            <a:off x="1357290" y="357166"/>
            <a:ext cx="6500858" cy="857256"/>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2800" b="1" dirty="0"/>
              <a:t>بناء البرامج الإرشادية</a:t>
            </a:r>
            <a:endParaRPr lang="fr-FR" sz="2800" b="1" dirty="0"/>
          </a:p>
        </p:txBody>
      </p:sp>
      <p:cxnSp>
        <p:nvCxnSpPr>
          <p:cNvPr id="8" name="Connecteur droit avec flèche 7"/>
          <p:cNvCxnSpPr>
            <a:stCxn id="5" idx="4"/>
          </p:cNvCxnSpPr>
          <p:nvPr/>
        </p:nvCxnSpPr>
        <p:spPr>
          <a:xfrm rot="5400000">
            <a:off x="4482703" y="1303722"/>
            <a:ext cx="214316" cy="357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ectangle à coins arrondis 11"/>
          <p:cNvSpPr/>
          <p:nvPr/>
        </p:nvSpPr>
        <p:spPr>
          <a:xfrm>
            <a:off x="7429520" y="1428736"/>
            <a:ext cx="1214446" cy="42148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2400" b="1" dirty="0">
                <a:solidFill>
                  <a:schemeClr val="tx1"/>
                </a:solidFill>
              </a:rPr>
              <a:t>الأسس العامة لبناء برامج التوجيه والإرشاد </a:t>
            </a:r>
          </a:p>
          <a:p>
            <a:pPr algn="ctr"/>
            <a:r>
              <a:rPr lang="ar-DZ" sz="2400" b="1" dirty="0">
                <a:solidFill>
                  <a:schemeClr val="tx1"/>
                </a:solidFill>
              </a:rPr>
              <a:t>النفسي.</a:t>
            </a:r>
            <a:endParaRPr lang="fr-FR" sz="2400" b="1" dirty="0">
              <a:solidFill>
                <a:schemeClr val="tx1"/>
              </a:solidFill>
            </a:endParaRPr>
          </a:p>
        </p:txBody>
      </p:sp>
      <p:sp>
        <p:nvSpPr>
          <p:cNvPr id="13" name="Rectangle à coins arrondis 12"/>
          <p:cNvSpPr/>
          <p:nvPr/>
        </p:nvSpPr>
        <p:spPr>
          <a:xfrm>
            <a:off x="714348" y="1357298"/>
            <a:ext cx="6357982" cy="71438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solidFill>
                  <a:srgbClr val="FF0000"/>
                </a:solidFill>
              </a:rPr>
              <a:t>الأسس العامة: </a:t>
            </a:r>
            <a:r>
              <a:rPr lang="ar-DZ" b="1" dirty="0"/>
              <a:t>وتعني ثبات السلوك الإنساني نسبيا وإمكانية التنبؤ به وقابليته للتعديل</a:t>
            </a:r>
            <a:endParaRPr lang="fr-FR" b="1" dirty="0"/>
          </a:p>
        </p:txBody>
      </p:sp>
      <p:sp>
        <p:nvSpPr>
          <p:cNvPr id="14" name="Rectangle à coins arrondis 13"/>
          <p:cNvSpPr/>
          <p:nvPr/>
        </p:nvSpPr>
        <p:spPr>
          <a:xfrm>
            <a:off x="714348" y="2143116"/>
            <a:ext cx="6357982" cy="71438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solidFill>
                  <a:srgbClr val="FF0000"/>
                </a:solidFill>
              </a:rPr>
              <a:t>الأسس النفسية والتربوية: </a:t>
            </a:r>
            <a:r>
              <a:rPr lang="ar-DZ" b="1" dirty="0"/>
              <a:t>يجب الأخذ بمبدأ الفروق الفردية في النمو العقلي والجسمي والاجتماعي.</a:t>
            </a:r>
            <a:endParaRPr lang="fr-FR" b="1" dirty="0"/>
          </a:p>
        </p:txBody>
      </p:sp>
      <p:sp>
        <p:nvSpPr>
          <p:cNvPr id="15" name="Rectangle à coins arrondis 14"/>
          <p:cNvSpPr/>
          <p:nvPr/>
        </p:nvSpPr>
        <p:spPr>
          <a:xfrm>
            <a:off x="714348" y="3000372"/>
            <a:ext cx="6357982" cy="71438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r"/>
            <a:r>
              <a:rPr lang="ar-DZ" b="1" dirty="0">
                <a:solidFill>
                  <a:srgbClr val="FF0000"/>
                </a:solidFill>
              </a:rPr>
              <a:t>الأسس الاجتماعية: </a:t>
            </a:r>
            <a:r>
              <a:rPr lang="ar-DZ" b="1" dirty="0"/>
              <a:t>بمعنى أن السلوك الإنساني فردي- اجتماعي. </a:t>
            </a:r>
            <a:endParaRPr lang="fr-FR" b="1" dirty="0"/>
          </a:p>
        </p:txBody>
      </p:sp>
      <p:sp>
        <p:nvSpPr>
          <p:cNvPr id="16" name="Rectangle à coins arrondis 15"/>
          <p:cNvSpPr/>
          <p:nvPr/>
        </p:nvSpPr>
        <p:spPr>
          <a:xfrm>
            <a:off x="714348" y="3857628"/>
            <a:ext cx="6357982" cy="71438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solidFill>
                  <a:srgbClr val="FF0000"/>
                </a:solidFill>
              </a:rPr>
              <a:t>الأسس الفسيولوجية: </a:t>
            </a:r>
            <a:r>
              <a:rPr lang="ar-DZ" b="1" dirty="0"/>
              <a:t>على المرشد أن يدرك تمام الإدراك العلاقة الوثيقة بين النفس والجسد.</a:t>
            </a:r>
            <a:endParaRPr lang="fr-FR" b="1" dirty="0"/>
          </a:p>
        </p:txBody>
      </p:sp>
      <p:sp>
        <p:nvSpPr>
          <p:cNvPr id="17" name="Rectangle à coins arrondis 16"/>
          <p:cNvSpPr/>
          <p:nvPr/>
        </p:nvSpPr>
        <p:spPr>
          <a:xfrm>
            <a:off x="714348" y="4714884"/>
            <a:ext cx="6357982" cy="71438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solidFill>
                  <a:srgbClr val="FF0000"/>
                </a:solidFill>
              </a:rPr>
              <a:t>الأسس الأكاديمية: </a:t>
            </a:r>
            <a:r>
              <a:rPr lang="ar-DZ" b="1" dirty="0"/>
              <a:t>تتعلق بالمحتوى التعليمي واختيار المحتوى بما يتفق مع طبيعة المتعلم.</a:t>
            </a:r>
            <a:endParaRPr lang="fr-FR" b="1" dirty="0"/>
          </a:p>
        </p:txBody>
      </p:sp>
      <p:sp>
        <p:nvSpPr>
          <p:cNvPr id="18" name="Rectangle à coins arrondis 17"/>
          <p:cNvSpPr/>
          <p:nvPr/>
        </p:nvSpPr>
        <p:spPr>
          <a:xfrm>
            <a:off x="714348" y="5572140"/>
            <a:ext cx="6357982" cy="71438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solidFill>
                  <a:srgbClr val="FF0000"/>
                </a:solidFill>
              </a:rPr>
              <a:t>الأسس الفلسفية: </a:t>
            </a:r>
            <a:r>
              <a:rPr lang="ar-DZ" b="1" dirty="0"/>
              <a:t>عملية الإرشاد يجب أن تقوم على أساس فهم كامل لطبيعة الإنسان.</a:t>
            </a:r>
            <a:endParaRPr lang="fr-FR" b="1" dirty="0"/>
          </a:p>
        </p:txBody>
      </p:sp>
      <p:cxnSp>
        <p:nvCxnSpPr>
          <p:cNvPr id="20" name="Connecteur droit avec flèche 19"/>
          <p:cNvCxnSpPr>
            <a:stCxn id="12" idx="1"/>
            <a:endCxn id="13" idx="3"/>
          </p:cNvCxnSpPr>
          <p:nvPr/>
        </p:nvCxnSpPr>
        <p:spPr>
          <a:xfrm rot="10800000">
            <a:off x="7072330" y="1714489"/>
            <a:ext cx="357190" cy="182166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2" name="Connecteur droit avec flèche 21"/>
          <p:cNvCxnSpPr>
            <a:stCxn id="12" idx="1"/>
            <a:endCxn id="14" idx="3"/>
          </p:cNvCxnSpPr>
          <p:nvPr/>
        </p:nvCxnSpPr>
        <p:spPr>
          <a:xfrm rot="10800000">
            <a:off x="7072330" y="2500307"/>
            <a:ext cx="357190" cy="103585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4" name="Connecteur droit avec flèche 23"/>
          <p:cNvCxnSpPr>
            <a:stCxn id="12" idx="1"/>
            <a:endCxn id="15" idx="3"/>
          </p:cNvCxnSpPr>
          <p:nvPr/>
        </p:nvCxnSpPr>
        <p:spPr>
          <a:xfrm rot="10800000">
            <a:off x="7072330" y="3357563"/>
            <a:ext cx="357190" cy="17859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6" name="Connecteur droit avec flèche 25"/>
          <p:cNvCxnSpPr>
            <a:stCxn id="12" idx="1"/>
            <a:endCxn id="16" idx="3"/>
          </p:cNvCxnSpPr>
          <p:nvPr/>
        </p:nvCxnSpPr>
        <p:spPr>
          <a:xfrm rot="10800000" flipV="1">
            <a:off x="7072330" y="3536156"/>
            <a:ext cx="357190" cy="67866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8" name="Connecteur droit avec flèche 27"/>
          <p:cNvCxnSpPr>
            <a:stCxn id="12" idx="1"/>
            <a:endCxn id="17" idx="3"/>
          </p:cNvCxnSpPr>
          <p:nvPr/>
        </p:nvCxnSpPr>
        <p:spPr>
          <a:xfrm rot="10800000" flipV="1">
            <a:off x="7072330" y="3536156"/>
            <a:ext cx="357190" cy="15359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0" name="Connecteur droit avec flèche 29"/>
          <p:cNvCxnSpPr>
            <a:stCxn id="12" idx="1"/>
            <a:endCxn id="18" idx="3"/>
          </p:cNvCxnSpPr>
          <p:nvPr/>
        </p:nvCxnSpPr>
        <p:spPr>
          <a:xfrm rot="10800000" flipV="1">
            <a:off x="7072330" y="3536156"/>
            <a:ext cx="357190" cy="2393173"/>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72560" cy="6286544"/>
          </a:xfrm>
        </p:spPr>
        <p:style>
          <a:lnRef idx="2">
            <a:schemeClr val="accent1"/>
          </a:lnRef>
          <a:fillRef idx="1">
            <a:schemeClr val="lt1"/>
          </a:fillRef>
          <a:effectRef idx="0">
            <a:schemeClr val="accent1"/>
          </a:effectRef>
          <a:fontRef idx="minor">
            <a:schemeClr val="dk1"/>
          </a:fontRef>
        </p:style>
        <p:txBody>
          <a:bodyPr/>
          <a:lstStyle/>
          <a:p>
            <a:pPr algn="r" rtl="1"/>
            <a:endParaRPr lang="fr-FR" dirty="0"/>
          </a:p>
        </p:txBody>
      </p:sp>
      <p:sp>
        <p:nvSpPr>
          <p:cNvPr id="4" name="Ellipse 3"/>
          <p:cNvSpPr/>
          <p:nvPr/>
        </p:nvSpPr>
        <p:spPr>
          <a:xfrm>
            <a:off x="3071802" y="285728"/>
            <a:ext cx="5786478" cy="71438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2400" b="1" dirty="0"/>
              <a:t>أهمية البرامج الإرشادية</a:t>
            </a:r>
            <a:endParaRPr lang="fr-FR" sz="2400" b="1" dirty="0"/>
          </a:p>
        </p:txBody>
      </p:sp>
      <p:sp>
        <p:nvSpPr>
          <p:cNvPr id="5" name="Rectangle à coins arrondis 4"/>
          <p:cNvSpPr/>
          <p:nvPr/>
        </p:nvSpPr>
        <p:spPr>
          <a:xfrm>
            <a:off x="642910" y="1214422"/>
            <a:ext cx="7215238" cy="6429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إن تخطيط البرامج الإرشادية يعد الدليل الموّجه لكل من المرشد والمسترشد وينبغي على الطرفين أن يتفقا على الخطة الإرشادية قبل تنفيذها.</a:t>
            </a:r>
            <a:endParaRPr lang="fr-FR" b="1" dirty="0"/>
          </a:p>
        </p:txBody>
      </p:sp>
      <p:sp>
        <p:nvSpPr>
          <p:cNvPr id="6" name="Rectangle à coins arrondis 5"/>
          <p:cNvSpPr/>
          <p:nvPr/>
        </p:nvSpPr>
        <p:spPr>
          <a:xfrm>
            <a:off x="642910" y="2000240"/>
            <a:ext cx="7215238" cy="6429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تعد الخطة الإرشادية مهمة للتعرف على مدى ما تحقق من الأهداف المتفق عليها.</a:t>
            </a:r>
            <a:endParaRPr lang="fr-FR" b="1" dirty="0"/>
          </a:p>
        </p:txBody>
      </p:sp>
      <p:sp>
        <p:nvSpPr>
          <p:cNvPr id="7" name="Rectangle à coins arrondis 6"/>
          <p:cNvSpPr/>
          <p:nvPr/>
        </p:nvSpPr>
        <p:spPr>
          <a:xfrm>
            <a:off x="642910" y="3714752"/>
            <a:ext cx="7215238" cy="6429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تكمن أهمية البرامج كذلك في حل المشكلات في مهدها قبل أن تتفاقم وتزداد حدتها.</a:t>
            </a:r>
            <a:endParaRPr lang="fr-FR" b="1" dirty="0"/>
          </a:p>
        </p:txBody>
      </p:sp>
      <p:sp>
        <p:nvSpPr>
          <p:cNvPr id="8" name="Rectangle à coins arrondis 7"/>
          <p:cNvSpPr/>
          <p:nvPr/>
        </p:nvSpPr>
        <p:spPr>
          <a:xfrm>
            <a:off x="642910" y="2857496"/>
            <a:ext cx="7215238" cy="6429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تعد الخطة الإرشادية مفيدة للمرشد والمسترشد وذلك لتبيان جدواها بعد الانتهاء من تطبيقها ومعرفة الأثر الذي أحدثته.</a:t>
            </a:r>
            <a:endParaRPr lang="fr-FR" b="1" dirty="0"/>
          </a:p>
        </p:txBody>
      </p:sp>
      <p:sp>
        <p:nvSpPr>
          <p:cNvPr id="9" name="Rectangle à coins arrondis 8"/>
          <p:cNvSpPr/>
          <p:nvPr/>
        </p:nvSpPr>
        <p:spPr>
          <a:xfrm>
            <a:off x="642910" y="4572008"/>
            <a:ext cx="7215238" cy="6429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تيسر البرامج الإرشادية السلوك الإيجابي للفرد وتحقق الأهداف البناءة لديه وتعمل على تقدمه.</a:t>
            </a:r>
            <a:endParaRPr lang="fr-FR" b="1" dirty="0"/>
          </a:p>
        </p:txBody>
      </p:sp>
      <p:sp>
        <p:nvSpPr>
          <p:cNvPr id="10" name="Rectangle à coins arrondis 9"/>
          <p:cNvSpPr/>
          <p:nvPr/>
        </p:nvSpPr>
        <p:spPr>
          <a:xfrm>
            <a:off x="642910" y="5429264"/>
            <a:ext cx="7215238" cy="6429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t>تشمل الخدمات المقدمة في الإرشاد، تثمين المعلومات، وتنمية المهارات، وزيادة الوعي لدى المسترشد.</a:t>
            </a:r>
            <a:endParaRPr lang="fr-FR" b="1" dirty="0"/>
          </a:p>
        </p:txBody>
      </p:sp>
      <p:sp>
        <p:nvSpPr>
          <p:cNvPr id="11" name="Accolade fermante 10"/>
          <p:cNvSpPr/>
          <p:nvPr/>
        </p:nvSpPr>
        <p:spPr>
          <a:xfrm>
            <a:off x="7858148" y="1571612"/>
            <a:ext cx="500066" cy="4214842"/>
          </a:xfrm>
          <a:prstGeom prst="rightBrace">
            <a:avLst/>
          </a:prstGeom>
        </p:spPr>
        <p:style>
          <a:lnRef idx="3">
            <a:schemeClr val="dk1"/>
          </a:lnRef>
          <a:fillRef idx="1002">
            <a:schemeClr val="dk1"/>
          </a:fillRef>
          <a:effectRef idx="2">
            <a:schemeClr val="dk1"/>
          </a:effectRef>
          <a:fontRef idx="minor">
            <a:schemeClr val="tx1"/>
          </a:fontRef>
        </p:style>
        <p:txBody>
          <a:bodyPr rtlCol="0" anchor="ctr"/>
          <a:lstStyle/>
          <a:p>
            <a:pPr algn="ctr"/>
            <a:endParaRPr lang="fr-F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484</TotalTime>
  <Words>2251</Words>
  <Application>Microsoft Office PowerPoint</Application>
  <PresentationFormat>Affichage à l'écran (4:3)</PresentationFormat>
  <Paragraphs>163</Paragraphs>
  <Slides>27</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27</vt:i4>
      </vt:variant>
    </vt:vector>
  </HeadingPairs>
  <TitlesOfParts>
    <vt:vector size="33" baseType="lpstr">
      <vt:lpstr>Arial</vt:lpstr>
      <vt:lpstr>Calibri</vt:lpstr>
      <vt:lpstr>Sakkal Majalla</vt:lpstr>
      <vt:lpstr>Times New Roman</vt:lpstr>
      <vt:lpstr>Urdu Typesetting</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mcd</dc:creator>
  <cp:lastModifiedBy>salah atouta</cp:lastModifiedBy>
  <cp:revision>21</cp:revision>
  <dcterms:created xsi:type="dcterms:W3CDTF">2019-02-20T06:40:22Z</dcterms:created>
  <dcterms:modified xsi:type="dcterms:W3CDTF">2023-03-19T05:30:53Z</dcterms:modified>
</cp:coreProperties>
</file>