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83" r:id="rId2"/>
    <p:sldId id="271" r:id="rId3"/>
    <p:sldId id="256" r:id="rId4"/>
    <p:sldId id="285" r:id="rId5"/>
    <p:sldId id="282" r:id="rId6"/>
    <p:sldId id="269" r:id="rId7"/>
    <p:sldId id="287" r:id="rId8"/>
    <p:sldId id="270" r:id="rId9"/>
    <p:sldId id="262" r:id="rId10"/>
    <p:sldId id="265" r:id="rId11"/>
    <p:sldId id="274" r:id="rId12"/>
    <p:sldId id="273" r:id="rId13"/>
    <p:sldId id="276" r:id="rId14"/>
    <p:sldId id="275" r:id="rId15"/>
    <p:sldId id="278" r:id="rId16"/>
    <p:sldId id="279" r:id="rId17"/>
    <p:sldId id="289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DEE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6" autoAdjust="0"/>
    <p:restoredTop sz="94624" autoAdjust="0"/>
  </p:normalViewPr>
  <p:slideViewPr>
    <p:cSldViewPr>
      <p:cViewPr>
        <p:scale>
          <a:sx n="73" d="100"/>
          <a:sy n="73" d="100"/>
        </p:scale>
        <p:origin x="-11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42B4C-0BCF-486E-8F7D-4112D3F2162C}" type="datetimeFigureOut">
              <a:rPr lang="fr-FR" smtClean="0"/>
              <a:t>19/03/2022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98FDD-A638-405B-8968-35A4F2F542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335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98FDD-A638-405B-8968-35A4F2F54289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33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BE4FF1-EADD-45CF-8B3D-E08C975CD316}" type="datetimeFigureOut">
              <a:rPr lang="fr-FR" smtClean="0"/>
              <a:pPr/>
              <a:t>19/03/2022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551B84-43C0-474E-A0AE-8E7EA179039A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1570151"/>
            <a:ext cx="7772400" cy="164307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4400" b="1" u="sng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LA TRADUCTION </a:t>
            </a:r>
            <a:r>
              <a:rPr lang="fr-FR" sz="44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DES ADVERBES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>
          <a:xfrm>
            <a:off x="142844" y="785794"/>
            <a:ext cx="8858312" cy="928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24078" lvl="0" indent="-514350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100000"/>
              <a:buFontTx/>
              <a:buAutoNum type="arabicPeriod"/>
              <a:defRPr/>
            </a:pPr>
            <a:r>
              <a:rPr lang="fr-FR" sz="2400" dirty="0" smtClean="0">
                <a:latin typeface="Book Antiqua" pitchFamily="18" charset="0"/>
              </a:rPr>
              <a:t>Par l’</a:t>
            </a:r>
            <a:r>
              <a:rPr lang="fr-FR" sz="2400" dirty="0" smtClean="0">
                <a:uFill>
                  <a:solidFill>
                    <a:srgbClr val="FF0000"/>
                  </a:solidFill>
                </a:uFill>
                <a:latin typeface="Book Antiqua" pitchFamily="18" charset="0"/>
              </a:rPr>
              <a:t>adjectif de relation indéterminé</a:t>
            </a:r>
            <a:r>
              <a:rPr lang="fr-FR" sz="2400" dirty="0" smtClean="0">
                <a:latin typeface="Book Antiqua" pitchFamily="18" charset="0"/>
              </a:rPr>
              <a:t>, employé </a:t>
            </a:r>
            <a:r>
              <a:rPr lang="fr-FR" sz="2400" dirty="0" smtClean="0">
                <a:uFill>
                  <a:solidFill>
                    <a:srgbClr val="FF0000"/>
                  </a:solidFill>
                </a:uFill>
                <a:latin typeface="Book Antiqua" pitchFamily="18" charset="0"/>
              </a:rPr>
              <a:t>au cas direct</a:t>
            </a:r>
          </a:p>
          <a:p>
            <a:pPr marL="2194560" lvl="4" indent="-256032" algn="just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fr-FR" sz="1500" i="1" dirty="0" smtClean="0">
              <a:latin typeface="Book Antiqu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4414" y="2285992"/>
            <a:ext cx="3071834" cy="26879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</a:rPr>
              <a:t>Officiellement  </a:t>
            </a: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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Actuellement   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Préalablement  </a:t>
            </a:r>
            <a:endParaRPr lang="fr-FR" sz="2700" dirty="0">
              <a:latin typeface="Book Antiqua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07537" y="2277095"/>
            <a:ext cx="1143008" cy="256987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 algn="l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</a:rPr>
              <a:t>رسم</a:t>
            </a: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</a:rPr>
              <a:t>يّا</a:t>
            </a:r>
            <a:endParaRPr lang="fr-FR" sz="2700" dirty="0" smtClean="0">
              <a:solidFill>
                <a:srgbClr val="FF000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 algn="l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حال</a:t>
            </a: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يّا</a:t>
            </a:r>
          </a:p>
          <a:p>
            <a:pPr marL="0" lvl="4" indent="-256032" algn="l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مبدئ</a:t>
            </a: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يّا</a:t>
            </a:r>
            <a:endParaRPr lang="fr-FR" sz="2700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/>
          <p:cNvSpPr txBox="1">
            <a:spLocks/>
          </p:cNvSpPr>
          <p:nvPr/>
        </p:nvSpPr>
        <p:spPr>
          <a:xfrm>
            <a:off x="142844" y="785794"/>
            <a:ext cx="8858312" cy="1428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24078" indent="-514350">
              <a:lnSpc>
                <a:spcPct val="170000"/>
              </a:lnSpc>
              <a:spcBef>
                <a:spcPts val="400"/>
              </a:spcBef>
              <a:buClr>
                <a:schemeClr val="accent1"/>
              </a:buClr>
              <a:buSzPct val="100000"/>
              <a:buAutoNum type="arabicPeriod" startAt="2"/>
              <a:defRPr/>
            </a:pPr>
            <a:r>
              <a:rPr lang="fr-FR" sz="2400" dirty="0" smtClean="0">
                <a:latin typeface="Book Antiqua" pitchFamily="18" charset="0"/>
              </a:rPr>
              <a:t>Par le biais de certaines </a:t>
            </a:r>
            <a:r>
              <a:rPr lang="fr-FR" sz="2400" i="1" dirty="0" smtClean="0">
                <a:solidFill>
                  <a:srgbClr val="0070C0"/>
                </a:solidFill>
                <a:latin typeface="Book Antiqua" pitchFamily="18" charset="0"/>
              </a:rPr>
              <a:t>particules</a:t>
            </a:r>
            <a:r>
              <a:rPr lang="fr-FR" sz="2400" i="1" dirty="0" smtClean="0">
                <a:solidFill>
                  <a:srgbClr val="00B050"/>
                </a:solidFill>
                <a:latin typeface="Book Antiqua" pitchFamily="18" charset="0"/>
              </a:rPr>
              <a:t>(*)</a:t>
            </a:r>
            <a:r>
              <a:rPr lang="fr-FR" sz="2400" dirty="0" smtClean="0">
                <a:latin typeface="Book Antiqua" pitchFamily="18" charset="0"/>
              </a:rPr>
              <a:t> précédées de (</a:t>
            </a:r>
            <a:r>
              <a:rPr lang="ar-DZ" sz="2400" dirty="0" smtClean="0">
                <a:solidFill>
                  <a:srgbClr val="FF0000"/>
                </a:solidFill>
                <a:latin typeface="Book Antiqua" pitchFamily="18" charset="0"/>
              </a:rPr>
              <a:t>مِـن</a:t>
            </a:r>
            <a:r>
              <a:rPr lang="fr-FR" sz="2400" dirty="0" smtClean="0">
                <a:latin typeface="Book Antiqua" pitchFamily="18" charset="0"/>
              </a:rPr>
              <a:t>) lorsque l’adverbe </a:t>
            </a:r>
            <a:r>
              <a:rPr lang="fr-FR" sz="2400" u="sng" dirty="0" smtClean="0">
                <a:latin typeface="Book Antiqua" pitchFamily="18" charset="0"/>
              </a:rPr>
              <a:t>exprime le temps</a:t>
            </a:r>
          </a:p>
        </p:txBody>
      </p:sp>
      <p:sp>
        <p:nvSpPr>
          <p:cNvPr id="3" name="Rectangle 2"/>
          <p:cNvSpPr/>
          <p:nvPr/>
        </p:nvSpPr>
        <p:spPr>
          <a:xfrm>
            <a:off x="714348" y="2285992"/>
            <a:ext cx="4429156" cy="26879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</a:rPr>
              <a:t>           Auparavant        </a:t>
            </a: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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                Ensuite           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Après quoi/Ensuite    </a:t>
            </a:r>
            <a:endParaRPr lang="fr-FR" sz="2700" dirty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08" y="2277096"/>
            <a:ext cx="1714512" cy="26879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مِــن</a:t>
            </a:r>
            <a:r>
              <a:rPr lang="ar-DZ" sz="2700" dirty="0" smtClean="0">
                <a:latin typeface="Book Antiqua" pitchFamily="18" charset="0"/>
                <a:sym typeface="Wingdings" pitchFamily="2" charset="2"/>
              </a:rPr>
              <a:t> </a:t>
            </a: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قَــبْــلُ</a:t>
            </a:r>
            <a:endParaRPr lang="fr-FR" sz="2700" dirty="0" smtClean="0">
              <a:solidFill>
                <a:srgbClr val="0070C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مِــن</a:t>
            </a:r>
            <a:r>
              <a:rPr lang="ar-DZ" sz="2700" dirty="0" smtClean="0">
                <a:latin typeface="Book Antiqua" pitchFamily="18" charset="0"/>
                <a:sym typeface="Wingdings" pitchFamily="2" charset="2"/>
              </a:rPr>
              <a:t>  </a:t>
            </a: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بَــعْــدُ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مِـن</a:t>
            </a:r>
            <a:r>
              <a:rPr lang="ar-DZ" sz="2700" dirty="0" smtClean="0">
                <a:latin typeface="Book Antiqua" pitchFamily="18" charset="0"/>
                <a:sym typeface="Wingdings" pitchFamily="2" charset="2"/>
              </a:rPr>
              <a:t> </a:t>
            </a: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ثَــمَّــة </a:t>
            </a:r>
            <a:endParaRPr lang="fr-FR" sz="2700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2976" y="5429264"/>
            <a:ext cx="72866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 smtClean="0">
                <a:solidFill>
                  <a:srgbClr val="00B050"/>
                </a:solidFill>
              </a:rPr>
              <a:t>(*)</a:t>
            </a:r>
            <a:r>
              <a:rPr lang="fr-FR" sz="1400" i="1" dirty="0" smtClean="0"/>
              <a:t> Petit mot invariable servant à préciser le sens d'autres mots ou à indiquer des rapports grammaticaux [</a:t>
            </a:r>
            <a:r>
              <a:rPr lang="ar-DZ" sz="2000" b="1" i="1" dirty="0" smtClean="0">
                <a:solidFill>
                  <a:srgbClr val="00B050"/>
                </a:solidFill>
              </a:rPr>
              <a:t>أداة</a:t>
            </a:r>
            <a:r>
              <a:rPr lang="fr-FR" sz="1400" i="1" dirty="0" smtClean="0"/>
              <a:t>]</a:t>
            </a:r>
            <a:br>
              <a:rPr lang="fr-FR" sz="1400" i="1" dirty="0" smtClean="0"/>
            </a:br>
            <a:r>
              <a:rPr lang="fr-FR" sz="1400" i="1" dirty="0" smtClean="0"/>
              <a:t>                                                                   </a:t>
            </a:r>
            <a:r>
              <a:rPr lang="fr-FR" sz="1000" i="1" dirty="0" smtClean="0"/>
              <a:t>Source: http://www.larousse.fr/dictionnaires/francais</a:t>
            </a:r>
            <a:endParaRPr lang="fr-FR" sz="1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 txBox="1">
            <a:spLocks/>
          </p:cNvSpPr>
          <p:nvPr/>
        </p:nvSpPr>
        <p:spPr>
          <a:xfrm>
            <a:off x="142844" y="785794"/>
            <a:ext cx="8858312" cy="928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24078" lvl="0" indent="-514350">
              <a:lnSpc>
                <a:spcPct val="170000"/>
              </a:lnSpc>
              <a:spcBef>
                <a:spcPts val="400"/>
              </a:spcBef>
              <a:buClr>
                <a:schemeClr val="accent2">
                  <a:lumMod val="75000"/>
                </a:schemeClr>
              </a:buClr>
              <a:buSzPct val="68000"/>
              <a:defRPr/>
            </a:pPr>
            <a:r>
              <a:rPr lang="fr-FR" sz="2400" dirty="0" smtClean="0">
                <a:solidFill>
                  <a:srgbClr val="00B0F0"/>
                </a:solidFill>
                <a:latin typeface="Book Antiqua" pitchFamily="18" charset="0"/>
              </a:rPr>
              <a:t>3.  </a:t>
            </a:r>
            <a:r>
              <a:rPr lang="fr-FR" sz="2400" dirty="0" smtClean="0">
                <a:latin typeface="Book Antiqua" pitchFamily="18" charset="0"/>
              </a:rPr>
              <a:t>Par le biais d’un </a:t>
            </a:r>
            <a:r>
              <a:rPr lang="fr-FR" sz="2400" dirty="0" smtClean="0">
                <a:solidFill>
                  <a:srgbClr val="0070C0"/>
                </a:solidFill>
                <a:latin typeface="Book Antiqua" pitchFamily="18" charset="0"/>
              </a:rPr>
              <a:t>nom indéfini </a:t>
            </a:r>
            <a:r>
              <a:rPr lang="fr-FR" sz="2400" dirty="0" smtClean="0">
                <a:latin typeface="Book Antiqua" pitchFamily="18" charset="0"/>
              </a:rPr>
              <a:t>précédé de la </a:t>
            </a:r>
            <a:r>
              <a:rPr lang="fr-FR" sz="2400" dirty="0" smtClean="0">
                <a:solidFill>
                  <a:srgbClr val="FF0000"/>
                </a:solidFill>
                <a:latin typeface="Book Antiqua" pitchFamily="18" charset="0"/>
              </a:rPr>
              <a:t>préposition</a:t>
            </a:r>
            <a:r>
              <a:rPr lang="fr-FR" sz="2400" dirty="0" smtClean="0">
                <a:latin typeface="Book Antiqua" pitchFamily="18" charset="0"/>
              </a:rPr>
              <a:t> (</a:t>
            </a:r>
            <a:r>
              <a:rPr lang="ar-DZ" sz="2400" dirty="0" err="1" smtClean="0">
                <a:latin typeface="Book Antiqua" pitchFamily="18" charset="0"/>
              </a:rPr>
              <a:t>بِـــ</a:t>
            </a:r>
            <a:r>
              <a:rPr lang="fr-FR" sz="2400" dirty="0" smtClean="0">
                <a:latin typeface="Book Antiqua" pitchFamily="18" charset="0"/>
              </a:rPr>
              <a:t>).</a:t>
            </a:r>
          </a:p>
          <a:p>
            <a:pPr marL="2194560" lvl="4" indent="-256032" algn="just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fr-FR" sz="1500" i="1" dirty="0" smtClean="0">
              <a:latin typeface="Book Antiqu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4414" y="2285992"/>
            <a:ext cx="3071834" cy="26879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</a:rPr>
              <a:t>Rapidement       </a:t>
            </a: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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Attentivement   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700" dirty="0" smtClean="0">
                <a:latin typeface="Book Antiqua" pitchFamily="18" charset="0"/>
                <a:sym typeface="Wingdings" pitchFamily="2" charset="2"/>
              </a:rPr>
              <a:t>Abondamment  </a:t>
            </a:r>
            <a:endParaRPr lang="fr-FR" sz="2700" dirty="0">
              <a:latin typeface="Book Antiqu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4876" y="2277096"/>
            <a:ext cx="1143008" cy="257115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بــ</a:t>
            </a: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سرعة</a:t>
            </a:r>
            <a:endParaRPr lang="fr-FR" sz="2700" dirty="0" smtClean="0">
              <a:solidFill>
                <a:srgbClr val="0070C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بــ</a:t>
            </a: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انتباه</a:t>
            </a:r>
          </a:p>
          <a:p>
            <a:pPr marL="0" lvl="4" indent="-256032">
              <a:lnSpc>
                <a:spcPct val="20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7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بــ</a:t>
            </a:r>
            <a:r>
              <a:rPr lang="ar-DZ" sz="27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كَـثرة</a:t>
            </a:r>
            <a:endParaRPr lang="fr-FR" sz="2700" dirty="0">
              <a:solidFill>
                <a:srgbClr val="0070C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571480"/>
            <a:ext cx="8286808" cy="16430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Freestyle Script" pitchFamily="66" charset="0"/>
                <a:ea typeface="+mn-ea"/>
                <a:cs typeface="+mn-cs"/>
              </a:rPr>
              <a:t>Remarque</a:t>
            </a:r>
            <a:r>
              <a:rPr kumimoji="0" lang="fr-FR" sz="45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Freestyle Script" pitchFamily="66" charset="0"/>
                <a:ea typeface="+mn-ea"/>
                <a:cs typeface="+mn-cs"/>
              </a:rPr>
              <a:t> :</a:t>
            </a:r>
            <a:endParaRPr kumimoji="0" lang="fr-FR" sz="45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Freestyle Script" pitchFamily="66" charset="0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57158" y="2428868"/>
            <a:ext cx="8429684" cy="300039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La plupart des adverbe</a:t>
            </a:r>
            <a:r>
              <a:rPr lang="fr-FR" baseline="0" dirty="0" smtClean="0">
                <a:latin typeface="Book Antiqua" pitchFamily="18" charset="0"/>
              </a:rPr>
              <a:t>s</a:t>
            </a:r>
            <a:r>
              <a:rPr lang="fr-FR" dirty="0" smtClean="0">
                <a:latin typeface="Book Antiqua" pitchFamily="18" charset="0"/>
              </a:rPr>
              <a:t> français en «</a:t>
            </a:r>
            <a:r>
              <a:rPr lang="fr-FR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fr-FR" b="1" dirty="0" smtClean="0">
                <a:solidFill>
                  <a:srgbClr val="00B050"/>
                </a:solidFill>
                <a:latin typeface="Book Antiqua" pitchFamily="18" charset="0"/>
              </a:rPr>
              <a:t>-ment </a:t>
            </a:r>
            <a:r>
              <a:rPr lang="fr-FR" dirty="0" smtClean="0">
                <a:latin typeface="Book Antiqua" pitchFamily="18" charset="0"/>
              </a:rPr>
              <a:t>» qui signifient « </a:t>
            </a:r>
            <a:r>
              <a:rPr lang="fr-FR" b="1" dirty="0" smtClean="0">
                <a:solidFill>
                  <a:srgbClr val="00B050"/>
                </a:solidFill>
                <a:latin typeface="Book Antiqua" pitchFamily="18" charset="0"/>
              </a:rPr>
              <a:t>avec, de manière,         de façon</a:t>
            </a:r>
            <a:r>
              <a:rPr lang="fr-FR" dirty="0" smtClean="0">
                <a:latin typeface="Book Antiqua" pitchFamily="18" charset="0"/>
              </a:rPr>
              <a:t> » appellent en arabe une construction toute différente.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L’adverbe est généralement rendu par un verbe et le verbe par un substantif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fr-FR" sz="3000" dirty="0" smtClean="0">
                <a:latin typeface="Book Antiqua" pitchFamily="18" charset="0"/>
              </a:rPr>
              <a:t>Adverbe </a:t>
            </a:r>
            <a:r>
              <a:rPr lang="fr-FR" sz="2200" dirty="0" smtClean="0">
                <a:latin typeface="Book Antiqua" pitchFamily="18" charset="0"/>
              </a:rPr>
              <a:t>(Fr.) </a:t>
            </a:r>
            <a:r>
              <a:rPr lang="fr-FR" sz="30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sz="3000" dirty="0" smtClean="0">
                <a:latin typeface="Book Antiqua" pitchFamily="18" charset="0"/>
                <a:sym typeface="Wingdings" pitchFamily="2" charset="2"/>
              </a:rPr>
              <a:t> Verbe </a:t>
            </a:r>
            <a:r>
              <a:rPr lang="fr-FR" sz="2200" dirty="0" smtClean="0">
                <a:latin typeface="Book Antiqua" pitchFamily="18" charset="0"/>
                <a:sym typeface="Wingdings" pitchFamily="2" charset="2"/>
              </a:rPr>
              <a:t>(Ar.)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  <a:sym typeface="Wingdings" pitchFamily="2" charset="2"/>
              </a:rPr>
              <a:t>Verbe </a:t>
            </a: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  <a:sym typeface="Wingdings" pitchFamily="2" charset="2"/>
              </a:rPr>
              <a:t>(</a:t>
            </a:r>
            <a:r>
              <a:rPr lang="fr-FR" sz="2200" dirty="0" err="1" smtClean="0">
                <a:latin typeface="Book Antiqua" pitchFamily="18" charset="0"/>
                <a:sym typeface="Wingdings" pitchFamily="2" charset="2"/>
              </a:rPr>
              <a:t>F</a:t>
            </a: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  <a:sym typeface="Wingdings" pitchFamily="2" charset="2"/>
              </a:rPr>
              <a:t>r.) 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  <a:sym typeface="Wingdings" pitchFamily="2" charset="2"/>
              </a:rPr>
              <a:t> Substantif </a:t>
            </a: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  <a:sym typeface="Wingdings" pitchFamily="2" charset="2"/>
              </a:rPr>
              <a:t>(Ar.)</a:t>
            </a: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28596" y="285728"/>
            <a:ext cx="8286808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Freestyle Script" pitchFamily="66" charset="0"/>
                <a:ea typeface="+mn-ea"/>
                <a:cs typeface="+mn-cs"/>
              </a:rPr>
              <a:t>Exemple 1</a:t>
            </a:r>
            <a:endParaRPr kumimoji="0" lang="fr-FR" sz="45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Freestyle Script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1428736"/>
            <a:ext cx="3000396" cy="10054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solidFill>
                  <a:srgbClr val="0070C0"/>
                </a:solidFill>
                <a:latin typeface="Book Antiqua" pitchFamily="18" charset="0"/>
              </a:rPr>
              <a:t>Partir</a:t>
            </a:r>
            <a:r>
              <a:rPr lang="fr-FR" sz="2800" dirty="0" smtClean="0">
                <a:latin typeface="Book Antiqua" pitchFamily="18" charset="0"/>
              </a:rPr>
              <a:t> </a:t>
            </a:r>
            <a:r>
              <a:rPr lang="fr-FR" sz="2800" dirty="0" smtClean="0">
                <a:solidFill>
                  <a:srgbClr val="FF0000"/>
                </a:solidFill>
                <a:latin typeface="Book Antiqua" pitchFamily="18" charset="0"/>
              </a:rPr>
              <a:t>rapide</a:t>
            </a:r>
            <a:r>
              <a:rPr lang="fr-FR" sz="2800" dirty="0" smtClean="0">
                <a:solidFill>
                  <a:srgbClr val="00B050"/>
                </a:solidFill>
                <a:latin typeface="Book Antiqua" pitchFamily="18" charset="0"/>
              </a:rPr>
              <a:t>ment</a:t>
            </a:r>
            <a:endParaRPr lang="fr-FR" sz="2800" dirty="0" smtClean="0">
              <a:solidFill>
                <a:srgbClr val="00B05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i="1" dirty="0" smtClean="0">
                <a:latin typeface="Book Antiqua" pitchFamily="18" charset="0"/>
                <a:sym typeface="Wingdings" pitchFamily="2" charset="2"/>
              </a:rPr>
              <a:t>     </a:t>
            </a:r>
            <a:r>
              <a:rPr lang="fr-FR" i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</a:t>
            </a:r>
            <a:r>
              <a:rPr lang="fr-FR" i="1" dirty="0" smtClean="0">
                <a:latin typeface="Book Antiqua" pitchFamily="18" charset="0"/>
                <a:sym typeface="Wingdings" pitchFamily="2" charset="2"/>
              </a:rPr>
              <a:t>                 </a:t>
            </a:r>
            <a:r>
              <a:rPr lang="fr-FR" i="1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Adv.</a:t>
            </a:r>
          </a:p>
        </p:txBody>
      </p:sp>
      <p:sp>
        <p:nvSpPr>
          <p:cNvPr id="7" name="Rectangle 6"/>
          <p:cNvSpPr/>
          <p:nvPr/>
        </p:nvSpPr>
        <p:spPr>
          <a:xfrm>
            <a:off x="3786182" y="1428736"/>
            <a:ext cx="4643470" cy="8515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 Version:   </a:t>
            </a:r>
            <a:r>
              <a:rPr lang="ar-DZ" sz="28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انصرف </a:t>
            </a:r>
            <a:r>
              <a:rPr lang="ar-DZ" sz="28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بـــســرعة</a:t>
            </a:r>
            <a:endParaRPr lang="fr-FR" sz="2800" dirty="0" smtClean="0">
              <a:solidFill>
                <a:srgbClr val="FF000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i="1" dirty="0" smtClean="0">
                <a:latin typeface="Book Antiqua" pitchFamily="18" charset="0"/>
                <a:sym typeface="Wingdings" pitchFamily="2" charset="2"/>
              </a:rPr>
              <a:t>                                      </a:t>
            </a:r>
            <a:r>
              <a:rPr lang="fr-FR" i="1" dirty="0" err="1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Prép</a:t>
            </a:r>
            <a:r>
              <a:rPr lang="fr-FR" i="1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.+N               </a:t>
            </a:r>
            <a:r>
              <a:rPr lang="fr-FR" i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57818" y="5357826"/>
            <a:ext cx="3286148" cy="103618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4" indent="-256032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3000" b="1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أسرع</a:t>
            </a:r>
            <a:r>
              <a:rPr lang="ar-DZ" sz="3000" b="1" dirty="0" smtClean="0">
                <a:solidFill>
                  <a:srgbClr val="00B050"/>
                </a:solidFill>
                <a:latin typeface="Book Antiqua" pitchFamily="18" charset="0"/>
                <a:sym typeface="Wingdings" pitchFamily="2" charset="2"/>
              </a:rPr>
              <a:t>  </a:t>
            </a:r>
            <a:r>
              <a:rPr lang="ar-DZ" sz="3000" b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في الانصراف</a:t>
            </a:r>
            <a:endParaRPr lang="fr-FR" sz="3000" b="1" dirty="0" smtClean="0">
              <a:solidFill>
                <a:srgbClr val="0070C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i="1" dirty="0" smtClean="0">
                <a:latin typeface="Book Antiqua" pitchFamily="18" charset="0"/>
                <a:sym typeface="Wingdings" pitchFamily="2" charset="2"/>
              </a:rPr>
              <a:t>     </a:t>
            </a:r>
            <a:r>
              <a:rPr lang="fr-FR" i="1" dirty="0" err="1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Prép</a:t>
            </a:r>
            <a:r>
              <a:rPr lang="fr-FR" i="1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.+N           </a:t>
            </a:r>
            <a:r>
              <a:rPr lang="fr-FR" i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 </a:t>
            </a:r>
            <a:r>
              <a:rPr lang="ar-DZ" i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 </a:t>
            </a:r>
            <a:endParaRPr lang="fr-FR" i="1" dirty="0" smtClean="0">
              <a:latin typeface="Book Antiqua" pitchFamily="18" charset="0"/>
              <a:sym typeface="Wingdings" pitchFamily="2" charset="2"/>
            </a:endParaRPr>
          </a:p>
        </p:txBody>
      </p:sp>
      <p:sp>
        <p:nvSpPr>
          <p:cNvPr id="10" name="Flèche vers le bas 9"/>
          <p:cNvSpPr/>
          <p:nvPr/>
        </p:nvSpPr>
        <p:spPr>
          <a:xfrm>
            <a:off x="6929454" y="2285992"/>
            <a:ext cx="214314" cy="50006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/>
          </a:p>
        </p:txBody>
      </p:sp>
      <p:sp>
        <p:nvSpPr>
          <p:cNvPr id="8" name="Rectangle 7"/>
          <p:cNvSpPr/>
          <p:nvPr/>
        </p:nvSpPr>
        <p:spPr>
          <a:xfrm>
            <a:off x="5072066" y="2928934"/>
            <a:ext cx="3857652" cy="163121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r>
              <a:rPr lang="fr-FR" sz="2000" i="1" dirty="0" smtClean="0">
                <a:latin typeface="Book Antiqua" pitchFamily="18" charset="0"/>
              </a:rPr>
              <a:t>Adverbe (Fr.) </a:t>
            </a:r>
            <a:r>
              <a:rPr lang="fr-FR" sz="2000" i="1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sz="2000" i="1" dirty="0" smtClean="0">
                <a:latin typeface="Book Antiqua" pitchFamily="18" charset="0"/>
                <a:sym typeface="Wingdings" pitchFamily="2" charset="2"/>
              </a:rPr>
              <a:t> Verbe (Ar.)</a:t>
            </a:r>
          </a:p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r>
              <a:rPr lang="fr-FR" sz="20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Rapidement</a:t>
            </a:r>
            <a:r>
              <a:rPr lang="fr-FR" sz="2000" dirty="0" smtClean="0">
                <a:latin typeface="Book Antiqua" pitchFamily="18" charset="0"/>
                <a:sym typeface="Wingdings" pitchFamily="2" charset="2"/>
              </a:rPr>
              <a:t> </a:t>
            </a:r>
            <a:r>
              <a:rPr lang="fr-FR" sz="2000" dirty="0" smtClean="0">
                <a:latin typeface="Book Antiqua" pitchFamily="18" charset="0"/>
              </a:rPr>
              <a:t> </a:t>
            </a:r>
            <a:r>
              <a:rPr lang="fr-FR" sz="2000" dirty="0" smtClean="0">
                <a:solidFill>
                  <a:srgbClr val="00B05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sz="2000" dirty="0" smtClean="0">
                <a:latin typeface="Book Antiqua" pitchFamily="18" charset="0"/>
                <a:sym typeface="Wingdings" pitchFamily="2" charset="2"/>
              </a:rPr>
              <a:t>  </a:t>
            </a:r>
            <a:r>
              <a:rPr lang="ar-DZ" sz="20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أسرع</a:t>
            </a:r>
            <a:endParaRPr lang="fr-FR" sz="2000" dirty="0" smtClean="0">
              <a:solidFill>
                <a:srgbClr val="0070C0"/>
              </a:solidFill>
              <a:latin typeface="Book Antiqua" pitchFamily="18" charset="0"/>
              <a:sym typeface="Wingdings" pitchFamily="2" charset="2"/>
            </a:endParaRPr>
          </a:p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endParaRPr lang="ar-DZ" sz="2000" i="1" dirty="0" smtClean="0">
              <a:latin typeface="Book Antiqua" pitchFamily="18" charset="0"/>
              <a:sym typeface="Wingdings" pitchFamily="2" charset="2"/>
            </a:endParaRPr>
          </a:p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r>
              <a:rPr lang="fr-FR" sz="2000" i="1" dirty="0" smtClean="0">
                <a:latin typeface="Book Antiqua" pitchFamily="18" charset="0"/>
                <a:sym typeface="Wingdings" pitchFamily="2" charset="2"/>
              </a:rPr>
              <a:t>Verbe (Fr.) </a:t>
            </a:r>
            <a:r>
              <a:rPr lang="fr-FR" sz="2000" i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sz="2000" i="1" dirty="0" smtClean="0">
                <a:latin typeface="Book Antiqua" pitchFamily="18" charset="0"/>
                <a:sym typeface="Wingdings" pitchFamily="2" charset="2"/>
              </a:rPr>
              <a:t> Substantif (Ar.)</a:t>
            </a:r>
          </a:p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r>
              <a:rPr lang="fr-FR" sz="20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Partir</a:t>
            </a:r>
            <a:r>
              <a:rPr lang="fr-FR" sz="2000" dirty="0" smtClean="0">
                <a:latin typeface="Book Antiqua" pitchFamily="18" charset="0"/>
                <a:sym typeface="Wingdings" pitchFamily="2" charset="2"/>
              </a:rPr>
              <a:t> </a:t>
            </a:r>
            <a:r>
              <a:rPr lang="fr-FR" sz="2000" dirty="0" smtClean="0">
                <a:solidFill>
                  <a:srgbClr val="00B05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sz="2000" dirty="0" smtClean="0">
                <a:latin typeface="Book Antiqua" pitchFamily="18" charset="0"/>
                <a:sym typeface="Wingdings" pitchFamily="2" charset="2"/>
              </a:rPr>
              <a:t>  </a:t>
            </a:r>
            <a:r>
              <a:rPr lang="ar-DZ" sz="20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انصراف</a:t>
            </a:r>
            <a:endParaRPr lang="fr-FR" sz="20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1" name="Flèche vers le bas 10"/>
          <p:cNvSpPr/>
          <p:nvPr/>
        </p:nvSpPr>
        <p:spPr>
          <a:xfrm>
            <a:off x="6929454" y="4643446"/>
            <a:ext cx="285752" cy="50006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/>
          </a:p>
        </p:txBody>
      </p:sp>
      <p:sp>
        <p:nvSpPr>
          <p:cNvPr id="12" name="Flèche angle droit à deux pointes 11"/>
          <p:cNvSpPr/>
          <p:nvPr/>
        </p:nvSpPr>
        <p:spPr>
          <a:xfrm rot="5400000">
            <a:off x="1000100" y="3143248"/>
            <a:ext cx="3429024" cy="2286016"/>
          </a:xfrm>
          <a:prstGeom prst="leftUpArrow">
            <a:avLst>
              <a:gd name="adj1" fmla="val 6818"/>
              <a:gd name="adj2" fmla="val 7121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1428736"/>
            <a:ext cx="4214842" cy="10054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4" indent="-256032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solidFill>
                  <a:srgbClr val="0070C0"/>
                </a:solidFill>
                <a:latin typeface="Book Antiqua" pitchFamily="18" charset="0"/>
              </a:rPr>
              <a:t>Partager </a:t>
            </a:r>
            <a:r>
              <a:rPr lang="fr-FR" sz="2800" dirty="0" smtClean="0">
                <a:solidFill>
                  <a:srgbClr val="FF0000"/>
                </a:solidFill>
                <a:latin typeface="Book Antiqua" pitchFamily="18" charset="0"/>
              </a:rPr>
              <a:t>équitablement</a:t>
            </a:r>
            <a:endParaRPr lang="fr-FR" sz="2800" dirty="0" smtClean="0">
              <a:latin typeface="Book Antiqua" pitchFamily="18" charset="0"/>
              <a:sym typeface="Wingdings" pitchFamily="2" charset="2"/>
            </a:endParaRPr>
          </a:p>
          <a:p>
            <a:pPr marL="0" lvl="4" indent="-256032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     </a:t>
            </a:r>
            <a:r>
              <a:rPr lang="fr-FR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</a:t>
            </a:r>
            <a:r>
              <a:rPr lang="fr-FR" dirty="0" smtClean="0">
                <a:latin typeface="Book Antiqua" pitchFamily="18" charset="0"/>
                <a:sym typeface="Wingdings" pitchFamily="2" charset="2"/>
              </a:rPr>
              <a:t>                            </a:t>
            </a:r>
            <a:r>
              <a:rPr lang="fr-FR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Adv.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43042" y="3143248"/>
            <a:ext cx="2786082" cy="10054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28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قسَّم    </a:t>
            </a:r>
            <a:r>
              <a:rPr lang="ar-DZ" sz="28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بإنصاف</a:t>
            </a:r>
            <a:endParaRPr lang="fr-FR" sz="2800" dirty="0" smtClean="0">
              <a:solidFill>
                <a:srgbClr val="FF000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</a:t>
            </a:r>
            <a:r>
              <a:rPr lang="fr-FR" dirty="0" err="1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Prép</a:t>
            </a:r>
            <a:r>
              <a:rPr lang="fr-FR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.+N          </a:t>
            </a:r>
            <a:r>
              <a:rPr lang="fr-FR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 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28596" y="285728"/>
            <a:ext cx="8286808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Freestyle Script" pitchFamily="66" charset="0"/>
                <a:ea typeface="+mn-ea"/>
                <a:cs typeface="+mn-cs"/>
              </a:rPr>
              <a:t>Exemple 2</a:t>
            </a:r>
            <a:endParaRPr kumimoji="0" lang="fr-FR" sz="45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Freestyle Script" pitchFamily="66" charset="0"/>
              <a:ea typeface="+mn-ea"/>
              <a:cs typeface="+mn-cs"/>
            </a:endParaRPr>
          </a:p>
        </p:txBody>
      </p:sp>
      <p:sp>
        <p:nvSpPr>
          <p:cNvPr id="9" name="Flèche vers le bas 8"/>
          <p:cNvSpPr/>
          <p:nvPr/>
        </p:nvSpPr>
        <p:spPr>
          <a:xfrm>
            <a:off x="2857488" y="2571744"/>
            <a:ext cx="214314" cy="500066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/>
          </a:p>
        </p:txBody>
      </p:sp>
      <p:sp>
        <p:nvSpPr>
          <p:cNvPr id="10" name="Flèche vers le bas 9"/>
          <p:cNvSpPr/>
          <p:nvPr/>
        </p:nvSpPr>
        <p:spPr>
          <a:xfrm rot="2235205">
            <a:off x="3137556" y="4071197"/>
            <a:ext cx="82805" cy="953235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/>
          </a:p>
        </p:txBody>
      </p:sp>
      <p:sp>
        <p:nvSpPr>
          <p:cNvPr id="11" name="Flèche courbée vers la gauche 10"/>
          <p:cNvSpPr/>
          <p:nvPr/>
        </p:nvSpPr>
        <p:spPr>
          <a:xfrm>
            <a:off x="5214942" y="1928802"/>
            <a:ext cx="571504" cy="4286280"/>
          </a:xfrm>
          <a:prstGeom prst="curvedLeftArrow">
            <a:avLst>
              <a:gd name="adj1" fmla="val 33504"/>
              <a:gd name="adj2" fmla="val 132205"/>
              <a:gd name="adj3" fmla="val 1847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Flèche vers le bas 11"/>
          <p:cNvSpPr/>
          <p:nvPr/>
        </p:nvSpPr>
        <p:spPr>
          <a:xfrm rot="18789789">
            <a:off x="3161243" y="3948372"/>
            <a:ext cx="81546" cy="1145987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/>
          </a:p>
        </p:txBody>
      </p:sp>
      <p:sp>
        <p:nvSpPr>
          <p:cNvPr id="13" name="Rectangle 12"/>
          <p:cNvSpPr/>
          <p:nvPr/>
        </p:nvSpPr>
        <p:spPr>
          <a:xfrm>
            <a:off x="5500694" y="3354173"/>
            <a:ext cx="3714776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r>
              <a:rPr lang="fr-FR" b="1" i="1" dirty="0" smtClean="0">
                <a:latin typeface="Book Antiqua" pitchFamily="18" charset="0"/>
              </a:rPr>
              <a:t>Adverbe (Fr.) </a:t>
            </a:r>
            <a:r>
              <a:rPr lang="fr-FR" b="1" i="1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b="1" i="1" dirty="0" smtClean="0">
                <a:latin typeface="Book Antiqua" pitchFamily="18" charset="0"/>
                <a:sym typeface="Wingdings" pitchFamily="2" charset="2"/>
              </a:rPr>
              <a:t> Verbe (Ar.)</a:t>
            </a:r>
          </a:p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endParaRPr lang="fr-FR" b="1" i="1" dirty="0" smtClean="0">
              <a:latin typeface="Book Antiqua" pitchFamily="18" charset="0"/>
              <a:sym typeface="Wingdings" pitchFamily="2" charset="2"/>
            </a:endParaRPr>
          </a:p>
          <a:p>
            <a:pPr marL="365760" lvl="0" indent="-256032" algn="ctr">
              <a:buClr>
                <a:schemeClr val="accent1"/>
              </a:buClr>
              <a:buSzPct val="68000"/>
              <a:defRPr/>
            </a:pPr>
            <a:r>
              <a:rPr lang="fr-FR" b="1" i="1" dirty="0" smtClean="0">
                <a:latin typeface="Book Antiqua" pitchFamily="18" charset="0"/>
                <a:sym typeface="Wingdings" pitchFamily="2" charset="2"/>
              </a:rPr>
              <a:t>Verbe (Fr.) </a:t>
            </a:r>
            <a:r>
              <a:rPr lang="fr-FR" b="1" i="1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</a:t>
            </a:r>
            <a:r>
              <a:rPr lang="fr-FR" b="1" i="1" dirty="0" smtClean="0">
                <a:latin typeface="Book Antiqua" pitchFamily="18" charset="0"/>
                <a:sym typeface="Wingdings" pitchFamily="2" charset="2"/>
              </a:rPr>
              <a:t> Substantif (Ar.)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0100" y="5143512"/>
            <a:ext cx="4143404" cy="103618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4" indent="-256032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ar-DZ" sz="3000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ar-DZ" sz="3000" b="1" dirty="0" smtClean="0">
                <a:solidFill>
                  <a:srgbClr val="FF0000"/>
                </a:solidFill>
                <a:latin typeface="Book Antiqua" pitchFamily="18" charset="0"/>
              </a:rPr>
              <a:t>أنصَف </a:t>
            </a:r>
            <a:r>
              <a:rPr lang="ar-DZ" sz="3000" b="1" dirty="0" smtClean="0">
                <a:solidFill>
                  <a:srgbClr val="0070C0"/>
                </a:solidFill>
                <a:latin typeface="Book Antiqua" pitchFamily="18" charset="0"/>
              </a:rPr>
              <a:t>في القسمة</a:t>
            </a:r>
            <a:endParaRPr lang="fr-FR" sz="3000" b="1" dirty="0" smtClean="0">
              <a:solidFill>
                <a:srgbClr val="0070C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     </a:t>
            </a:r>
            <a:r>
              <a:rPr lang="ar-DZ" sz="2800" dirty="0" smtClean="0">
                <a:latin typeface="Book Antiqua" pitchFamily="18" charset="0"/>
                <a:sym typeface="Wingdings" pitchFamily="2" charset="2"/>
              </a:rPr>
              <a:t>    </a:t>
            </a:r>
            <a:r>
              <a:rPr lang="fr-FR" dirty="0" err="1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Prép</a:t>
            </a:r>
            <a:r>
              <a:rPr lang="fr-FR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.+N               </a:t>
            </a:r>
            <a:r>
              <a:rPr lang="fr-FR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4844" y="4572008"/>
            <a:ext cx="3714808" cy="36933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4" indent="-256032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fr-FR" dirty="0" smtClean="0">
              <a:solidFill>
                <a:srgbClr val="FF0000"/>
              </a:solidFill>
              <a:latin typeface="Book Antiqua" pitchFamily="18" charset="0"/>
              <a:sym typeface="Wingdings" pitchFamily="2" charset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57686" y="2143116"/>
            <a:ext cx="4462774" cy="10054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       </a:t>
            </a:r>
            <a:r>
              <a:rPr lang="ar-DZ" sz="2800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 كَــتَــب  </a:t>
            </a:r>
            <a:r>
              <a:rPr lang="ar-DZ" sz="28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بمهـــارة</a:t>
            </a:r>
            <a:endParaRPr lang="fr-FR" sz="2800" dirty="0" smtClean="0">
              <a:solidFill>
                <a:srgbClr val="FF000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           </a:t>
            </a:r>
            <a:r>
              <a:rPr lang="fr-FR" dirty="0" err="1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Prép</a:t>
            </a:r>
            <a:r>
              <a:rPr lang="fr-FR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.+N          </a:t>
            </a:r>
            <a:r>
              <a:rPr lang="fr-FR" dirty="0" smtClean="0">
                <a:solidFill>
                  <a:srgbClr val="0070C0"/>
                </a:solidFill>
                <a:latin typeface="Book Antiqua" pitchFamily="18" charset="0"/>
                <a:sym typeface="Wingdings" pitchFamily="2" charset="2"/>
              </a:rPr>
              <a:t>V 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1494903"/>
            <a:ext cx="3471046" cy="10054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        </a:t>
            </a:r>
            <a:r>
              <a:rPr lang="ar-DZ" sz="2800" dirty="0" smtClean="0">
                <a:solidFill>
                  <a:srgbClr val="FF0000"/>
                </a:solidFill>
                <a:latin typeface="Book Antiqua" pitchFamily="18" charset="0"/>
                <a:sym typeface="Wingdings" pitchFamily="2" charset="2"/>
              </a:rPr>
              <a:t>   </a:t>
            </a:r>
            <a:r>
              <a:rPr lang="ar-DZ" sz="2800" dirty="0" smtClean="0">
                <a:latin typeface="Book Antiqua" pitchFamily="18" charset="0"/>
                <a:sym typeface="Wingdings" pitchFamily="2" charset="2"/>
              </a:rPr>
              <a:t>مَـــهَــر  في الكتابة</a:t>
            </a: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</a:t>
            </a:r>
          </a:p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       </a:t>
            </a:r>
            <a:r>
              <a:rPr lang="fr-FR" dirty="0" err="1" smtClean="0">
                <a:latin typeface="Book Antiqua" pitchFamily="18" charset="0"/>
                <a:sym typeface="Wingdings" pitchFamily="2" charset="2"/>
              </a:rPr>
              <a:t>Prép</a:t>
            </a:r>
            <a:r>
              <a:rPr lang="fr-FR" dirty="0" smtClean="0">
                <a:latin typeface="Book Antiqua" pitchFamily="18" charset="0"/>
                <a:sym typeface="Wingdings" pitchFamily="2" charset="2"/>
              </a:rPr>
              <a:t>.+N            V </a:t>
            </a:r>
            <a:r>
              <a:rPr lang="ar-DZ" dirty="0" smtClean="0">
                <a:latin typeface="Book Antiqua" pitchFamily="18" charset="0"/>
                <a:sym typeface="Wingdings" pitchFamily="2" charset="2"/>
              </a:rPr>
              <a:t> </a:t>
            </a:r>
            <a:endParaRPr lang="fr-FR" dirty="0" smtClean="0">
              <a:latin typeface="Book Antiqua" pitchFamily="18" charset="0"/>
              <a:sym typeface="Wingdings" pitchFamily="2" charset="2"/>
            </a:endParaRPr>
          </a:p>
        </p:txBody>
      </p:sp>
      <p:sp>
        <p:nvSpPr>
          <p:cNvPr id="5" name="Flèche vers le bas 4"/>
          <p:cNvSpPr/>
          <p:nvPr/>
        </p:nvSpPr>
        <p:spPr>
          <a:xfrm>
            <a:off x="6143636" y="3357562"/>
            <a:ext cx="357190" cy="642942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28596" y="285728"/>
            <a:ext cx="8286808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5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 vous maintenant !</a:t>
            </a:r>
            <a:endParaRPr kumimoji="0" lang="fr-FR" sz="45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Freestyle Script" pitchFamily="66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24068" y="1494903"/>
            <a:ext cx="4462774" cy="100540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 Thème:  ………….…….</a:t>
            </a:r>
            <a:endParaRPr lang="fr-FR" sz="2800" dirty="0" smtClean="0">
              <a:solidFill>
                <a:srgbClr val="FF0000"/>
              </a:solidFill>
              <a:latin typeface="Book Antiqua" pitchFamily="18" charset="0"/>
              <a:sym typeface="Wingdings" pitchFamily="2" charset="2"/>
            </a:endParaRPr>
          </a:p>
          <a:p>
            <a:pPr marL="0" lvl="4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800" dirty="0" smtClean="0">
                <a:latin typeface="Book Antiqua" pitchFamily="18" charset="0"/>
                <a:sym typeface="Wingdings" pitchFamily="2" charset="2"/>
              </a:rPr>
              <a:t>            </a:t>
            </a:r>
            <a:endParaRPr lang="fr-FR" dirty="0" smtClean="0">
              <a:solidFill>
                <a:srgbClr val="0070C0"/>
              </a:solidFill>
              <a:latin typeface="Book Antiqua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571480"/>
            <a:ext cx="8286808" cy="16430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500" b="1" noProof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ACTIVITE</a:t>
            </a:r>
            <a:endParaRPr kumimoji="0" lang="fr-FR" sz="45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Freestyle Script" pitchFamily="66" charset="0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214282" y="2571744"/>
            <a:ext cx="8643998" cy="366556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fr-FR" sz="29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Traduisez en arabe ou en anglais:</a:t>
            </a:r>
          </a:p>
          <a:p>
            <a:pPr marL="624078" lvl="0" indent="-514350">
              <a:lnSpc>
                <a:spcPct val="170000"/>
              </a:lnSpc>
              <a:spcBef>
                <a:spcPts val="400"/>
              </a:spcBef>
              <a:buClr>
                <a:schemeClr val="accent2">
                  <a:lumMod val="75000"/>
                </a:schemeClr>
              </a:buClr>
              <a:buSzPct val="68000"/>
              <a:buFontTx/>
              <a:buAutoNum type="arabicPeriod"/>
              <a:defRPr/>
            </a:pPr>
            <a:r>
              <a:rPr lang="fr-FR" sz="2900" dirty="0" smtClean="0">
                <a:latin typeface="Book Antiqua" pitchFamily="18" charset="0"/>
              </a:rPr>
              <a:t>Ce fichier n’existe pas officiellement.</a:t>
            </a:r>
          </a:p>
          <a:p>
            <a:pPr marL="624078" indent="-514350">
              <a:lnSpc>
                <a:spcPct val="170000"/>
              </a:lnSpc>
              <a:spcBef>
                <a:spcPts val="400"/>
              </a:spcBef>
              <a:buClr>
                <a:schemeClr val="accent2">
                  <a:lumMod val="75000"/>
                </a:schemeClr>
              </a:buClr>
              <a:buSzPct val="68000"/>
              <a:buFontTx/>
              <a:buAutoNum type="arabicPeriod"/>
              <a:defRPr/>
            </a:pPr>
            <a:r>
              <a:rPr lang="fr-FR" sz="2900" dirty="0" smtClean="0">
                <a:latin typeface="Book Antiqua" pitchFamily="18" charset="0"/>
              </a:rPr>
              <a:t>Le journaliste avait fait son enquête auparavant.</a:t>
            </a:r>
          </a:p>
          <a:p>
            <a:pPr marL="624078" marR="0" lvl="0" indent="-514350" algn="l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68000"/>
              <a:buAutoNum type="arabicPeriod"/>
              <a:tabLst/>
              <a:defRPr/>
            </a:pPr>
            <a:r>
              <a:rPr lang="fr-FR" sz="2900" dirty="0" smtClean="0">
                <a:latin typeface="Book Antiqua" pitchFamily="18" charset="0"/>
              </a:rPr>
              <a:t>Regardez-le attentivement!</a:t>
            </a:r>
          </a:p>
          <a:p>
            <a:pPr marL="624078" marR="0" lvl="0" indent="-514350" algn="l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68000"/>
              <a:buAutoNum type="arabicPeriod"/>
              <a:tabLst/>
              <a:defRPr/>
            </a:pPr>
            <a:r>
              <a:rPr lang="fr-FR" sz="2900" dirty="0" smtClean="0">
                <a:latin typeface="Book Antiqua" pitchFamily="18" charset="0"/>
              </a:rPr>
              <a:t>Il est parti soudainement.</a:t>
            </a:r>
          </a:p>
          <a:p>
            <a:pPr marL="624078" marR="0" lvl="0" indent="-514350" algn="l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68000"/>
              <a:buAutoNum type="arabicPeriod"/>
              <a:tabLst/>
              <a:defRPr/>
            </a:pPr>
            <a:r>
              <a:rPr lang="fr-FR" sz="2900" dirty="0" smtClean="0">
                <a:latin typeface="Book Antiqua" pitchFamily="18" charset="0"/>
              </a:rPr>
              <a:t>Je me suis rendu compte finalement que le jeu était truqué.</a:t>
            </a:r>
          </a:p>
          <a:p>
            <a:pPr marL="624078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AutoNum type="arabicPeriod"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490536"/>
      </p:ext>
    </p:extLst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"/>
          <p:cNvSpPr txBox="1">
            <a:spLocks/>
          </p:cNvSpPr>
          <p:nvPr/>
        </p:nvSpPr>
        <p:spPr>
          <a:xfrm>
            <a:off x="714348" y="1643050"/>
            <a:ext cx="7643866" cy="4000528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Attentivement         Après quoi                       </a:t>
            </a:r>
          </a:p>
          <a:p>
            <a:pPr marL="365760" lvl="0" indent="-256032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Finalement       Toujours 		</a:t>
            </a:r>
            <a:r>
              <a:rPr lang="fr-FR" sz="3600" dirty="0" smtClean="0"/>
              <a:t>Peut-être</a:t>
            </a:r>
            <a:endParaRPr kumimoji="0" lang="fr-F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lang="fr-FR" sz="3600" dirty="0" smtClean="0"/>
              <a:t>Auparavant               Trop</a:t>
            </a:r>
            <a:endParaRPr kumimoji="0" lang="fr-F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/>
              <a:t>Ensuite</a:t>
            </a:r>
            <a:endParaRPr kumimoji="0" lang="fr-F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Tout à fait        Habilement </a:t>
            </a:r>
          </a:p>
          <a:p>
            <a:pPr marL="365760" marR="0" lvl="0" indent="-256032" algn="ctr" defTabSz="914400" rtl="0" eaLnBrk="1" fontAlgn="auto" latinLnBrk="0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Avant-hier                       Ci-dessous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Identifiez la fonction des mots suivants: 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3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411760" y="3212975"/>
            <a:ext cx="3865924" cy="831227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44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ADVERBES ?</a:t>
            </a:r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467544" y="5445224"/>
            <a:ext cx="8229600" cy="1143000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Tous les mots  ? !!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362" name="Picture 2" descr="Résultat de recherche d'images pour &quot;smiley interrogatif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50875" y="5445224"/>
            <a:ext cx="1285884" cy="1350472"/>
          </a:xfrm>
          <a:prstGeom prst="rect">
            <a:avLst/>
          </a:prstGeom>
          <a:noFill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141" y="2859147"/>
            <a:ext cx="767467" cy="136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2411760" y="836712"/>
            <a:ext cx="3865923" cy="648071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0000" lnSpcReduction="10000"/>
          </a:bodyPr>
          <a:lstStyle/>
          <a:p>
            <a:pPr algn="ctr"/>
            <a:r>
              <a:rPr lang="fr-FR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eestyle Script" pitchFamily="66" charset="0"/>
              </a:rPr>
              <a:t>ADJECTIFS ?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411760" y="2132856"/>
            <a:ext cx="3865923" cy="54916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82500" lnSpcReduction="20000"/>
          </a:bodyPr>
          <a:lstStyle/>
          <a:p>
            <a:pPr algn="ctr"/>
            <a:r>
              <a:rPr lang="fr-FR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eestyle Script" pitchFamily="66" charset="0"/>
              </a:rPr>
              <a:t>VERBES ?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 rot="10800000">
            <a:off x="6667141" y="445225"/>
            <a:ext cx="529362" cy="938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 rot="10800000">
            <a:off x="6667141" y="1743800"/>
            <a:ext cx="529362" cy="938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3" grpId="0"/>
      <p:bldP spid="9" grpId="0" animBg="1"/>
      <p:bldP spid="9" grpId="1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714348" y="1643050"/>
            <a:ext cx="7929618" cy="2357454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fr-FR" sz="4000" b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Qu’est ce qu’ils ont en commun 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1"/>
          <p:cNvSpPr txBox="1">
            <a:spLocks/>
          </p:cNvSpPr>
          <p:nvPr/>
        </p:nvSpPr>
        <p:spPr>
          <a:xfrm>
            <a:off x="714348" y="571480"/>
            <a:ext cx="7543824" cy="5214973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365760" lvl="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Attentivement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lang="fr-FR" sz="3600" dirty="0" smtClean="0">
                <a:solidFill>
                  <a:srgbClr val="00B050"/>
                </a:solidFill>
              </a:rPr>
              <a:t>Avant-hier</a:t>
            </a:r>
            <a:endParaRPr kumimoji="0" lang="fr-FR" sz="36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Finalement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			Toujours </a:t>
            </a:r>
          </a:p>
          <a:p>
            <a:pPr marL="365760" lvl="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solidFill>
                  <a:srgbClr val="0070C0"/>
                </a:solidFill>
              </a:rPr>
              <a:t>Habilement</a:t>
            </a:r>
            <a:r>
              <a:rPr lang="fr-FR" sz="3600" dirty="0" smtClean="0">
                <a:solidFill>
                  <a:srgbClr val="00B050"/>
                </a:solidFill>
              </a:rPr>
              <a:t>			Auparavant</a:t>
            </a:r>
          </a:p>
          <a:p>
            <a:pPr marL="36576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solidFill>
                  <a:srgbClr val="00B050"/>
                </a:solidFill>
              </a:rPr>
              <a:t>						Ci-dessous</a:t>
            </a:r>
            <a:endParaRPr lang="fr-FR" sz="3600" dirty="0" smtClean="0">
              <a:solidFill>
                <a:srgbClr val="7030A0"/>
              </a:solidFill>
            </a:endParaRPr>
          </a:p>
          <a:p>
            <a:pPr marL="36576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solidFill>
                  <a:srgbClr val="7030A0"/>
                </a:solidFill>
              </a:rPr>
              <a:t>Trop</a:t>
            </a:r>
            <a:r>
              <a:rPr lang="fr-FR" sz="3600" dirty="0" smtClean="0">
                <a:solidFill>
                  <a:srgbClr val="00B050"/>
                </a:solidFill>
              </a:rPr>
              <a:t>				</a:t>
            </a:r>
          </a:p>
          <a:p>
            <a:pPr marL="365760" indent="-256032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						Ensuite		</a:t>
            </a:r>
          </a:p>
          <a:p>
            <a:pPr marL="365760" lvl="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3600" dirty="0" smtClean="0"/>
              <a:t>Peut-être				</a:t>
            </a:r>
            <a:r>
              <a:rPr lang="fr-F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Après quoi </a:t>
            </a:r>
            <a:endParaRPr lang="fr-FR" sz="3600" dirty="0" smtClean="0"/>
          </a:p>
          <a:p>
            <a:pPr marL="365760" lvl="0" indent="-256032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3600" dirty="0" smtClean="0"/>
              <a:t>Tout à fait</a:t>
            </a:r>
            <a:r>
              <a:rPr lang="fr-F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				</a:t>
            </a:r>
            <a:endParaRPr kumimoji="0" lang="fr-FR" sz="3600" b="0" i="0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"/>
          <p:cNvSpPr txBox="1">
            <a:spLocks/>
          </p:cNvSpPr>
          <p:nvPr/>
        </p:nvSpPr>
        <p:spPr>
          <a:xfrm>
            <a:off x="500034" y="642918"/>
            <a:ext cx="2786082" cy="235745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Attentive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ment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Mécham</a:t>
            </a:r>
            <a:r>
              <a:rPr lang="fr-FR" sz="2700" dirty="0">
                <a:solidFill>
                  <a:srgbClr val="0070C0"/>
                </a:solidFill>
              </a:rPr>
              <a:t>ment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Finale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ment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Bien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700" dirty="0" smtClean="0"/>
              <a:t>Mieux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3357554" y="1571612"/>
            <a:ext cx="5643570" cy="64294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000" dirty="0" smtClean="0"/>
              <a:t>(Expriment </a:t>
            </a:r>
            <a:r>
              <a:rPr lang="fr-FR" sz="2000" b="1" dirty="0">
                <a:solidFill>
                  <a:srgbClr val="0070C0"/>
                </a:solidFill>
              </a:rPr>
              <a:t>la MANIERE</a:t>
            </a:r>
            <a:r>
              <a:rPr lang="fr-FR" sz="2000" dirty="0" smtClean="0"/>
              <a:t>: « </a:t>
            </a:r>
            <a:r>
              <a:rPr lang="fr-FR" sz="2000" b="1" dirty="0" smtClean="0">
                <a:solidFill>
                  <a:srgbClr val="0070C0"/>
                </a:solidFill>
              </a:rPr>
              <a:t>avec, de manière, de façon</a:t>
            </a:r>
            <a:r>
              <a:rPr lang="fr-FR" sz="2000" dirty="0" smtClean="0"/>
              <a:t> »)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1"/>
          <p:cNvSpPr txBox="1">
            <a:spLocks/>
          </p:cNvSpPr>
          <p:nvPr/>
        </p:nvSpPr>
        <p:spPr>
          <a:xfrm>
            <a:off x="500034" y="3500438"/>
            <a:ext cx="2786082" cy="2168509"/>
          </a:xfrm>
          <a:prstGeom prst="rect">
            <a:avLst/>
          </a:prstGeom>
          <a:ln w="2857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300" dirty="0" smtClean="0"/>
              <a:t>Trop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Assez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300" dirty="0" smtClean="0"/>
              <a:t>Autant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Plus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300" dirty="0" smtClean="0"/>
              <a:t>Beaucoup </a:t>
            </a: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contenu 1"/>
          <p:cNvSpPr txBox="1">
            <a:spLocks/>
          </p:cNvSpPr>
          <p:nvPr/>
        </p:nvSpPr>
        <p:spPr>
          <a:xfrm>
            <a:off x="3357554" y="4500570"/>
            <a:ext cx="5643570" cy="6429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000" dirty="0" smtClean="0"/>
              <a:t>(Expriment </a:t>
            </a:r>
            <a:r>
              <a:rPr lang="fr-FR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la</a:t>
            </a:r>
            <a:r>
              <a:rPr lang="fr-FR" sz="2000" dirty="0" smtClean="0"/>
              <a:t> </a:t>
            </a:r>
            <a:r>
              <a:rPr lang="fr-F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QUANTITÉ</a:t>
            </a:r>
            <a:r>
              <a:rPr lang="fr-FR" sz="2000" dirty="0" smtClean="0"/>
              <a:t>)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"/>
          <p:cNvSpPr txBox="1">
            <a:spLocks/>
          </p:cNvSpPr>
          <p:nvPr/>
        </p:nvSpPr>
        <p:spPr>
          <a:xfrm>
            <a:off x="516052" y="2857496"/>
            <a:ext cx="2770064" cy="2857520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Toujours / Alors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Auparavant 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300" dirty="0" smtClean="0"/>
              <a:t>Avant-hier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300" dirty="0" smtClean="0"/>
              <a:t>Ici / là 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300" dirty="0" smtClean="0"/>
              <a:t>Ci-dessous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300" dirty="0" smtClean="0"/>
              <a:t>Après quoi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300" dirty="0" smtClean="0"/>
              <a:t>Ensuite </a:t>
            </a:r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>
          <a:xfrm>
            <a:off x="3428992" y="3929066"/>
            <a:ext cx="5286412" cy="571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fr-FR" sz="2000" dirty="0" smtClean="0"/>
              <a:t>(Expriment </a:t>
            </a:r>
            <a:r>
              <a:rPr lang="fr-FR" sz="2000" b="1" dirty="0" smtClean="0">
                <a:solidFill>
                  <a:srgbClr val="00B050"/>
                </a:solidFill>
              </a:rPr>
              <a:t>le</a:t>
            </a:r>
            <a:r>
              <a:rPr lang="fr-FR" sz="2500" b="1" dirty="0" smtClean="0">
                <a:solidFill>
                  <a:srgbClr val="00B050"/>
                </a:solidFill>
              </a:rPr>
              <a:t> TEMPS </a:t>
            </a:r>
            <a:r>
              <a:rPr lang="fr-FR" sz="2000" dirty="0" smtClean="0"/>
              <a:t>ET/OU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</a:rPr>
              <a:t>le </a:t>
            </a:r>
            <a:r>
              <a:rPr lang="fr-FR" sz="2500" b="1" dirty="0" smtClean="0">
                <a:solidFill>
                  <a:srgbClr val="00B050"/>
                </a:solidFill>
              </a:rPr>
              <a:t>LIEU</a:t>
            </a:r>
            <a:r>
              <a:rPr lang="fr-FR" sz="2000" dirty="0" smtClean="0"/>
              <a:t>)</a:t>
            </a:r>
            <a:endParaRPr lang="fr-FR" sz="2000" dirty="0" smtClean="0">
              <a:solidFill>
                <a:srgbClr val="0070C0"/>
              </a:solidFill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1"/>
          <p:cNvSpPr txBox="1">
            <a:spLocks/>
          </p:cNvSpPr>
          <p:nvPr/>
        </p:nvSpPr>
        <p:spPr>
          <a:xfrm>
            <a:off x="500034" y="500042"/>
            <a:ext cx="2786082" cy="2214578"/>
          </a:xfrm>
          <a:prstGeom prst="rect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300" dirty="0" smtClean="0"/>
              <a:t>Oui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Peut-être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300" dirty="0" smtClean="0"/>
              <a:t>Certes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2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Sans doute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300" dirty="0" smtClean="0"/>
              <a:t>Tout à fait</a:t>
            </a: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contenu 1"/>
          <p:cNvSpPr txBox="1">
            <a:spLocks/>
          </p:cNvSpPr>
          <p:nvPr/>
        </p:nvSpPr>
        <p:spPr>
          <a:xfrm>
            <a:off x="4071934" y="1214422"/>
            <a:ext cx="3929090" cy="6429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fr-FR" sz="2000" dirty="0" smtClean="0"/>
              <a:t>(Expriment </a:t>
            </a:r>
            <a:r>
              <a:rPr lang="fr-FR" sz="2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</a:t>
            </a:r>
            <a:r>
              <a:rPr lang="fr-FR" sz="25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OPINION</a:t>
            </a:r>
            <a:r>
              <a:rPr lang="fr-FR" sz="2000" dirty="0" smtClean="0"/>
              <a:t>)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14282" y="571480"/>
            <a:ext cx="8715404" cy="6024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dirty="0" smtClean="0">
                <a:solidFill>
                  <a:srgbClr val="0070C0"/>
                </a:solidFill>
                <a:latin typeface="Arial Black" pitchFamily="34" charset="0"/>
              </a:rPr>
              <a:t>ADVERBE</a:t>
            </a:r>
            <a:r>
              <a:rPr lang="fr-FR" sz="2800" dirty="0" smtClean="0">
                <a:latin typeface="Bookman Old Style" pitchFamily="18" charset="0"/>
              </a:rPr>
              <a:t>: Mot </a:t>
            </a:r>
            <a:r>
              <a:rPr lang="fr-FR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invariable</a:t>
            </a:r>
            <a:r>
              <a:rPr lang="fr-FR" sz="2800" dirty="0" smtClean="0">
                <a:latin typeface="Bookman Old Style" pitchFamily="18" charset="0"/>
              </a:rPr>
              <a:t> qui :</a:t>
            </a:r>
          </a:p>
          <a:p>
            <a:pPr marL="0" lvl="1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500" b="1" dirty="0" smtClean="0">
                <a:latin typeface="Bookman Old Style" pitchFamily="18" charset="0"/>
              </a:rPr>
              <a:t> modifie</a:t>
            </a:r>
            <a:r>
              <a:rPr lang="fr-FR" sz="2500" dirty="0" smtClean="0">
                <a:latin typeface="Bookman Old Style" pitchFamily="18" charset="0"/>
              </a:rPr>
              <a:t> qualitativement ou quantitativement le sens: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800" dirty="0" smtClean="0">
                <a:latin typeface="Bookman Old Style" pitchFamily="18" charset="0"/>
              </a:rPr>
              <a:t> d'un </a:t>
            </a:r>
            <a:r>
              <a:rPr lang="fr-FR" sz="2800" i="1" dirty="0" smtClean="0">
                <a:latin typeface="Bookman Old Style" pitchFamily="18" charset="0"/>
              </a:rPr>
              <a:t>verbe</a:t>
            </a:r>
            <a:r>
              <a:rPr lang="fr-FR" sz="2800" dirty="0" smtClean="0">
                <a:latin typeface="Bookman Old Style" pitchFamily="18" charset="0"/>
              </a:rPr>
              <a:t>,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800" dirty="0" smtClean="0">
                <a:latin typeface="Bookman Old Style" pitchFamily="18" charset="0"/>
              </a:rPr>
              <a:t> d'un </a:t>
            </a:r>
            <a:r>
              <a:rPr lang="fr-FR" sz="2800" i="1" dirty="0" smtClean="0">
                <a:latin typeface="Bookman Old Style" pitchFamily="18" charset="0"/>
              </a:rPr>
              <a:t>adjectif</a:t>
            </a:r>
            <a:r>
              <a:rPr lang="fr-FR" sz="2800" dirty="0" smtClean="0">
                <a:latin typeface="Bookman Old Style" pitchFamily="18" charset="0"/>
              </a:rPr>
              <a:t>,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800" dirty="0" smtClean="0">
                <a:latin typeface="Bookman Old Style" pitchFamily="18" charset="0"/>
              </a:rPr>
              <a:t> d'un </a:t>
            </a:r>
            <a:r>
              <a:rPr lang="fr-FR" sz="2800" i="1" dirty="0" smtClean="0">
                <a:latin typeface="Bookman Old Style" pitchFamily="18" charset="0"/>
              </a:rPr>
              <a:t>autre adverbe 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sz="2800" dirty="0" smtClean="0">
                <a:latin typeface="Bookman Old Style" pitchFamily="18" charset="0"/>
              </a:rPr>
              <a:t> ou d'un </a:t>
            </a:r>
            <a:r>
              <a:rPr lang="fr-FR" sz="2800" i="1" dirty="0" smtClean="0">
                <a:latin typeface="Bookman Old Style" pitchFamily="18" charset="0"/>
              </a:rPr>
              <a:t>nom</a:t>
            </a:r>
            <a:r>
              <a:rPr lang="fr-FR" sz="2800" dirty="0" smtClean="0">
                <a:latin typeface="Bookman Old Style" pitchFamily="18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fr-FR" sz="2800" dirty="0" smtClean="0">
                <a:latin typeface="Bookman Old Style" pitchFamily="18" charset="0"/>
              </a:rPr>
              <a:t>OU BIEN QUI: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800" dirty="0" smtClean="0">
                <a:latin typeface="Bookman Old Style" pitchFamily="18" charset="0"/>
              </a:rPr>
              <a:t> sert à </a:t>
            </a:r>
            <a:r>
              <a:rPr lang="fr-FR" sz="2800" b="1" dirty="0" smtClean="0">
                <a:latin typeface="Bookman Old Style" pitchFamily="18" charset="0"/>
              </a:rPr>
              <a:t>affirmer</a:t>
            </a:r>
            <a:r>
              <a:rPr lang="fr-FR" sz="2800" dirty="0" smtClean="0">
                <a:latin typeface="Bookman Old Style" pitchFamily="18" charset="0"/>
              </a:rPr>
              <a:t>, à </a:t>
            </a:r>
            <a:r>
              <a:rPr lang="fr-FR" sz="2800" b="1" dirty="0" smtClean="0">
                <a:latin typeface="Bookman Old Style" pitchFamily="18" charset="0"/>
              </a:rPr>
              <a:t>nier</a:t>
            </a:r>
            <a:r>
              <a:rPr lang="fr-FR" sz="2800" dirty="0" smtClean="0">
                <a:latin typeface="Bookman Old Style" pitchFamily="18" charset="0"/>
              </a:rPr>
              <a:t> ou à </a:t>
            </a:r>
            <a:r>
              <a:rPr lang="fr-FR" sz="2800" b="1" dirty="0" smtClean="0">
                <a:latin typeface="Bookman Old Style" pitchFamily="18" charset="0"/>
              </a:rPr>
              <a:t>interroger</a:t>
            </a:r>
            <a:r>
              <a:rPr lang="fr-FR" sz="2800" dirty="0" smtClean="0">
                <a:latin typeface="Bookman Old Style" pitchFamily="18" charset="0"/>
              </a:rPr>
              <a:t>.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 algn="r">
              <a:lnSpc>
                <a:spcPct val="150000"/>
              </a:lnSpc>
            </a:pPr>
            <a:r>
              <a:rPr lang="fr-FR" dirty="0" smtClean="0"/>
              <a:t>                                  </a:t>
            </a:r>
            <a:r>
              <a:rPr lang="fr-FR" sz="1000" i="1" dirty="0"/>
              <a:t>Source: http://www.larousse.fr/dictionnaires/francais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28596" y="571480"/>
            <a:ext cx="8286808" cy="16430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5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Freestyle Script" pitchFamily="66" charset="0"/>
              </a:rPr>
              <a:t>De quelle manière peut-t-on TRADUIRE l’adverbe ?</a:t>
            </a:r>
            <a:endParaRPr kumimoji="0" lang="fr-FR" sz="45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Freestyle Script" pitchFamily="66" charset="0"/>
              <a:ea typeface="+mn-ea"/>
              <a:cs typeface="+mn-cs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214282" y="2571744"/>
            <a:ext cx="8643998" cy="321471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Il existe plusieurs manières de traduire</a:t>
            </a:r>
            <a:r>
              <a:rPr kumimoji="0" lang="fr-FR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+mn-ea"/>
                <a:cs typeface="+mn-cs"/>
              </a:rPr>
              <a:t> l’adverbe:</a:t>
            </a: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  <a:p>
            <a:pPr marL="624078" lvl="0" indent="-514350">
              <a:lnSpc>
                <a:spcPct val="170000"/>
              </a:lnSpc>
              <a:spcBef>
                <a:spcPts val="400"/>
              </a:spcBef>
              <a:buClr>
                <a:schemeClr val="accent2">
                  <a:lumMod val="75000"/>
                </a:schemeClr>
              </a:buClr>
              <a:buSzPct val="68000"/>
              <a:buFontTx/>
              <a:buAutoNum type="arabicPeriod"/>
              <a:defRPr/>
            </a:pPr>
            <a:r>
              <a:rPr lang="fr-FR" sz="2700" dirty="0" smtClean="0">
                <a:latin typeface="Book Antiqua" pitchFamily="18" charset="0"/>
              </a:rPr>
              <a:t>Par l’adjectif de relation indéterminé, employé au cas direct.</a:t>
            </a:r>
          </a:p>
          <a:p>
            <a:pPr marL="624078" indent="-514350">
              <a:lnSpc>
                <a:spcPct val="170000"/>
              </a:lnSpc>
              <a:spcBef>
                <a:spcPts val="400"/>
              </a:spcBef>
              <a:buClr>
                <a:schemeClr val="accent2">
                  <a:lumMod val="75000"/>
                </a:schemeClr>
              </a:buClr>
              <a:buSzPct val="68000"/>
              <a:buFontTx/>
              <a:buAutoNum type="arabicPeriod"/>
              <a:defRPr/>
            </a:pPr>
            <a:r>
              <a:rPr lang="fr-FR" sz="2700" dirty="0" smtClean="0">
                <a:latin typeface="Book Antiqua" pitchFamily="18" charset="0"/>
              </a:rPr>
              <a:t>Par le biais de certaines particules précédées de (</a:t>
            </a:r>
            <a:r>
              <a:rPr lang="ar-DZ" sz="2700" dirty="0" smtClean="0">
                <a:latin typeface="Book Antiqua" pitchFamily="18" charset="0"/>
              </a:rPr>
              <a:t>مِن</a:t>
            </a:r>
            <a:r>
              <a:rPr lang="fr-FR" sz="2700" dirty="0" smtClean="0">
                <a:latin typeface="Book Antiqua" pitchFamily="18" charset="0"/>
              </a:rPr>
              <a:t>) lorsque l’adverbe exprime le temps.</a:t>
            </a:r>
          </a:p>
          <a:p>
            <a:pPr marL="624078" marR="0" lvl="0" indent="-514350" algn="l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68000"/>
              <a:buAutoNum type="arabicPeriod"/>
              <a:tabLst/>
              <a:defRPr/>
            </a:pPr>
            <a:r>
              <a:rPr lang="fr-FR" sz="2700" dirty="0" smtClean="0">
                <a:latin typeface="Book Antiqua" pitchFamily="18" charset="0"/>
              </a:rPr>
              <a:t>Par le biais d’un nom indéfini précédé de la préposition (</a:t>
            </a:r>
            <a:r>
              <a:rPr lang="ar-DZ" sz="2700" dirty="0" err="1" smtClean="0">
                <a:latin typeface="Book Antiqua" pitchFamily="18" charset="0"/>
              </a:rPr>
              <a:t>بِـــ</a:t>
            </a:r>
            <a:r>
              <a:rPr lang="fr-FR" sz="2700" dirty="0" smtClean="0">
                <a:latin typeface="Book Antiqua" pitchFamily="18" charset="0"/>
              </a:rPr>
              <a:t>).</a:t>
            </a:r>
          </a:p>
          <a:p>
            <a:pPr marL="624078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AutoNum type="arabicPeriod"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Ø"/>
              <a:tabLst/>
              <a:defRPr/>
            </a:pP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979</TotalTime>
  <Words>518</Words>
  <Application>Microsoft Office PowerPoint</Application>
  <PresentationFormat>Affichage à l'écran (4:3)</PresentationFormat>
  <Paragraphs>137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Rotonde</vt:lpstr>
      <vt:lpstr>Présentation PowerPoint</vt:lpstr>
      <vt:lpstr>Identifiez la fonction des mots suivants: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Initiation à la TRADUCTION</dc:title>
  <dc:creator>Acer</dc:creator>
  <cp:lastModifiedBy>Amina</cp:lastModifiedBy>
  <cp:revision>83</cp:revision>
  <dcterms:created xsi:type="dcterms:W3CDTF">2017-09-23T16:29:32Z</dcterms:created>
  <dcterms:modified xsi:type="dcterms:W3CDTF">2022-03-19T17:06:21Z</dcterms:modified>
</cp:coreProperties>
</file>