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2" d="100"/>
          <a:sy n="92" d="100"/>
        </p:scale>
        <p:origin x="75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83343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48640" y="1280160"/>
            <a:ext cx="4846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Machine Translation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548640" y="2286000"/>
            <a:ext cx="4754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0A500"/>
                </a:solidFill>
              </a:rPr>
              <a:t>From RBMT to Transformers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548640" y="3566160"/>
            <a:ext cx="1005840" cy="347472"/>
          </a:xfrm>
          <a:prstGeom prst="roundRect">
            <a:avLst>
              <a:gd name="adj" fmla="val 21053"/>
            </a:avLst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48640" y="356616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RBMT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1691640" y="3566160"/>
            <a:ext cx="1005840" cy="347472"/>
          </a:xfrm>
          <a:prstGeom prst="roundRect">
            <a:avLst>
              <a:gd name="adj" fmla="val 21053"/>
            </a:avLst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1691640" y="356616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SMT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834640" y="3566160"/>
            <a:ext cx="1005840" cy="347472"/>
          </a:xfrm>
          <a:prstGeom prst="roundRect">
            <a:avLst>
              <a:gd name="adj" fmla="val 21053"/>
            </a:avLst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2834640" y="356616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NMT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3977640" y="3566160"/>
            <a:ext cx="1005840" cy="347472"/>
          </a:xfrm>
          <a:prstGeom prst="roundRect">
            <a:avLst>
              <a:gd name="adj" fmla="val 21053"/>
            </a:avLst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3977640" y="356616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</a:rPr>
              <a:t>Transformers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Should Translators Worry About AI?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Short answer: No — but adaptation is essential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503920" cy="59436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502920" y="1143000"/>
            <a:ext cx="822960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The numbers: Demand for human translators continues to grow globally, despite (and because of) MT advances</a:t>
            </a:r>
            <a:r>
              <a:rPr lang="en-US" sz="1100">
                <a:solidFill>
                  <a:srgbClr val="FFFFFF"/>
                </a:solidFill>
              </a:rPr>
              <a:t>. 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320040" y="1874520"/>
            <a:ext cx="406908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43A047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57200" y="19659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3A047"/>
                </a:solidFill>
              </a:rPr>
              <a:t>MT Does Well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237744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Simple, repetitive texts (technical manuals, product descriptions)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94436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Quick first drafts for large volumes of content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457200" y="3511296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Factual, structured documents with predictable terminology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457200" y="4078224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Low-stakes communications where speed matters more than style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4754880" y="1874520"/>
            <a:ext cx="406908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EF5350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892040" y="196596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5350"/>
                </a:solidFill>
              </a:rPr>
              <a:t>Humans Still Excel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892040" y="2377440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🌟 Creative texts: poetry, advertising slogans, literary translation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892040" y="2944368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🌟 Cultural nuances: humour, references, wordplay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892040" y="3511296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🌟 Context outside the text: background knowledge, intent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892040" y="4078224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🌟 High-stakes content: legal, medical, where errors are dangerous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U.S. Bureau of Labor Statistics (2023). Interpreters and Translators Outlook. | Läubli et al. (2018). "Has Machine Translation Achieved Human Parity?" EMNLP.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Post-Editing: The Essential New Translator Skill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Correcting and improving machine translation output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206240" cy="36576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3F6E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540"/>
                </a:solidFill>
              </a:rPr>
              <a:t>What is Post-Editing?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1664208"/>
            <a:ext cx="3931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Post-editing (PE) is the process of reviewing and correcting MT output to meet professional standards. It is faster than translating from scratch and is now one of the most in-demand skills in the translation industry.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2788920"/>
            <a:ext cx="3840480" cy="749808"/>
          </a:xfrm>
          <a:prstGeom prst="rect">
            <a:avLst/>
          </a:prstGeom>
          <a:solidFill>
            <a:srgbClr val="F5F5F5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Shape 7"/>
          <p:cNvSpPr/>
          <p:nvPr/>
        </p:nvSpPr>
        <p:spPr>
          <a:xfrm>
            <a:off x="457200" y="2788920"/>
            <a:ext cx="109728" cy="749808"/>
          </a:xfrm>
          <a:prstGeom prst="rect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640080" y="281635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540"/>
                </a:solidFill>
              </a:rPr>
              <a:t>Light Post-Editing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3072384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23232"/>
                </a:solidFill>
              </a:rPr>
              <a:t>Fix only critical errors. Fluency may remain imperfect. Used for internal or gist translation.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3703320"/>
            <a:ext cx="3840480" cy="749808"/>
          </a:xfrm>
          <a:prstGeom prst="rect">
            <a:avLst/>
          </a:prstGeom>
          <a:solidFill>
            <a:srgbClr val="F5F5F5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457200" y="3703320"/>
            <a:ext cx="109728" cy="749808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640080" y="3730752"/>
            <a:ext cx="3566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A2540"/>
                </a:solidFill>
              </a:rPr>
              <a:t>Full Post-Editing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3986784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23232"/>
                </a:solidFill>
              </a:rPr>
              <a:t>Bring output to publication quality — fix all errors, style, terminology, and naturalness.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754880" y="1143000"/>
            <a:ext cx="4069080" cy="1600200"/>
          </a:xfrm>
          <a:prstGeom prst="rect">
            <a:avLst/>
          </a:prstGeom>
          <a:solidFill>
            <a:srgbClr val="FFFFFF"/>
          </a:solidFill>
          <a:ln w="12700">
            <a:solidFill>
              <a:srgbClr val="2E3F6E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4892040" y="123444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540"/>
                </a:solidFill>
              </a:rPr>
              <a:t>Before / After Example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892040" y="1600200"/>
            <a:ext cx="3749040" cy="457200"/>
          </a:xfrm>
          <a:prstGeom prst="rect">
            <a:avLst/>
          </a:prstGeom>
          <a:solidFill>
            <a:srgbClr val="FFEAEA"/>
          </a:solidFill>
          <a:ln w="635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4937760" y="1600200"/>
            <a:ext cx="3657600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EF5350"/>
                </a:solidFill>
              </a:rPr>
              <a:t>MT: "The company has a good performance in the last trimester" ❌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892040" y="2103120"/>
            <a:ext cx="3749040" cy="457200"/>
          </a:xfrm>
          <a:prstGeom prst="rect">
            <a:avLst/>
          </a:prstGeom>
          <a:solidFill>
            <a:srgbClr val="EAFAEA"/>
          </a:solidFill>
          <a:ln w="635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937760" y="2103120"/>
            <a:ext cx="3657600" cy="457200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43A047"/>
                </a:solidFill>
              </a:rPr>
              <a:t>PE: "The company performed well last quarter" ✅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54880" y="2880360"/>
            <a:ext cx="4069080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3F6E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4892040" y="297180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540"/>
                </a:solidFill>
              </a:rPr>
              <a:t>Skills Required for Post-Editing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892040" y="3337560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→ Recognise typical MT error patterns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892040" y="3685032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→ Strong command of both source and target language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92040" y="4032504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→ Consistency in terminology throughout a document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4379976"/>
            <a:ext cx="37947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→ Speed — working faster than translating from scratch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9" name="Text 27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TAUS (2016). Post-Editing in Practice. | ISO 18587:2017 — Translation services: Post-editing of MT output.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</a:rPr>
              <a:t>Key Takeaways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1051560" y="1188720"/>
            <a:ext cx="7680960" cy="457200"/>
          </a:xfrm>
          <a:prstGeom prst="rect">
            <a:avLst/>
          </a:prstGeom>
          <a:solidFill>
            <a:srgbClr val="2E3F6E"/>
          </a:solidFill>
          <a:ln w="9525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1143000" y="1188720"/>
            <a:ext cx="749808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MT evolved through 4 generations: RBMT → SMT → NMT → Transformers, each solving limitations of the previous.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1956816"/>
            <a:ext cx="457200" cy="457200"/>
          </a:xfrm>
          <a:prstGeom prst="ellipse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457200" y="195681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1051560" y="1956816"/>
            <a:ext cx="7680960" cy="457200"/>
          </a:xfrm>
          <a:prstGeom prst="rect">
            <a:avLst/>
          </a:prstGeom>
          <a:solidFill>
            <a:srgbClr val="2E3F6E"/>
          </a:solidFill>
          <a:ln w="9525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143000" y="1956816"/>
            <a:ext cx="749808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Context is the key challenge: Transformers (DeepL, ChatGPT) excel at this — humans still lead for subtle cultural and creative content.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2724912"/>
            <a:ext cx="457200" cy="457200"/>
          </a:xfrm>
          <a:prstGeom prst="ellipse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457200" y="272491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1051560" y="2724912"/>
            <a:ext cx="7680960" cy="457200"/>
          </a:xfrm>
          <a:prstGeom prst="rect">
            <a:avLst/>
          </a:prstGeom>
          <a:solidFill>
            <a:srgbClr val="2E3F6E"/>
          </a:solidFill>
          <a:ln w="9525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1143000" y="2724912"/>
            <a:ext cx="749808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MT is a tool, not a replacement. Understanding how it works helps you use it effectively and spot its mistakes.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3493008"/>
            <a:ext cx="457200" cy="457200"/>
          </a:xfrm>
          <a:prstGeom prst="ellipse">
            <a:avLst/>
          </a:prstGeom>
          <a:solidFill>
            <a:srgbClr val="F0A500"/>
          </a:solidFill>
          <a:ln w="12700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457200" y="34930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1051560" y="3493008"/>
            <a:ext cx="7680960" cy="457200"/>
          </a:xfrm>
          <a:prstGeom prst="rect">
            <a:avLst/>
          </a:prstGeom>
          <a:solidFill>
            <a:srgbClr val="2E3F6E"/>
          </a:solidFill>
          <a:ln w="9525">
            <a:solidFill>
              <a:srgbClr val="F0A50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1143000" y="3493008"/>
            <a:ext cx="749808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Post-editing is a growing career skill — working with MT is now part of the modern translator's workflow.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261104"/>
            <a:ext cx="457200" cy="457200"/>
          </a:xfrm>
          <a:prstGeom prst="ellipse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457200" y="426110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1051560" y="4261104"/>
            <a:ext cx="7680960" cy="457200"/>
          </a:xfrm>
          <a:prstGeom prst="rect">
            <a:avLst/>
          </a:prstGeom>
          <a:solidFill>
            <a:srgbClr val="2E3F6E"/>
          </a:solidFill>
          <a:ln w="9525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1143000" y="4261104"/>
            <a:ext cx="7498080" cy="45720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</a:rPr>
              <a:t>Stay curious: Transformer-based models are still rapidly evolving. The field of MT is changing every year.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Key References &amp; Further Reading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20040" y="1188720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502920" y="118872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Bahdanau, D., Cho, K., &amp; Bengio, Y. (2015). Neural Machine Translation by Jointly Learning to Align and Translate. ICLR 2015.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320040" y="1609344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502920" y="1609344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Brown, P. et al. (1993). The Mathematics of Statistical Machine Translation. Computational Linguistics, 19(2), 263–311.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0040" y="2029968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502920" y="2029968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Hutchins, W.J. &amp; Somers, H.L. (1992). An Introduction to Machine Translation. Academic Press.</a:t>
            </a:r>
            <a:endParaRPr lang="en-US" sz="900" dirty="0"/>
          </a:p>
        </p:txBody>
      </p:sp>
      <p:sp>
        <p:nvSpPr>
          <p:cNvPr id="10" name="Shape 8"/>
          <p:cNvSpPr/>
          <p:nvPr/>
        </p:nvSpPr>
        <p:spPr>
          <a:xfrm>
            <a:off x="320040" y="2450592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02920" y="2450592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Koehn, P. (2020). Neural Machine Translation. Cambridge University Press.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" y="2871216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502920" y="2871216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Läubli, S., Sennrich, R., &amp; Volk, M. (2018). Has Machine Translation Achieved Human Parity? EMNLP 2018.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320040" y="3291840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02920" y="3291840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TAUS (2016). Post-Editing in Practice: A TAUS Report.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0040" y="3712464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02920" y="3712464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U.S. Bureau of Labor Statistics (2023). Occupational Outlook Handbook: Interpreters and Translators.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20040" y="4133088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502920" y="4133088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Vaswani, A. et al. (2017). Attention Is All You Need. NeurIPS 2017.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320040" y="4553712"/>
            <a:ext cx="54864" cy="32004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502920" y="4553712"/>
            <a:ext cx="8321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23232"/>
                </a:solidFill>
              </a:rPr>
              <a:t>Wu, Y. et al. (2016). Google's Neural Machine Translation System. arXiv:1609.08144.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Introduction: What is Machine Translation?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8412480" cy="91440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8046720" cy="914400"/>
          </a:xfrm>
          <a:prstGeom prst="rect">
            <a:avLst/>
          </a:prstGeom>
          <a:noFill/>
          <a:ln/>
        </p:spPr>
        <p:txBody>
          <a:bodyPr wrap="square" lIns="127000" tIns="127000" rIns="127000" bIns="127000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F0A500"/>
                </a:solidFill>
              </a:rPr>
              <a:t>Definition: </a:t>
            </a:r>
            <a:r>
              <a:rPr lang="en-US" sz="1500" dirty="0">
                <a:solidFill>
                  <a:srgbClr val="FFFFFF"/>
                </a:solidFill>
              </a:rPr>
              <a:t>Using computers to automatically translate text from one natural language to another.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365760" y="2286000"/>
            <a:ext cx="265176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1A254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57200" y="2834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540"/>
                </a:solidFill>
              </a:rPr>
              <a:t>70+ years of history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457200" y="3291840"/>
            <a:ext cx="2468880" cy="12801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23232"/>
                </a:solidFill>
              </a:rPr>
              <a:t>MT has been evolving since the 1950s, going through 4 major technological generations.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3200400" y="2286000"/>
            <a:ext cx="265176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1A254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3291840" y="2834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540"/>
                </a:solidFill>
              </a:rPr>
              <a:t>Billions of users daily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3291840"/>
            <a:ext cx="2468880" cy="12801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23232"/>
                </a:solidFill>
              </a:rPr>
              <a:t>Google Translate processes over 100 billion words per day (Google, 2022).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035040" y="2286000"/>
            <a:ext cx="2651760" cy="2377440"/>
          </a:xfrm>
          <a:prstGeom prst="rect">
            <a:avLst/>
          </a:prstGeom>
          <a:solidFill>
            <a:srgbClr val="FFFFFF"/>
          </a:solidFill>
          <a:ln w="6350">
            <a:solidFill>
              <a:srgbClr val="1A2540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6126480" y="283464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1A2540"/>
                </a:solidFill>
              </a:rPr>
              <a:t>Central question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6126480" y="3291840"/>
            <a:ext cx="2468880" cy="12801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323232"/>
                </a:solidFill>
              </a:rPr>
              <a:t>How does MT work — and can it ever fully replace human translators?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Text 17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Source: Google Blog (2022). "Ten years of Google Translate."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4 Generations of Machine Translation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A 70-year journey from rigid rules to neural intelligence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2148840" y="2148840"/>
            <a:ext cx="320040" cy="109728"/>
          </a:xfrm>
          <a:prstGeom prst="rect">
            <a:avLst/>
          </a:prstGeom>
          <a:solidFill>
            <a:srgbClr val="90A4AE"/>
          </a:solidFill>
          <a:ln w="12700">
            <a:solidFill>
              <a:srgbClr val="90A4A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20040" y="1234440"/>
            <a:ext cx="1828800" cy="2560320"/>
          </a:xfrm>
          <a:prstGeom prst="rect">
            <a:avLst/>
          </a:prstGeom>
          <a:solidFill>
            <a:srgbClr val="FFFFFF"/>
          </a:solidFill>
          <a:ln w="25400">
            <a:solidFill>
              <a:srgbClr val="43A04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7" name="Shape 5"/>
          <p:cNvSpPr/>
          <p:nvPr/>
        </p:nvSpPr>
        <p:spPr>
          <a:xfrm>
            <a:off x="320040" y="1234440"/>
            <a:ext cx="1828800" cy="457200"/>
          </a:xfrm>
          <a:prstGeom prst="rect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20040" y="1234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RBMT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320040" y="1737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3A047"/>
                </a:solidFill>
              </a:rPr>
              <a:t>Rule-Based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2004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0A4AE"/>
                </a:solidFill>
              </a:rPr>
              <a:t>1970s–1990s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502920" y="2377440"/>
            <a:ext cx="1463040" cy="18288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Shape 10"/>
          <p:cNvSpPr/>
          <p:nvPr/>
        </p:nvSpPr>
        <p:spPr>
          <a:xfrm>
            <a:off x="4297680" y="2148840"/>
            <a:ext cx="320040" cy="109728"/>
          </a:xfrm>
          <a:prstGeom prst="rect">
            <a:avLst/>
          </a:prstGeom>
          <a:solidFill>
            <a:srgbClr val="90A4AE"/>
          </a:solidFill>
          <a:ln w="12700">
            <a:solidFill>
              <a:srgbClr val="90A4A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Shape 11"/>
          <p:cNvSpPr/>
          <p:nvPr/>
        </p:nvSpPr>
        <p:spPr>
          <a:xfrm>
            <a:off x="2468880" y="1234440"/>
            <a:ext cx="1828800" cy="2560320"/>
          </a:xfrm>
          <a:prstGeom prst="rect">
            <a:avLst/>
          </a:prstGeom>
          <a:solidFill>
            <a:srgbClr val="FFFFFF"/>
          </a:solidFill>
          <a:ln w="25400">
            <a:solidFill>
              <a:srgbClr val="4FC3F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4" name="Shape 12"/>
          <p:cNvSpPr/>
          <p:nvPr/>
        </p:nvSpPr>
        <p:spPr>
          <a:xfrm>
            <a:off x="2468880" y="1234440"/>
            <a:ext cx="1828800" cy="45720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2468880" y="1234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SMT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2468880" y="1737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4FC3F7"/>
                </a:solidFill>
              </a:rPr>
              <a:t>Statistical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46888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0A4AE"/>
                </a:solidFill>
              </a:rPr>
              <a:t>1990s–2016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2651760" y="2377440"/>
            <a:ext cx="1463040" cy="18288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6446520" y="2148840"/>
            <a:ext cx="320040" cy="109728"/>
          </a:xfrm>
          <a:prstGeom prst="rect">
            <a:avLst/>
          </a:prstGeom>
          <a:solidFill>
            <a:srgbClr val="90A4AE"/>
          </a:solidFill>
          <a:ln w="12700">
            <a:solidFill>
              <a:srgbClr val="90A4A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Shape 18"/>
          <p:cNvSpPr/>
          <p:nvPr/>
        </p:nvSpPr>
        <p:spPr>
          <a:xfrm>
            <a:off x="4617720" y="1234440"/>
            <a:ext cx="1828800" cy="2560320"/>
          </a:xfrm>
          <a:prstGeom prst="rect">
            <a:avLst/>
          </a:prstGeom>
          <a:solidFill>
            <a:srgbClr val="FFFFFF"/>
          </a:solidFill>
          <a:ln w="25400">
            <a:solidFill>
              <a:srgbClr val="7B5EA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" name="Shape 19"/>
          <p:cNvSpPr/>
          <p:nvPr/>
        </p:nvSpPr>
        <p:spPr>
          <a:xfrm>
            <a:off x="4617720" y="1234440"/>
            <a:ext cx="1828800" cy="45720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4617720" y="1234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NMT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617720" y="1737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7B5EA7"/>
                </a:solidFill>
              </a:rPr>
              <a:t>Neural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61772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0A4AE"/>
                </a:solidFill>
              </a:rPr>
              <a:t>2016–2017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00600" y="2377440"/>
            <a:ext cx="1463040" cy="18288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Shape 24"/>
          <p:cNvSpPr/>
          <p:nvPr/>
        </p:nvSpPr>
        <p:spPr>
          <a:xfrm>
            <a:off x="6766560" y="1234440"/>
            <a:ext cx="1828800" cy="2560320"/>
          </a:xfrm>
          <a:prstGeom prst="rect">
            <a:avLst/>
          </a:prstGeom>
          <a:solidFill>
            <a:srgbClr val="FFFFFF"/>
          </a:solidFill>
          <a:ln w="25400">
            <a:solidFill>
              <a:srgbClr val="EF535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7" name="Shape 25"/>
          <p:cNvSpPr/>
          <p:nvPr/>
        </p:nvSpPr>
        <p:spPr>
          <a:xfrm>
            <a:off x="6766560" y="1234440"/>
            <a:ext cx="1828800" cy="457200"/>
          </a:xfrm>
          <a:prstGeom prst="rect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6766560" y="123444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500" b="1" dirty="0">
                <a:solidFill>
                  <a:srgbClr val="FFFFFF"/>
                </a:solidFill>
              </a:rPr>
              <a:t>Transformers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6766560" y="1737360"/>
            <a:ext cx="1828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EF5350"/>
                </a:solidFill>
              </a:rPr>
              <a:t>Attention-Based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6766560" y="2057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90A4AE"/>
                </a:solidFill>
              </a:rPr>
              <a:t>2017–Now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949440" y="2377440"/>
            <a:ext cx="1463040" cy="18288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338328" y="2468880"/>
            <a:ext cx="1783080" cy="123444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Example: SYSTRAN</a:t>
            </a:r>
            <a:endParaRPr lang="en-US" sz="950" dirty="0"/>
          </a:p>
        </p:txBody>
      </p:sp>
      <p:sp>
        <p:nvSpPr>
          <p:cNvPr id="33" name="Text 31"/>
          <p:cNvSpPr/>
          <p:nvPr/>
        </p:nvSpPr>
        <p:spPr>
          <a:xfrm>
            <a:off x="2487168" y="2468880"/>
            <a:ext cx="1783080" cy="123444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Example: Google Translate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2006–2016</a:t>
            </a:r>
            <a:endParaRPr lang="en-US" sz="950" dirty="0"/>
          </a:p>
        </p:txBody>
      </p:sp>
      <p:sp>
        <p:nvSpPr>
          <p:cNvPr id="34" name="Text 32"/>
          <p:cNvSpPr/>
          <p:nvPr/>
        </p:nvSpPr>
        <p:spPr>
          <a:xfrm>
            <a:off x="4636008" y="2468880"/>
            <a:ext cx="1783080" cy="123444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Example: Google Translate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2016+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6784848" y="2468880"/>
            <a:ext cx="1783080" cy="1234440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Example: DeepL,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323232"/>
                </a:solidFill>
              </a:rPr>
              <a:t>ChatGPT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7" name="Text 35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Koehn, P. (2020). Neural Machine Translation. Cambridge University Press. | Bahdanau et al. (2015). ICLR.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Generation 1: RBMT — Rule-Based Machine Translation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1950s–1990s | First-generation approach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114800" cy="3520440"/>
          </a:xfrm>
          <a:prstGeom prst="rect">
            <a:avLst/>
          </a:prstGeom>
          <a:solidFill>
            <a:srgbClr val="FFFFFF"/>
          </a:solidFill>
          <a:ln w="25400">
            <a:solidFill>
              <a:srgbClr val="43A04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 dirty="0"/>
          </a:p>
        </p:txBody>
      </p:sp>
      <p:sp>
        <p:nvSpPr>
          <p:cNvPr id="6" name="Text 4"/>
          <p:cNvSpPr/>
          <p:nvPr/>
        </p:nvSpPr>
        <p:spPr>
          <a:xfrm>
            <a:off x="502920" y="123444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3A047"/>
                </a:solidFill>
              </a:rPr>
              <a:t>How It Works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737360"/>
            <a:ext cx="347472" cy="347472"/>
          </a:xfrm>
          <a:prstGeom prst="ellipse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502920" y="1737360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1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960120" y="1709928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Linguists write grammar rules and compile bilingual dictionaries by hand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02920" y="2487168"/>
            <a:ext cx="347472" cy="347472"/>
          </a:xfrm>
          <a:prstGeom prst="ellipse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02920" y="2487168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960120" y="2459736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System analyses each word: look it up, apply grammatical rules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02920" y="3236976"/>
            <a:ext cx="347472" cy="347472"/>
          </a:xfrm>
          <a:prstGeom prst="ellipse">
            <a:avLst/>
          </a:prstGeom>
          <a:solidFill>
            <a:srgbClr val="43A047"/>
          </a:solidFill>
          <a:ln w="12700">
            <a:solidFill>
              <a:srgbClr val="43A04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502920" y="323697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3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960120" y="3209544"/>
            <a:ext cx="333756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Output produced word-by-word following the rules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3822192"/>
            <a:ext cx="3749040" cy="18288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502920" y="3867912"/>
            <a:ext cx="3749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90A4AE"/>
                </a:solidFill>
              </a:rPr>
              <a:t>Example: SYSTRAN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02920" y="4251960"/>
            <a:ext cx="3749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2E3F6E"/>
                </a:solidFill>
              </a:rPr>
              <a:t>"Like following a recipe book — step by step, with no flexibility"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09160" y="1143000"/>
            <a:ext cx="4114800" cy="3520440"/>
          </a:xfrm>
          <a:prstGeom prst="rect">
            <a:avLst/>
          </a:prstGeom>
          <a:solidFill>
            <a:srgbClr val="FFFFFF"/>
          </a:solidFill>
          <a:ln w="12700">
            <a:solidFill>
              <a:srgbClr val="43A04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846320" y="123444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3A047"/>
                </a:solidFill>
              </a:rPr>
              <a:t>✅ Advantages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846320" y="160020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• Predictable output — you always know what to expect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846320" y="21031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• Controllable — rules can be modified by experts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846320" y="265176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EF5350"/>
                </a:solidFill>
              </a:rPr>
              <a:t>❌ Limitations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846320" y="301752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• Extremely time-consuming to develop for each language pair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35204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• Sounds robotic and unnatural to readers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46320" y="402336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23232"/>
                </a:solidFill>
              </a:rPr>
              <a:t>• Cannot handle exceptions or idiomatic expressions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Hutchins, W.J. &amp; Somers, H.L. (1992). An Introduction to Machine Translation. Academic Press, London.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Generation 2: SMT — Statistical Machine Translation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1990s–2016 | Learning from data instead of rules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503920" cy="50292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50292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FFFFFF"/>
                </a:solidFill>
              </a:rPr>
              <a:t>Key Innovation: No more manually written rules! The system learns automatically from millions of translated texts.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20040" y="1783080"/>
            <a:ext cx="4069080" cy="2834640"/>
          </a:xfrm>
          <a:prstGeom prst="rect">
            <a:avLst/>
          </a:prstGeom>
          <a:solidFill>
            <a:srgbClr val="FFFFFF"/>
          </a:solidFill>
          <a:ln w="19050">
            <a:solidFill>
              <a:srgbClr val="4FC3F7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457200" y="1874520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4FC3F7"/>
                </a:solidFill>
              </a:rPr>
              <a:t>How SMT Works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57200" y="2331720"/>
            <a:ext cx="320040" cy="320040"/>
          </a:xfrm>
          <a:prstGeom prst="ellipse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457200" y="233172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68680" y="2304288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Feed millions of bilingual sentence pairs into the system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57200" y="3081528"/>
            <a:ext cx="320040" cy="320040"/>
          </a:xfrm>
          <a:prstGeom prst="ellipse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457200" y="308152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3054096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Computer calculates word and phrase translation probabilities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457200" y="3831336"/>
            <a:ext cx="320040" cy="320040"/>
          </a:xfrm>
          <a:prstGeom prst="ellipse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457200" y="38313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868680" y="3803904"/>
            <a:ext cx="3383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Choose the sequence of words with the highest overall probability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457200" y="4343400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90A4AE"/>
                </a:solidFill>
              </a:rPr>
              <a:t>Used by Google Translate from 2006 to 2016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663440" y="1783080"/>
            <a:ext cx="4160520" cy="1325880"/>
          </a:xfrm>
          <a:prstGeom prst="rect">
            <a:avLst/>
          </a:prstGeom>
          <a:solidFill>
            <a:srgbClr val="D4E4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800600" y="1828800"/>
            <a:ext cx="38404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540"/>
                </a:solidFill>
              </a:rPr>
              <a:t>Parallel Corpus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800600" y="2194560"/>
            <a:ext cx="3840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A parallel corpus is a collection of texts in two languages with the same content. Example: Canadian Parliament debates (English + French). The more data, the better the output.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663440" y="3246120"/>
            <a:ext cx="4160520" cy="1371600"/>
          </a:xfrm>
          <a:prstGeom prst="rect">
            <a:avLst/>
          </a:prstGeom>
          <a:solidFill>
            <a:srgbClr val="FFFFFF"/>
          </a:solidFill>
          <a:ln w="12700">
            <a:solidFill>
              <a:srgbClr val="4FC3F7"/>
            </a:solidFill>
            <a:prstDash val="solid"/>
          </a:ln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3" name="Text 21"/>
          <p:cNvSpPr/>
          <p:nvPr/>
        </p:nvSpPr>
        <p:spPr>
          <a:xfrm>
            <a:off x="4800600" y="3291840"/>
            <a:ext cx="3840480" cy="12344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323232"/>
                </a:solidFill>
              </a:rPr>
              <a:t>✅ </a:t>
            </a:r>
            <a:r>
              <a:rPr lang="en-US" sz="1050" dirty="0">
                <a:solidFill>
                  <a:srgbClr val="323232"/>
                </a:solidFill>
              </a:rPr>
              <a:t>Automatic learning — no manual rule writing
</a:t>
            </a:r>
            <a:r>
              <a:rPr lang="en-US" sz="1050" b="1" dirty="0">
                <a:solidFill>
                  <a:srgbClr val="323232"/>
                </a:solidFill>
              </a:rPr>
              <a:t>✅ </a:t>
            </a:r>
            <a:r>
              <a:rPr lang="en-US" sz="1050" dirty="0">
                <a:solidFill>
                  <a:srgbClr val="323232"/>
                </a:solidFill>
              </a:rPr>
              <a:t>Improves with more training data
</a:t>
            </a:r>
            <a:r>
              <a:rPr lang="en-US" sz="1050" b="1" dirty="0">
                <a:solidFill>
                  <a:srgbClr val="323232"/>
                </a:solidFill>
              </a:rPr>
              <a:t>❌ </a:t>
            </a:r>
            <a:r>
              <a:rPr lang="en-US" sz="1050" dirty="0">
                <a:solidFill>
                  <a:srgbClr val="323232"/>
                </a:solidFill>
              </a:rPr>
              <a:t>Word-by-word, loses global context
</a:t>
            </a:r>
            <a:r>
              <a:rPr lang="en-US" sz="1050" b="1" dirty="0">
                <a:solidFill>
                  <a:srgbClr val="323232"/>
                </a:solidFill>
              </a:rPr>
              <a:t>❌ </a:t>
            </a:r>
            <a:r>
              <a:rPr lang="en-US" sz="1050" dirty="0">
                <a:solidFill>
                  <a:srgbClr val="323232"/>
                </a:solidFill>
              </a:rPr>
              <a:t>Struggles with idioms and wordplay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5" name="Text 23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Brown et al. (1993). "The Mathematics of Statistical Machine Translation." Computational Linguistics, 19(2), 263–311.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Generation 3: NMT — Neural Machine Translation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2016–2017 | The brain-inspired revolution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8503920" cy="50292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502920" y="1143000"/>
            <a:ext cx="8229600" cy="50292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Key Breakthrough: NMT reads the ENTIRE sentence before translating — not word by word.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320040" y="1828800"/>
            <a:ext cx="1828800" cy="2560320"/>
          </a:xfrm>
          <a:prstGeom prst="rect">
            <a:avLst/>
          </a:prstGeom>
          <a:solidFill>
            <a:srgbClr val="EDE7F6"/>
          </a:solidFill>
          <a:ln w="190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320040" y="1828800"/>
            <a:ext cx="1828800" cy="59436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</a:rPr>
              <a:t>INPUT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b="1" dirty="0">
                <a:solidFill>
                  <a:srgbClr val="7B5EA7"/>
                </a:solidFill>
              </a:rPr>
              <a:t>"I went to the bank"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2331720" y="2148840"/>
            <a:ext cx="1737360" cy="192024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2331720" y="2148840"/>
            <a:ext cx="1737360" cy="19202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ENCODER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🔍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Reads &amp; understands the full sentence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4114800" y="2971800"/>
            <a:ext cx="457200" cy="10972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3977640" y="2651760"/>
            <a:ext cx="731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750" dirty="0">
                <a:solidFill>
                  <a:srgbClr val="90A4AE"/>
                </a:solidFill>
              </a:rPr>
              <a:t>Meaning</a:t>
            </a:r>
            <a:endParaRPr lang="en-US" sz="750" dirty="0"/>
          </a:p>
          <a:p>
            <a:pPr marL="0" indent="0" algn="ctr">
              <a:buNone/>
            </a:pPr>
            <a:r>
              <a:rPr lang="en-US" sz="750" dirty="0">
                <a:solidFill>
                  <a:srgbClr val="90A4AE"/>
                </a:solidFill>
              </a:rPr>
              <a:t>vector</a:t>
            </a:r>
            <a:endParaRPr lang="en-US" sz="750" dirty="0"/>
          </a:p>
        </p:txBody>
      </p:sp>
      <p:sp>
        <p:nvSpPr>
          <p:cNvPr id="13" name="Shape 11"/>
          <p:cNvSpPr/>
          <p:nvPr/>
        </p:nvSpPr>
        <p:spPr>
          <a:xfrm>
            <a:off x="4617720" y="2148840"/>
            <a:ext cx="1554480" cy="192024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617720" y="2148840"/>
            <a:ext cx="1554480" cy="19202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ATTENTION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👁️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Focuses on the right words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6217920" y="2971800"/>
            <a:ext cx="457200" cy="109728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Shape 14"/>
          <p:cNvSpPr/>
          <p:nvPr/>
        </p:nvSpPr>
        <p:spPr>
          <a:xfrm>
            <a:off x="6720840" y="2148840"/>
            <a:ext cx="1691640" cy="1920240"/>
          </a:xfrm>
          <a:prstGeom prst="rect">
            <a:avLst/>
          </a:prstGeom>
          <a:solidFill>
            <a:srgbClr val="2E3F6E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7" name="Text 15"/>
          <p:cNvSpPr/>
          <p:nvPr/>
        </p:nvSpPr>
        <p:spPr>
          <a:xfrm>
            <a:off x="6720840" y="2148840"/>
            <a:ext cx="1691640" cy="192024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DECODER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✍️</a:t>
            </a:r>
            <a:endParaRPr lang="en-US" sz="950" dirty="0"/>
          </a:p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</a:rPr>
              <a:t>Writes the translation</a:t>
            </a:r>
            <a:endParaRPr lang="en-US" sz="950" dirty="0"/>
          </a:p>
        </p:txBody>
      </p:sp>
      <p:sp>
        <p:nvSpPr>
          <p:cNvPr id="18" name="Text 16"/>
          <p:cNvSpPr/>
          <p:nvPr/>
        </p:nvSpPr>
        <p:spPr>
          <a:xfrm>
            <a:off x="6720840" y="4114800"/>
            <a:ext cx="1691640" cy="50292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B5EA7"/>
                </a:solidFill>
              </a:rPr>
              <a:t>OUTPUT</a:t>
            </a:r>
            <a:endParaRPr lang="en-US" sz="900" dirty="0"/>
          </a:p>
          <a:p>
            <a:pPr marL="0" indent="0" algn="ctr">
              <a:buNone/>
            </a:pPr>
            <a:r>
              <a:rPr lang="en-US" sz="900" b="1" dirty="0">
                <a:solidFill>
                  <a:srgbClr val="7B5EA7"/>
                </a:solidFill>
              </a:rPr>
              <a:t>"Je suis allé à la banque"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411480" y="2514600"/>
            <a:ext cx="1600200" cy="292608"/>
          </a:xfrm>
          <a:prstGeom prst="rect">
            <a:avLst/>
          </a:prstGeom>
          <a:solidFill>
            <a:srgbClr val="90A4AE">
              <a:alpha val="70000"/>
            </a:srgbClr>
          </a:solidFill>
          <a:ln w="63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11480" y="2514600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2540"/>
                </a:solidFill>
              </a:rPr>
              <a:t>I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11480" y="2862072"/>
            <a:ext cx="1600200" cy="292608"/>
          </a:xfrm>
          <a:prstGeom prst="rect">
            <a:avLst/>
          </a:prstGeom>
          <a:solidFill>
            <a:srgbClr val="90A4AE">
              <a:alpha val="70000"/>
            </a:srgbClr>
          </a:solidFill>
          <a:ln w="63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411480" y="2862072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2540"/>
                </a:solidFill>
              </a:rPr>
              <a:t>went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411480" y="3209544"/>
            <a:ext cx="1600200" cy="292608"/>
          </a:xfrm>
          <a:prstGeom prst="rect">
            <a:avLst/>
          </a:prstGeom>
          <a:solidFill>
            <a:srgbClr val="90A4AE">
              <a:alpha val="70000"/>
            </a:srgbClr>
          </a:solidFill>
          <a:ln w="63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411480" y="3209544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2540"/>
                </a:solidFill>
              </a:rPr>
              <a:t>to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11480" y="3557016"/>
            <a:ext cx="1600200" cy="292608"/>
          </a:xfrm>
          <a:prstGeom prst="rect">
            <a:avLst/>
          </a:prstGeom>
          <a:solidFill>
            <a:srgbClr val="90A4AE">
              <a:alpha val="70000"/>
            </a:srgbClr>
          </a:solidFill>
          <a:ln w="63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411480" y="3557016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2540"/>
                </a:solidFill>
              </a:rPr>
              <a:t>the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11480" y="3904488"/>
            <a:ext cx="1600200" cy="292608"/>
          </a:xfrm>
          <a:prstGeom prst="rect">
            <a:avLst/>
          </a:prstGeom>
          <a:solidFill>
            <a:srgbClr val="90A4AE">
              <a:alpha val="70000"/>
            </a:srgbClr>
          </a:solidFill>
          <a:ln w="635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411480" y="3904488"/>
            <a:ext cx="16002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1A2540"/>
                </a:solidFill>
              </a:rPr>
              <a:t>bank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709160" y="4551218"/>
            <a:ext cx="4160520" cy="594360"/>
          </a:xfrm>
          <a:prstGeom prst="rect">
            <a:avLst/>
          </a:prstGeom>
          <a:solidFill>
            <a:srgbClr val="FFFFFF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754880" y="4434840"/>
            <a:ext cx="397764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23232"/>
                </a:solidFill>
              </a:rPr>
              <a:t>✅ Context-aware  ✅ Fluent  ❌ Needs massive data  ❌ "Black box"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Bahdanau, D., Cho, K., &amp; Bengio, Y. (2015). "Neural Machine Translation by Jointly Learning to Align and Translate." ICLR 2015.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5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</a:rPr>
              <a:t>Generation 4: Transformers — The Current State of the Art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20040" y="1097280"/>
            <a:ext cx="5029200" cy="960120"/>
          </a:xfrm>
          <a:prstGeom prst="rect">
            <a:avLst/>
          </a:prstGeom>
          <a:solidFill>
            <a:srgbClr val="1A2540"/>
          </a:solidFill>
          <a:ln w="1905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4754880" cy="86868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A500"/>
                </a:solidFill>
              </a:rPr>
              <a:t>Revolutionary idea: </a:t>
            </a:r>
            <a:r>
              <a:rPr lang="en-US" sz="1050" dirty="0">
                <a:solidFill>
                  <a:srgbClr val="FFFFFF"/>
                </a:solidFill>
              </a:rPr>
              <a:t>Instead of reading words one by one, Transformers see ALL words simultaneously and calculate how every word relates to every other word.</a:t>
            </a:r>
            <a:endParaRPr lang="en-US" sz="1050" dirty="0"/>
          </a:p>
        </p:txBody>
      </p:sp>
      <p:sp>
        <p:nvSpPr>
          <p:cNvPr id="6" name="Shape 4"/>
          <p:cNvSpPr/>
          <p:nvPr/>
        </p:nvSpPr>
        <p:spPr>
          <a:xfrm>
            <a:off x="320040" y="2194560"/>
            <a:ext cx="5029200" cy="2560320"/>
          </a:xfrm>
          <a:prstGeom prst="rect">
            <a:avLst/>
          </a:prstGeom>
          <a:solidFill>
            <a:srgbClr val="1A2540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457200" y="2286000"/>
            <a:ext cx="4754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7B5EA7"/>
                </a:solidFill>
              </a:rPr>
              <a:t>Self-Attention Example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2651760"/>
            <a:ext cx="4754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F0A500"/>
                </a:solidFill>
              </a:rPr>
              <a:t>"The animal didn't cross the street because IT was too tired"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457200" y="3063240"/>
            <a:ext cx="4754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</a:rPr>
              <a:t>❓ What does "IT" refer to?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3401568"/>
            <a:ext cx="4114800" cy="274320"/>
          </a:xfrm>
          <a:prstGeom prst="rect">
            <a:avLst/>
          </a:prstGeom>
          <a:solidFill>
            <a:srgbClr val="EF5350"/>
          </a:solidFill>
          <a:ln w="12700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548640" y="3401568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animal: 90%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457200" y="3785616"/>
            <a:ext cx="228600" cy="274320"/>
          </a:xfrm>
          <a:prstGeom prst="rect">
            <a:avLst/>
          </a:prstGeom>
          <a:solidFill>
            <a:srgbClr val="7B5EA7"/>
          </a:solidFill>
          <a:ln w="12700">
            <a:solidFill>
              <a:srgbClr val="7B5EA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548640" y="3785616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street: 5%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457200" y="4169664"/>
            <a:ext cx="228600" cy="27432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5" name="Text 13"/>
          <p:cNvSpPr/>
          <p:nvPr/>
        </p:nvSpPr>
        <p:spPr>
          <a:xfrm>
            <a:off x="548640" y="4169664"/>
            <a:ext cx="4389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others: 5%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457200" y="4553712"/>
            <a:ext cx="46634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43A047"/>
                </a:solidFill>
              </a:rPr>
              <a:t>✅ Result: "IT" = animal (correct grammatical agreement)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5577840" y="1097280"/>
            <a:ext cx="3246120" cy="822960"/>
          </a:xfrm>
          <a:prstGeom prst="rect">
            <a:avLst/>
          </a:prstGeom>
          <a:solidFill>
            <a:srgbClr val="1A2540"/>
          </a:solidFill>
          <a:ln w="9525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5669280" y="114300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5350"/>
                </a:solidFill>
              </a:rPr>
              <a:t>Speed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669280" y="141732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4F7"/>
                </a:solidFill>
              </a:rPr>
              <a:t>Processes all tokens in parallel — vastly faster training than previous models.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5577840" y="2057400"/>
            <a:ext cx="3246120" cy="822960"/>
          </a:xfrm>
          <a:prstGeom prst="rect">
            <a:avLst/>
          </a:prstGeom>
          <a:solidFill>
            <a:srgbClr val="1A2540"/>
          </a:solidFill>
          <a:ln w="9525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1" name="Text 19"/>
          <p:cNvSpPr/>
          <p:nvPr/>
        </p:nvSpPr>
        <p:spPr>
          <a:xfrm>
            <a:off x="5669280" y="210312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5350"/>
                </a:solidFill>
              </a:rPr>
              <a:t>Long-range accuracy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5669280" y="237744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4F7"/>
                </a:solidFill>
              </a:rPr>
              <a:t>Captures relationships between distant words with no degradation.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5577840" y="3017520"/>
            <a:ext cx="3246120" cy="822960"/>
          </a:xfrm>
          <a:prstGeom prst="rect">
            <a:avLst/>
          </a:prstGeom>
          <a:solidFill>
            <a:srgbClr val="1A2540"/>
          </a:solidFill>
          <a:ln w="9525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5669280" y="306324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5350"/>
                </a:solidFill>
              </a:rPr>
              <a:t>Versatility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669280" y="333756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4F7"/>
                </a:solidFill>
              </a:rPr>
              <a:t>One architecture for translation, writing, summarisation, chatbots.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5577840" y="3977640"/>
            <a:ext cx="3246120" cy="822960"/>
          </a:xfrm>
          <a:prstGeom prst="rect">
            <a:avLst/>
          </a:prstGeom>
          <a:solidFill>
            <a:srgbClr val="1A2540"/>
          </a:solidFill>
          <a:ln w="9525">
            <a:solidFill>
              <a:srgbClr val="EF535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7" name="Text 25"/>
          <p:cNvSpPr/>
          <p:nvPr/>
        </p:nvSpPr>
        <p:spPr>
          <a:xfrm>
            <a:off x="5669280" y="4023360"/>
            <a:ext cx="30175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EF5350"/>
                </a:solidFill>
              </a:rPr>
              <a:t> Performance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669280" y="4297680"/>
            <a:ext cx="3017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D4E4F7"/>
                </a:solidFill>
              </a:rPr>
              <a:t>DeepL &amp; GPT-4 significantly outperform all previous MT systems.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9C9CA8"/>
                </a:solidFill>
              </a:rPr>
              <a:t>Vaswani, A. et al. (2017). "Attention Is All You Need." NeurIPS 2017. | Yang et al. (2020). "Towards Making the Most of BERT." ACL.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5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DeepL vs Google Translate: A Practical Comparison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Same technology, different training data and philosophy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114800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4FC3F7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6" name="Shape 4"/>
          <p:cNvSpPr/>
          <p:nvPr/>
        </p:nvSpPr>
        <p:spPr>
          <a:xfrm>
            <a:off x="320040" y="1143000"/>
            <a:ext cx="4114800" cy="502920"/>
          </a:xfrm>
          <a:prstGeom prst="rect">
            <a:avLst/>
          </a:prstGeom>
          <a:solidFill>
            <a:srgbClr val="4FC3F7"/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7" name="Text 5"/>
          <p:cNvSpPr/>
          <p:nvPr/>
        </p:nvSpPr>
        <p:spPr>
          <a:xfrm>
            <a:off x="320040" y="114300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Google Translate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502920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4FC3F7">
              <a:alpha val="15000"/>
            </a:srgbClr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9" name="Text 7"/>
          <p:cNvSpPr/>
          <p:nvPr/>
        </p:nvSpPr>
        <p:spPr>
          <a:xfrm>
            <a:off x="502920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4FC3F7"/>
                </a:solidFill>
              </a:rPr>
              <a:t>133 languages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1764792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4FC3F7">
              <a:alpha val="15000"/>
            </a:srgbClr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1" name="Text 9"/>
          <p:cNvSpPr/>
          <p:nvPr/>
        </p:nvSpPr>
        <p:spPr>
          <a:xfrm>
            <a:off x="1764792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4FC3F7"/>
                </a:solidFill>
              </a:rPr>
              <a:t>100B+ words/day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026664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4FC3F7">
              <a:alpha val="15000"/>
            </a:srgbClr>
          </a:solidFill>
          <a:ln w="1270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3" name="Text 11"/>
          <p:cNvSpPr/>
          <p:nvPr/>
        </p:nvSpPr>
        <p:spPr>
          <a:xfrm>
            <a:off x="3026664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4FC3F7"/>
                </a:solidFill>
              </a:rPr>
              <a:t>Free to use</a:t>
            </a:r>
            <a:endParaRPr lang="en-US" sz="800" dirty="0"/>
          </a:p>
        </p:txBody>
      </p:sp>
      <p:sp>
        <p:nvSpPr>
          <p:cNvPr id="14" name="Text 12"/>
          <p:cNvSpPr/>
          <p:nvPr/>
        </p:nvSpPr>
        <p:spPr>
          <a:xfrm>
            <a:off x="502920" y="224028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Strength: Widest language coverage, extremely accessible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502920" y="292608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⚠️ Limitation: Variable quality across languages; some outputs sound unnatural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457200" y="3611880"/>
            <a:ext cx="3840480" cy="594360"/>
          </a:xfrm>
          <a:prstGeom prst="rect">
            <a:avLst/>
          </a:prstGeom>
          <a:solidFill>
            <a:srgbClr val="D4E4F7"/>
          </a:solidFill>
          <a:ln w="6350">
            <a:solidFill>
              <a:srgbClr val="4FC3F7"/>
            </a:solidFill>
            <a:prstDash val="solid"/>
          </a:ln>
        </p:spPr>
        <p:txBody>
          <a:bodyPr/>
          <a:lstStyle/>
          <a:p>
            <a:endParaRPr lang="fr-FR" dirty="0"/>
          </a:p>
        </p:txBody>
      </p:sp>
      <p:sp>
        <p:nvSpPr>
          <p:cNvPr id="17" name="Text 15"/>
          <p:cNvSpPr/>
          <p:nvPr/>
        </p:nvSpPr>
        <p:spPr>
          <a:xfrm>
            <a:off x="502920" y="3611880"/>
            <a:ext cx="374904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540"/>
                </a:solidFill>
              </a:rPr>
              <a:t>Idiom test: 'That rings a bell' → 'Cela sonne </a:t>
            </a:r>
            <a:r>
              <a:rPr lang="en-US" sz="950" i="1" dirty="0" err="1">
                <a:solidFill>
                  <a:srgbClr val="1A2540"/>
                </a:solidFill>
              </a:rPr>
              <a:t>une</a:t>
            </a:r>
            <a:r>
              <a:rPr lang="en-US" sz="950" i="1" dirty="0">
                <a:solidFill>
                  <a:srgbClr val="1A2540"/>
                </a:solidFill>
              </a:rPr>
              <a:t> cloche’ ❌ (Before 2016)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4709160" y="1143000"/>
            <a:ext cx="4114800" cy="3566160"/>
          </a:xfrm>
          <a:prstGeom prst="rect">
            <a:avLst/>
          </a:prstGeom>
          <a:solidFill>
            <a:srgbClr val="FFFFFF"/>
          </a:solidFill>
          <a:ln w="25400">
            <a:solidFill>
              <a:srgbClr val="2E3F6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9" name="Shape 17"/>
          <p:cNvSpPr/>
          <p:nvPr/>
        </p:nvSpPr>
        <p:spPr>
          <a:xfrm>
            <a:off x="4709160" y="1143000"/>
            <a:ext cx="4114800" cy="502920"/>
          </a:xfrm>
          <a:prstGeom prst="rect">
            <a:avLst/>
          </a:prstGeom>
          <a:solidFill>
            <a:srgbClr val="2E3F6E"/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4709160" y="1143000"/>
            <a:ext cx="4114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 err="1">
                <a:solidFill>
                  <a:srgbClr val="FFFFFF"/>
                </a:solidFill>
              </a:rPr>
              <a:t>DeepL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4892040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2E3F6E">
              <a:alpha val="15000"/>
            </a:srgbClr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4892040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3F6E"/>
                </a:solidFill>
              </a:rPr>
              <a:t>33 languages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6153912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2E3F6E">
              <a:alpha val="15000"/>
            </a:srgbClr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6153912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3F6E"/>
                </a:solidFill>
              </a:rPr>
              <a:t>Professional-quality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7415784" y="1737360"/>
            <a:ext cx="1143000" cy="365760"/>
          </a:xfrm>
          <a:prstGeom prst="roundRect">
            <a:avLst>
              <a:gd name="adj" fmla="val 15000"/>
            </a:avLst>
          </a:prstGeom>
          <a:solidFill>
            <a:srgbClr val="2E3F6E">
              <a:alpha val="15000"/>
            </a:srgbClr>
          </a:solidFill>
          <a:ln w="1270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7415784" y="1737360"/>
            <a:ext cx="1143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2E3F6E"/>
                </a:solidFill>
              </a:rPr>
              <a:t>Powered by Linguee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4892040" y="224028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✅ Strength: Trained on professional translations (Linguee corpus); more idiomatic output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4892040" y="2926080"/>
            <a:ext cx="37490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23232"/>
                </a:solidFill>
              </a:rPr>
              <a:t>⚠️ Limitation: More limited language coverage; paid tier for full features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4846320" y="3611880"/>
            <a:ext cx="3840480" cy="594360"/>
          </a:xfrm>
          <a:prstGeom prst="rect">
            <a:avLst/>
          </a:prstGeom>
          <a:solidFill>
            <a:srgbClr val="D4E4F7"/>
          </a:solidFill>
          <a:ln w="6350">
            <a:solidFill>
              <a:srgbClr val="2E3F6E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4892040" y="3611880"/>
            <a:ext cx="3749040" cy="594360"/>
          </a:xfrm>
          <a:prstGeom prst="rect">
            <a:avLst/>
          </a:prstGeom>
          <a:noFill/>
          <a:ln/>
        </p:spPr>
        <p:txBody>
          <a:bodyPr wrap="square" lIns="63500" tIns="63500" rIns="63500" bIns="6350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1A2540"/>
                </a:solidFill>
              </a:rPr>
              <a:t> Idiom test: 'That rings a bell' → 'Ça me dit quelque chose' ✅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20040" y="4736592"/>
            <a:ext cx="8503920" cy="274320"/>
          </a:xfrm>
          <a:prstGeom prst="rect">
            <a:avLst/>
          </a:prstGeom>
          <a:solidFill>
            <a:srgbClr val="1A2540">
              <a:alpha val="90000"/>
            </a:srgbClr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411480" y="4736592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FFFFFF"/>
                </a:solidFill>
              </a:rPr>
              <a:t>Key insight: DeepL prioritises quality over quantity — trained on Linguee, a curated corpus of professional human translations.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2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Bentivogli et al. (2018). "Neural vs. Phrase-Based MT Quality." EMNLP. | DeepL Blog (2023). linguee.com corpus.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540"/>
          </a:solidFill>
          <a:ln w="12700">
            <a:solidFill>
              <a:srgbClr val="1A2540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" name="Text 1"/>
          <p:cNvSpPr/>
          <p:nvPr/>
        </p:nvSpPr>
        <p:spPr>
          <a:xfrm>
            <a:off x="365760" y="91440"/>
            <a:ext cx="8412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The Four Generations at a Glance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82296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D4E4F7"/>
                </a:solidFill>
              </a:rPr>
              <a:t>Quality, naturalness, and context understanding over time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118872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109728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100" b="1" dirty="0">
                <a:solidFill>
                  <a:srgbClr val="FFFFFF"/>
                </a:solidFill>
              </a:rPr>
              <a:t>Method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1508760" y="1143000"/>
            <a:ext cx="137160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8" name="Text 6"/>
          <p:cNvSpPr/>
          <p:nvPr/>
        </p:nvSpPr>
        <p:spPr>
          <a:xfrm>
            <a:off x="1554480" y="1143000"/>
            <a:ext cx="12801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Era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880360" y="1143000"/>
            <a:ext cx="86868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0" name="Text 8"/>
          <p:cNvSpPr/>
          <p:nvPr/>
        </p:nvSpPr>
        <p:spPr>
          <a:xfrm>
            <a:off x="2926080" y="1143000"/>
            <a:ext cx="7772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Quality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749040" y="1143000"/>
            <a:ext cx="100584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2" name="Text 10"/>
          <p:cNvSpPr/>
          <p:nvPr/>
        </p:nvSpPr>
        <p:spPr>
          <a:xfrm>
            <a:off x="379476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Naturalness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4754880" y="1143000"/>
            <a:ext cx="100584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4" name="Text 12"/>
          <p:cNvSpPr/>
          <p:nvPr/>
        </p:nvSpPr>
        <p:spPr>
          <a:xfrm>
            <a:off x="480060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Context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5760720" y="1143000"/>
            <a:ext cx="2468880" cy="640080"/>
          </a:xfrm>
          <a:prstGeom prst="rect">
            <a:avLst/>
          </a:prstGeom>
          <a:solidFill>
            <a:srgbClr val="1A254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6" name="Text 14"/>
          <p:cNvSpPr/>
          <p:nvPr/>
        </p:nvSpPr>
        <p:spPr>
          <a:xfrm>
            <a:off x="5806440" y="1143000"/>
            <a:ext cx="23774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Representative System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20040" y="1783080"/>
            <a:ext cx="1188720" cy="640080"/>
          </a:xfrm>
          <a:prstGeom prst="rect">
            <a:avLst/>
          </a:prstGeom>
          <a:solidFill>
            <a:srgbClr val="43A047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18" name="Text 16"/>
          <p:cNvSpPr/>
          <p:nvPr/>
        </p:nvSpPr>
        <p:spPr>
          <a:xfrm>
            <a:off x="365760" y="1783080"/>
            <a:ext cx="109728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RBMT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1508760" y="1783080"/>
            <a:ext cx="1371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0" name="Text 18"/>
          <p:cNvSpPr/>
          <p:nvPr/>
        </p:nvSpPr>
        <p:spPr>
          <a:xfrm>
            <a:off x="1554480" y="1783080"/>
            <a:ext cx="12801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1970s–1990s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880360" y="1783080"/>
            <a:ext cx="8686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2" name="Text 20"/>
          <p:cNvSpPr/>
          <p:nvPr/>
        </p:nvSpPr>
        <p:spPr>
          <a:xfrm>
            <a:off x="2926080" y="1783080"/>
            <a:ext cx="7772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Poor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749040" y="178308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4" name="Text 22"/>
          <p:cNvSpPr/>
          <p:nvPr/>
        </p:nvSpPr>
        <p:spPr>
          <a:xfrm>
            <a:off x="3794760" y="178308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Robotic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54880" y="178308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6" name="Text 24"/>
          <p:cNvSpPr/>
          <p:nvPr/>
        </p:nvSpPr>
        <p:spPr>
          <a:xfrm>
            <a:off x="4800600" y="178308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❌ None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5760720" y="1783080"/>
            <a:ext cx="24688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28" name="Text 26"/>
          <p:cNvSpPr/>
          <p:nvPr/>
        </p:nvSpPr>
        <p:spPr>
          <a:xfrm>
            <a:off x="5806440" y="1783080"/>
            <a:ext cx="23774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SYSTRAN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20040" y="2423160"/>
            <a:ext cx="1188720" cy="640080"/>
          </a:xfrm>
          <a:prstGeom prst="rect">
            <a:avLst/>
          </a:prstGeom>
          <a:solidFill>
            <a:srgbClr val="4FC3F7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0" name="Text 28"/>
          <p:cNvSpPr/>
          <p:nvPr/>
        </p:nvSpPr>
        <p:spPr>
          <a:xfrm>
            <a:off x="365760" y="2423160"/>
            <a:ext cx="109728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SMT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1508760" y="2423160"/>
            <a:ext cx="1371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2" name="Text 30"/>
          <p:cNvSpPr/>
          <p:nvPr/>
        </p:nvSpPr>
        <p:spPr>
          <a:xfrm>
            <a:off x="1554480" y="2423160"/>
            <a:ext cx="12801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1990s–2016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2880360" y="2423160"/>
            <a:ext cx="8686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4" name="Text 32"/>
          <p:cNvSpPr/>
          <p:nvPr/>
        </p:nvSpPr>
        <p:spPr>
          <a:xfrm>
            <a:off x="2926080" y="2423160"/>
            <a:ext cx="7772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Medium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749040" y="242316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6" name="Text 34"/>
          <p:cNvSpPr/>
          <p:nvPr/>
        </p:nvSpPr>
        <p:spPr>
          <a:xfrm>
            <a:off x="3794760" y="242316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Acceptable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54880" y="242316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38" name="Text 36"/>
          <p:cNvSpPr/>
          <p:nvPr/>
        </p:nvSpPr>
        <p:spPr>
          <a:xfrm>
            <a:off x="4800600" y="242316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⚠️ Limited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5760720" y="2423160"/>
            <a:ext cx="24688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0" name="Text 38"/>
          <p:cNvSpPr/>
          <p:nvPr/>
        </p:nvSpPr>
        <p:spPr>
          <a:xfrm>
            <a:off x="5806440" y="2423160"/>
            <a:ext cx="23774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Google Translate 2006–2016</a:t>
            </a:r>
            <a:endParaRPr lang="en-US" sz="1050" dirty="0"/>
          </a:p>
        </p:txBody>
      </p:sp>
      <p:sp>
        <p:nvSpPr>
          <p:cNvPr id="41" name="Shape 39"/>
          <p:cNvSpPr/>
          <p:nvPr/>
        </p:nvSpPr>
        <p:spPr>
          <a:xfrm>
            <a:off x="320040" y="3063240"/>
            <a:ext cx="1188720" cy="640080"/>
          </a:xfrm>
          <a:prstGeom prst="rect">
            <a:avLst/>
          </a:prstGeom>
          <a:solidFill>
            <a:srgbClr val="7B5EA7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2" name="Text 40"/>
          <p:cNvSpPr/>
          <p:nvPr/>
        </p:nvSpPr>
        <p:spPr>
          <a:xfrm>
            <a:off x="365760" y="3063240"/>
            <a:ext cx="109728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NMT</a:t>
            </a:r>
            <a:endParaRPr lang="en-US" sz="1050" dirty="0"/>
          </a:p>
        </p:txBody>
      </p:sp>
      <p:sp>
        <p:nvSpPr>
          <p:cNvPr id="43" name="Shape 41"/>
          <p:cNvSpPr/>
          <p:nvPr/>
        </p:nvSpPr>
        <p:spPr>
          <a:xfrm>
            <a:off x="1508760" y="3063240"/>
            <a:ext cx="1371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4" name="Text 42"/>
          <p:cNvSpPr/>
          <p:nvPr/>
        </p:nvSpPr>
        <p:spPr>
          <a:xfrm>
            <a:off x="1554480" y="3063240"/>
            <a:ext cx="12801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2016–2017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2880360" y="3063240"/>
            <a:ext cx="8686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6" name="Text 44"/>
          <p:cNvSpPr/>
          <p:nvPr/>
        </p:nvSpPr>
        <p:spPr>
          <a:xfrm>
            <a:off x="2926080" y="3063240"/>
            <a:ext cx="7772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Good</a:t>
            </a:r>
            <a:endParaRPr lang="en-US" sz="1050" dirty="0"/>
          </a:p>
        </p:txBody>
      </p:sp>
      <p:sp>
        <p:nvSpPr>
          <p:cNvPr id="47" name="Shape 45"/>
          <p:cNvSpPr/>
          <p:nvPr/>
        </p:nvSpPr>
        <p:spPr>
          <a:xfrm>
            <a:off x="3749040" y="306324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48" name="Text 46"/>
          <p:cNvSpPr/>
          <p:nvPr/>
        </p:nvSpPr>
        <p:spPr>
          <a:xfrm>
            <a:off x="3794760" y="306324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Natural</a:t>
            </a:r>
            <a:endParaRPr lang="en-US" sz="1050" dirty="0"/>
          </a:p>
        </p:txBody>
      </p:sp>
      <p:sp>
        <p:nvSpPr>
          <p:cNvPr id="49" name="Shape 47"/>
          <p:cNvSpPr/>
          <p:nvPr/>
        </p:nvSpPr>
        <p:spPr>
          <a:xfrm>
            <a:off x="4754880" y="306324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0" name="Text 48"/>
          <p:cNvSpPr/>
          <p:nvPr/>
        </p:nvSpPr>
        <p:spPr>
          <a:xfrm>
            <a:off x="4800600" y="306324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✅ Good</a:t>
            </a:r>
            <a:endParaRPr lang="en-US" sz="1050" dirty="0"/>
          </a:p>
        </p:txBody>
      </p:sp>
      <p:sp>
        <p:nvSpPr>
          <p:cNvPr id="51" name="Shape 49"/>
          <p:cNvSpPr/>
          <p:nvPr/>
        </p:nvSpPr>
        <p:spPr>
          <a:xfrm>
            <a:off x="5760720" y="3063240"/>
            <a:ext cx="24688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2" name="Text 50"/>
          <p:cNvSpPr/>
          <p:nvPr/>
        </p:nvSpPr>
        <p:spPr>
          <a:xfrm>
            <a:off x="5806440" y="3063240"/>
            <a:ext cx="23774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33333"/>
                </a:solidFill>
              </a:rPr>
              <a:t>Google Translate 2016+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320040" y="3703320"/>
            <a:ext cx="1188720" cy="640080"/>
          </a:xfrm>
          <a:prstGeom prst="rect">
            <a:avLst/>
          </a:prstGeom>
          <a:solidFill>
            <a:srgbClr val="EF5350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4" name="Text 52"/>
          <p:cNvSpPr/>
          <p:nvPr/>
        </p:nvSpPr>
        <p:spPr>
          <a:xfrm>
            <a:off x="365760" y="3703320"/>
            <a:ext cx="109728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l">
              <a:buNone/>
            </a:pPr>
            <a:r>
              <a:rPr lang="en-US" sz="1050" b="1" dirty="0">
                <a:solidFill>
                  <a:srgbClr val="FFFFFF"/>
                </a:solidFill>
              </a:rPr>
              <a:t>Transformers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1508760" y="3703320"/>
            <a:ext cx="137160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6" name="Text 54"/>
          <p:cNvSpPr/>
          <p:nvPr/>
        </p:nvSpPr>
        <p:spPr>
          <a:xfrm>
            <a:off x="1554480" y="3703320"/>
            <a:ext cx="128016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2017–present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2880360" y="3703320"/>
            <a:ext cx="8686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58" name="Text 56"/>
          <p:cNvSpPr/>
          <p:nvPr/>
        </p:nvSpPr>
        <p:spPr>
          <a:xfrm>
            <a:off x="2926080" y="3703320"/>
            <a:ext cx="7772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Very good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3749040" y="370332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0" name="Text 58"/>
          <p:cNvSpPr/>
          <p:nvPr/>
        </p:nvSpPr>
        <p:spPr>
          <a:xfrm>
            <a:off x="3794760" y="370332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Very natural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4754880" y="3703320"/>
            <a:ext cx="100584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2" name="Text 60"/>
          <p:cNvSpPr/>
          <p:nvPr/>
        </p:nvSpPr>
        <p:spPr>
          <a:xfrm>
            <a:off x="4800600" y="3703320"/>
            <a:ext cx="91440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✅✅ </a:t>
            </a:r>
          </a:p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Very good</a:t>
            </a:r>
            <a:endParaRPr lang="en-US" sz="1050" dirty="0"/>
          </a:p>
        </p:txBody>
      </p:sp>
      <p:sp>
        <p:nvSpPr>
          <p:cNvPr id="63" name="Shape 61"/>
          <p:cNvSpPr/>
          <p:nvPr/>
        </p:nvSpPr>
        <p:spPr>
          <a:xfrm>
            <a:off x="5760720" y="3703320"/>
            <a:ext cx="2468880" cy="640080"/>
          </a:xfrm>
          <a:prstGeom prst="rect">
            <a:avLst/>
          </a:prstGeom>
          <a:solidFill>
            <a:srgbClr val="FFFFFF"/>
          </a:solidFill>
          <a:ln w="635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4" name="Text 62"/>
          <p:cNvSpPr/>
          <p:nvPr/>
        </p:nvSpPr>
        <p:spPr>
          <a:xfrm>
            <a:off x="5806440" y="3703320"/>
            <a:ext cx="2377440" cy="64008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23232"/>
                </a:solidFill>
              </a:rPr>
              <a:t>DeepL, ChatGPT, GPT-4</a:t>
            </a:r>
            <a:endParaRPr lang="en-US" sz="1050" dirty="0"/>
          </a:p>
        </p:txBody>
      </p:sp>
      <p:sp>
        <p:nvSpPr>
          <p:cNvPr id="65" name="Shape 63"/>
          <p:cNvSpPr/>
          <p:nvPr/>
        </p:nvSpPr>
        <p:spPr>
          <a:xfrm>
            <a:off x="0" y="4937760"/>
            <a:ext cx="9144000" cy="205740"/>
          </a:xfrm>
          <a:prstGeom prst="rect">
            <a:avLst/>
          </a:prstGeom>
          <a:solidFill>
            <a:srgbClr val="D4E4F7"/>
          </a:solidFill>
          <a:ln w="12700">
            <a:solidFill>
              <a:srgbClr val="D4E4F7"/>
            </a:solidFill>
            <a:prstDash val="solid"/>
          </a:ln>
        </p:spPr>
        <p:txBody>
          <a:bodyPr/>
          <a:lstStyle/>
          <a:p>
            <a:endParaRPr lang="fr-FR"/>
          </a:p>
        </p:txBody>
      </p:sp>
      <p:sp>
        <p:nvSpPr>
          <p:cNvPr id="66" name="Text 64"/>
          <p:cNvSpPr/>
          <p:nvPr/>
        </p:nvSpPr>
        <p:spPr>
          <a:xfrm>
            <a:off x="274320" y="493776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i="1" dirty="0">
                <a:solidFill>
                  <a:srgbClr val="90A4AE"/>
                </a:solidFill>
              </a:rPr>
              <a:t>Koehn, P. (2020). Neural Machine Translation. Cambridge University Press. | Wu et al. (2016). Google's Neural MT System. arXiv:1609.08144.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1698</Words>
  <Application>Microsoft Office PowerPoint</Application>
  <PresentationFormat>Affichage à l'écran (16:9)</PresentationFormat>
  <Paragraphs>231</Paragraphs>
  <Slides>13</Slides>
  <Notes>13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Arial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Translation - From RBMT to Transformers</dc:title>
  <dc:subject>PptxGenJS Presentation</dc:subject>
  <dc:creator>PptxGenJS</dc:creator>
  <cp:lastModifiedBy>Amina TLB</cp:lastModifiedBy>
  <cp:revision>8</cp:revision>
  <dcterms:created xsi:type="dcterms:W3CDTF">2026-02-15T12:15:49Z</dcterms:created>
  <dcterms:modified xsi:type="dcterms:W3CDTF">2026-05-15T19:31:03Z</dcterms:modified>
</cp:coreProperties>
</file>