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59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A9E441-4527-44CE-9740-AE6CEA763A93}" type="datetimeFigureOut">
              <a:rPr lang="en-US" smtClean="0"/>
              <a:t>1/31/2025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0BC6F2-EE9F-4424-B9CE-0C2CBB421E3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990600" y="1219200"/>
            <a:ext cx="73152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/>
              <a:t>Lecture 2: Training cycles</a:t>
            </a:r>
          </a:p>
          <a:p>
            <a:r>
              <a:rPr lang="en-US" b="1" dirty="0" smtClean="0"/>
              <a:t>1. Minor cycle (weekly pregnancy cycle)</a:t>
            </a:r>
          </a:p>
          <a:p>
            <a:r>
              <a:rPr lang="en-US" b="1" dirty="0" smtClean="0"/>
              <a:t>1.1. Types of minor cycles</a:t>
            </a:r>
          </a:p>
          <a:p>
            <a:r>
              <a:rPr lang="en-US" b="1" dirty="0" smtClean="0"/>
              <a:t>2.1. Physiological foundations for the formation of the minor cycle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6887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09600" y="2422788"/>
            <a:ext cx="7924800" cy="3978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ar-DZ" sz="2000" b="1" dirty="0">
              <a:solidFill>
                <a:srgbClr val="FF0000"/>
              </a:solidFill>
            </a:endParaRPr>
          </a:p>
          <a:p>
            <a:pPr algn="ctr"/>
            <a:endParaRPr lang="ar-DZ" sz="2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Types of weekly courses</a:t>
            </a:r>
          </a:p>
          <a:p>
            <a:pPr algn="ctr"/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1- </a:t>
            </a:r>
            <a:r>
              <a:rPr lang="en-US" b="1" dirty="0" smtClean="0">
                <a:solidFill>
                  <a:srgbClr val="FF0000"/>
                </a:solidFill>
              </a:rPr>
              <a:t>Preparatory course</a:t>
            </a:r>
            <a:r>
              <a:rPr lang="en-US" b="1" dirty="0" smtClean="0"/>
              <a:t>: It is divided into:</a:t>
            </a:r>
          </a:p>
          <a:p>
            <a:endParaRPr lang="en-US" sz="1050" dirty="0" smtClean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b="1" dirty="0" smtClean="0"/>
              <a:t>General preparatory courses: General preparatory courses are used primarily in the first period of preparation and are directed to qualifying the body's functional organs and systems.</a:t>
            </a:r>
          </a:p>
          <a:p>
            <a:endParaRPr lang="en-US" sz="1100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- Special preparatory courses: They are used in the period of special preparation and preparation for competitions</a:t>
            </a:r>
            <a:endParaRPr lang="en-US" b="1" dirty="0"/>
          </a:p>
        </p:txBody>
      </p:sp>
      <p:sp>
        <p:nvSpPr>
          <p:cNvPr id="5" name="مستطيل 4"/>
          <p:cNvSpPr/>
          <p:nvPr/>
        </p:nvSpPr>
        <p:spPr>
          <a:xfrm>
            <a:off x="1295400" y="1500664"/>
            <a:ext cx="552855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The length of the mini-course varies:</a:t>
            </a:r>
            <a:endParaRPr lang="ar-DZ" b="1" dirty="0" smtClean="0"/>
          </a:p>
          <a:p>
            <a:pPr marL="285750" indent="-285750">
              <a:buFontTx/>
              <a:buChar char="-"/>
            </a:pPr>
            <a:r>
              <a:rPr lang="en-US" b="1" dirty="0" smtClean="0"/>
              <a:t>Course objectives</a:t>
            </a:r>
            <a:endParaRPr lang="ar-DZ" b="1" dirty="0" smtClean="0"/>
          </a:p>
          <a:p>
            <a:pPr marL="285750" indent="-285750">
              <a:buFontTx/>
              <a:buChar char="-"/>
            </a:pPr>
            <a:r>
              <a:rPr lang="en-US" b="1" dirty="0" smtClean="0"/>
              <a:t>- Location within the training season</a:t>
            </a:r>
            <a:endParaRPr lang="ar-DZ" b="1" dirty="0" smtClean="0"/>
          </a:p>
          <a:p>
            <a:pPr marL="285750" indent="-285750">
              <a:buFontTx/>
              <a:buChar char="-"/>
            </a:pPr>
            <a:r>
              <a:rPr lang="en-US" b="1" dirty="0" smtClean="0"/>
              <a:t>- Relative time allocated</a:t>
            </a:r>
            <a:endParaRPr lang="ar-DZ" b="1" dirty="0" smtClean="0"/>
          </a:p>
          <a:p>
            <a:pPr marL="285750" indent="-285750">
              <a:buFontTx/>
              <a:buChar char="-"/>
            </a:pPr>
            <a:r>
              <a:rPr lang="en-US" b="1" dirty="0" smtClean="0"/>
              <a:t>- This period ranges from 4-5 to 10-14 days</a:t>
            </a:r>
            <a:endParaRPr lang="en-US" b="1" dirty="0"/>
          </a:p>
        </p:txBody>
      </p:sp>
      <p:sp>
        <p:nvSpPr>
          <p:cNvPr id="6" name="مستطيل 5"/>
          <p:cNvSpPr/>
          <p:nvPr/>
        </p:nvSpPr>
        <p:spPr>
          <a:xfrm>
            <a:off x="1905000" y="762000"/>
            <a:ext cx="55998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Mini-training course (weekly course):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11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57200" y="927161"/>
            <a:ext cx="7543800" cy="2434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2- Regular weekly course: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</a:t>
            </a:r>
            <a:r>
              <a:rPr lang="en-US" b="1" dirty="0" smtClean="0"/>
              <a:t>Characterized by a slow increase in training load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b="1" dirty="0" smtClean="0"/>
              <a:t>Mostly used in general physical preparation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b="1" dirty="0" smtClean="0"/>
              <a:t>It is at the beginning of the sports training season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b="1" dirty="0" smtClean="0"/>
              <a:t>At the beginning, the intensity is medium or above medium and the volume is large.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9623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57200" y="1859340"/>
            <a:ext cx="7467600" cy="337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-It is characterized by a high degree of training load, it is used in special preparation and before competitions.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- The intensity increases and is more constructive and basic than the general.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- It includes more precise physical qualities (such as special endurance, strength characterized by speed.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- The increase in intensity results in the presence of cycles with maximum and near-maximal intensity</a:t>
            </a:r>
            <a:endParaRPr lang="en-US" b="1" dirty="0"/>
          </a:p>
        </p:txBody>
      </p:sp>
      <p:sp>
        <p:nvSpPr>
          <p:cNvPr id="5" name="مستطيل 4"/>
          <p:cNvSpPr/>
          <p:nvPr/>
        </p:nvSpPr>
        <p:spPr>
          <a:xfrm>
            <a:off x="1371600" y="990600"/>
            <a:ext cx="35545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</a:t>
            </a:r>
            <a:r>
              <a:rPr lang="en-US" sz="2000" b="1" dirty="0" smtClean="0">
                <a:solidFill>
                  <a:srgbClr val="FF0000"/>
                </a:solidFill>
              </a:rPr>
              <a:t>- High weekly course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96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09600" y="794426"/>
            <a:ext cx="6629400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4</a:t>
            </a:r>
            <a:r>
              <a:rPr lang="en-US" sz="2000" b="1" dirty="0">
                <a:solidFill>
                  <a:srgbClr val="FF0000"/>
                </a:solidFill>
              </a:rPr>
              <a:t>- The weekly competition cycle</a:t>
            </a:r>
            <a:r>
              <a:rPr lang="en-US" sz="2000" dirty="0" smtClean="0">
                <a:solidFill>
                  <a:srgbClr val="FF0000"/>
                </a:solidFill>
              </a:rPr>
              <a:t>: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It aims to bring the athlete to the best state in athletic form.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The dynamics of the load in this cycle differ from the structural and basic and takes two forms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- A small cycle in preparation for competitions.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- A small basic competitive cycle.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The competitive cycle includes a daily training unit with maximum or near-maximal intensity to maintain form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925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3400" y="782160"/>
            <a:ext cx="7924800" cy="546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Weekly recovery cycle: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 After the high weekly program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 After the end of the competition period, and is divided into two types: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Major/general recovery</a:t>
            </a:r>
            <a:r>
              <a:rPr lang="en-US" dirty="0" smtClean="0"/>
              <a:t>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 smtClean="0"/>
              <a:t>Such cycles are widely used in the transitional phase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-The transitional period where their intensity is medium or low.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- Minor/special recovery: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 smtClean="0"/>
              <a:t>- Its location is, for example, between the home and away periods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 smtClean="0"/>
              <a:t>- A month before the start of the competition season- Between friendly and official matches,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 smtClean="0"/>
              <a:t>- It is used after the end of repeated matches for a short period of time.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dirty="0" smtClean="0"/>
              <a:t> The intensity of the load is not low, but there is a review and a slight decrease in intensity.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37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83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582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441</Words>
  <Application>Microsoft Office PowerPoint</Application>
  <PresentationFormat>عرض على الشاشة (3:4)‏</PresentationFormat>
  <Paragraphs>47</Paragraphs>
  <Slides>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تدفق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Pc Occas</dc:creator>
  <cp:lastModifiedBy>Pc Occas</cp:lastModifiedBy>
  <cp:revision>6</cp:revision>
  <dcterms:created xsi:type="dcterms:W3CDTF">2025-01-31T16:56:14Z</dcterms:created>
  <dcterms:modified xsi:type="dcterms:W3CDTF">2025-01-31T18:19:02Z</dcterms:modified>
</cp:coreProperties>
</file>