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5" r:id="rId3"/>
    <p:sldId id="286" r:id="rId4"/>
    <p:sldId id="287" r:id="rId5"/>
    <p:sldId id="288" r:id="rId6"/>
    <p:sldId id="289" r:id="rId7"/>
    <p:sldId id="290" r:id="rId8"/>
    <p:sldId id="291" r:id="rId9"/>
    <p:sldId id="292" r:id="rId10"/>
    <p:sldId id="29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118" autoAdjust="0"/>
    <p:restoredTop sz="94660"/>
  </p:normalViewPr>
  <p:slideViewPr>
    <p:cSldViewPr snapToGrid="0">
      <p:cViewPr varScale="1">
        <p:scale>
          <a:sx n="65" d="100"/>
          <a:sy n="65" d="100"/>
        </p:scale>
        <p:origin x="76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C1562-6D45-4D6A-9C74-3423513A34B5}" type="datetimeFigureOut">
              <a:rPr lang="fr-FR" smtClean="0"/>
              <a:t>07/12/2025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FBD06-84D4-4840-8726-3735FEE877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9094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C1562-6D45-4D6A-9C74-3423513A34B5}" type="datetimeFigureOut">
              <a:rPr lang="fr-FR" smtClean="0"/>
              <a:t>07/12/2025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FBD06-84D4-4840-8726-3735FEE877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6392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C1562-6D45-4D6A-9C74-3423513A34B5}" type="datetimeFigureOut">
              <a:rPr lang="fr-FR" smtClean="0"/>
              <a:t>07/12/2025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FBD06-84D4-4840-8726-3735FEE877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58602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C1562-6D45-4D6A-9C74-3423513A34B5}" type="datetimeFigureOut">
              <a:rPr lang="fr-FR" smtClean="0"/>
              <a:t>07/12/2025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FBD06-84D4-4840-8726-3735FEE8770D}" type="slidenum">
              <a:rPr lang="fr-FR" smtClean="0"/>
              <a:t>‹N°›</a:t>
            </a:fld>
            <a:endParaRPr lang="fr-F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065431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C1562-6D45-4D6A-9C74-3423513A34B5}" type="datetimeFigureOut">
              <a:rPr lang="fr-FR" smtClean="0"/>
              <a:t>07/12/2025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FBD06-84D4-4840-8726-3735FEE877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29123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C1562-6D45-4D6A-9C74-3423513A34B5}" type="datetimeFigureOut">
              <a:rPr lang="fr-FR" smtClean="0"/>
              <a:t>07/12/2025</a:t>
            </a:fld>
            <a:endParaRPr 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FBD06-84D4-4840-8726-3735FEE877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7044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C1562-6D45-4D6A-9C74-3423513A34B5}" type="datetimeFigureOut">
              <a:rPr lang="fr-FR" smtClean="0"/>
              <a:t>07/12/2025</a:t>
            </a:fld>
            <a:endParaRPr 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FBD06-84D4-4840-8726-3735FEE877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9268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C1562-6D45-4D6A-9C74-3423513A34B5}" type="datetimeFigureOut">
              <a:rPr lang="fr-FR" smtClean="0"/>
              <a:t>07/12/2025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FBD06-84D4-4840-8726-3735FEE877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34356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C1562-6D45-4D6A-9C74-3423513A34B5}" type="datetimeFigureOut">
              <a:rPr lang="fr-FR" smtClean="0"/>
              <a:t>07/12/2025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FBD06-84D4-4840-8726-3735FEE877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0420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C1562-6D45-4D6A-9C74-3423513A34B5}" type="datetimeFigureOut">
              <a:rPr lang="fr-FR" smtClean="0"/>
              <a:t>07/12/2025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FBD06-84D4-4840-8726-3735FEE877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8368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C1562-6D45-4D6A-9C74-3423513A34B5}" type="datetimeFigureOut">
              <a:rPr lang="fr-FR" smtClean="0"/>
              <a:t>07/12/2025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FBD06-84D4-4840-8726-3735FEE877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2433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C1562-6D45-4D6A-9C74-3423513A34B5}" type="datetimeFigureOut">
              <a:rPr lang="fr-FR" smtClean="0"/>
              <a:t>07/12/2025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FBD06-84D4-4840-8726-3735FEE877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9439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C1562-6D45-4D6A-9C74-3423513A34B5}" type="datetimeFigureOut">
              <a:rPr lang="fr-FR" smtClean="0"/>
              <a:t>07/12/2025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FBD06-84D4-4840-8726-3735FEE877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1582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C1562-6D45-4D6A-9C74-3423513A34B5}" type="datetimeFigureOut">
              <a:rPr lang="fr-FR" smtClean="0"/>
              <a:t>07/12/2025</a:t>
            </a:fld>
            <a:endParaRPr lang="fr-F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FBD06-84D4-4840-8726-3735FEE877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4166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C1562-6D45-4D6A-9C74-3423513A34B5}" type="datetimeFigureOut">
              <a:rPr lang="fr-FR" smtClean="0"/>
              <a:t>07/12/2025</a:t>
            </a:fld>
            <a:endParaRPr lang="fr-F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FBD06-84D4-4840-8726-3735FEE877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5215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C1562-6D45-4D6A-9C74-3423513A34B5}" type="datetimeFigureOut">
              <a:rPr lang="fr-FR" smtClean="0"/>
              <a:t>07/12/2025</a:t>
            </a:fld>
            <a:endParaRPr lang="fr-F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FBD06-84D4-4840-8726-3735FEE877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4936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C1562-6D45-4D6A-9C74-3423513A34B5}" type="datetimeFigureOut">
              <a:rPr lang="fr-FR" smtClean="0"/>
              <a:t>07/12/2025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FBD06-84D4-4840-8726-3735FEE877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3993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58C1562-6D45-4D6A-9C74-3423513A34B5}" type="datetimeFigureOut">
              <a:rPr lang="fr-FR" smtClean="0"/>
              <a:t>07/12/2025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9FBD06-84D4-4840-8726-3735FEE877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72527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F4DC1B-BED4-0D84-A4EF-90A27796A3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3171" y="2221563"/>
            <a:ext cx="8825658" cy="1881209"/>
          </a:xfrm>
        </p:spPr>
        <p:txBody>
          <a:bodyPr/>
          <a:lstStyle/>
          <a:p>
            <a:pPr algn="ctr"/>
            <a:r>
              <a:rPr lang="fr-FR" sz="4800" b="1" dirty="0"/>
              <a:t>Brève présentation des étapes de la traduction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5FBD1BF-1647-ED23-21AE-B70FBB1AFCB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b="1" dirty="0"/>
              <a:t>Séance 02</a:t>
            </a:r>
          </a:p>
          <a:p>
            <a:r>
              <a:rPr lang="fr-FR" b="1" dirty="0"/>
              <a:t>30/09/2025</a:t>
            </a:r>
          </a:p>
        </p:txBody>
      </p:sp>
    </p:spTree>
    <p:extLst>
      <p:ext uri="{BB962C8B-B14F-4D97-AF65-F5344CB8AC3E}">
        <p14:creationId xmlns:p14="http://schemas.microsoft.com/office/powerpoint/2010/main" val="2434473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7D8F2F-CE22-122F-A664-1CE3A2EE9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130" y="609601"/>
            <a:ext cx="9404723" cy="898410"/>
          </a:xfrm>
        </p:spPr>
        <p:txBody>
          <a:bodyPr/>
          <a:lstStyle/>
          <a:p>
            <a:r>
              <a:rPr lang="fr-FR" sz="2800" b="1" dirty="0"/>
              <a:t>Validation finale et mise en forme</a:t>
            </a:r>
            <a:br>
              <a:rPr lang="fr-FR" sz="2800" dirty="0"/>
            </a:br>
            <a:endParaRPr lang="fr-FR" sz="28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3EE866B-4F7B-5048-34CF-6475C72373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729" y="2230874"/>
            <a:ext cx="8946541" cy="2041410"/>
          </a:xfrm>
        </p:spPr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r>
              <a:rPr lang="fr-FR" sz="2400" dirty="0"/>
              <a:t>Adaptation selon le destinataire final (éditeur, client, institution).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sz="2400" dirty="0"/>
              <a:t>Respect des normes typographiques, juridiques, académiques ou éditoriales.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5385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89EE12-8205-8536-B91E-CF7DD303BE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8086" y="752968"/>
            <a:ext cx="9404723" cy="925706"/>
          </a:xfrm>
        </p:spPr>
        <p:txBody>
          <a:bodyPr/>
          <a:lstStyle/>
          <a:p>
            <a:r>
              <a:rPr lang="fr-FR" sz="2800" b="1" dirty="0"/>
              <a:t>Lecture exploratoire et compréhension globale</a:t>
            </a:r>
            <a:br>
              <a:rPr lang="fr-FR" sz="2800" dirty="0"/>
            </a:br>
            <a:endParaRPr lang="fr-FR" sz="28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35CA729-4F9B-797A-DA94-D077E52778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729" y="2572068"/>
            <a:ext cx="8946541" cy="1713864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Lecture rapide pour cerner le thème, le domaine, le type de texte, le registre et le public visé.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81959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035819-9986-77D4-A856-5B64D7B7E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904" y="589195"/>
            <a:ext cx="9404723" cy="857467"/>
          </a:xfrm>
        </p:spPr>
        <p:txBody>
          <a:bodyPr/>
          <a:lstStyle/>
          <a:p>
            <a:r>
              <a:rPr lang="fr-FR" sz="2800" b="1" dirty="0"/>
              <a:t>Recherche documentaire et terminologique</a:t>
            </a:r>
            <a:br>
              <a:rPr lang="fr-FR" sz="2800" dirty="0"/>
            </a:br>
            <a:endParaRPr lang="fr-FR" sz="28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5753551-62D1-E69F-D713-CA0E816AC8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729" y="2196755"/>
            <a:ext cx="8946541" cy="2682855"/>
          </a:xfrm>
        </p:spPr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r>
              <a:rPr lang="fr-FR" sz="2400" dirty="0"/>
              <a:t>Identifier les termes techniques, notions culturelles, références historiques.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sz="2400" dirty="0"/>
              <a:t>Consulter des dictionnaires, glossaires, bases terminologiques, textes parallèles.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sz="2400" dirty="0"/>
              <a:t>Construire son propre mini-glossaire si besoin.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65169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26D840-BBCF-AA5E-3594-BE41B7B15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293" y="657434"/>
            <a:ext cx="9404723" cy="912058"/>
          </a:xfrm>
        </p:spPr>
        <p:txBody>
          <a:bodyPr/>
          <a:lstStyle/>
          <a:p>
            <a:r>
              <a:rPr lang="fr-FR" sz="2800" b="1" dirty="0"/>
              <a:t>Analyse approfondie du texte source</a:t>
            </a:r>
            <a:br>
              <a:rPr lang="fr-FR" sz="2800" dirty="0"/>
            </a:br>
            <a:endParaRPr lang="fr-FR" sz="28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81C4698-CC2A-E005-B8C2-C35CF9EA62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729" y="2390136"/>
            <a:ext cx="8946541" cy="2655560"/>
          </a:xfrm>
        </p:spPr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r>
              <a:rPr lang="fr-FR" sz="2400" dirty="0"/>
              <a:t>Analyse linguistique (lexique, syntaxe, style).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sz="2400" dirty="0"/>
              <a:t>Analyse pragmatique (fonction, intention de l’auteur, effet recherché).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sz="2400" dirty="0"/>
              <a:t>Analyse culturelle (références, implicites, proverbes, réalités locales).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387811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DF6E0B-3D38-CDAB-9C1A-AAFA55BA7A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941" y="630139"/>
            <a:ext cx="9404723" cy="898410"/>
          </a:xfrm>
        </p:spPr>
        <p:txBody>
          <a:bodyPr/>
          <a:lstStyle/>
          <a:p>
            <a:r>
              <a:rPr lang="fr-FR" sz="2800" b="1" dirty="0"/>
              <a:t>Découpage en unités de traduction</a:t>
            </a:r>
            <a:br>
              <a:rPr lang="fr-FR" sz="2800" dirty="0"/>
            </a:br>
            <a:endParaRPr lang="fr-FR" sz="28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864B12B-4E94-B0DF-8D70-D2AD336C4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729" y="2148453"/>
            <a:ext cx="8946541" cy="2951835"/>
          </a:xfrm>
        </p:spPr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r>
              <a:rPr lang="fr-FR" sz="2400" dirty="0"/>
              <a:t>Identifier des segments de sens (syntagmes, propositions, phrases, parfois groupes de phrases).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sz="2400" dirty="0"/>
              <a:t>Éviter de traduire mot à mot : travailler sur des </a:t>
            </a:r>
            <a:r>
              <a:rPr lang="fr-FR" sz="2400" b="1" dirty="0"/>
              <a:t>unités de sens</a:t>
            </a:r>
            <a:r>
              <a:rPr lang="fr-FR" sz="2400" dirty="0"/>
              <a:t>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sz="2400" dirty="0"/>
              <a:t>Exemple : </a:t>
            </a:r>
            <a:r>
              <a:rPr lang="fr-FR" sz="2400" i="1" dirty="0"/>
              <a:t>“Kick the </a:t>
            </a:r>
            <a:r>
              <a:rPr lang="fr-FR" sz="2400" i="1" dirty="0" err="1"/>
              <a:t>bucket</a:t>
            </a:r>
            <a:r>
              <a:rPr lang="fr-FR" sz="2400" i="1" dirty="0"/>
              <a:t>”</a:t>
            </a:r>
            <a:r>
              <a:rPr lang="fr-FR" sz="2400" dirty="0"/>
              <a:t> → unité de traduction = expression idiomatique entière, et non </a:t>
            </a:r>
            <a:r>
              <a:rPr lang="fr-FR" sz="2400" i="1" dirty="0"/>
              <a:t>kick</a:t>
            </a:r>
            <a:r>
              <a:rPr lang="fr-FR" sz="2400" dirty="0"/>
              <a:t> + </a:t>
            </a:r>
            <a:r>
              <a:rPr lang="fr-FR" sz="2400" i="1" dirty="0"/>
              <a:t>the</a:t>
            </a:r>
            <a:r>
              <a:rPr lang="fr-FR" sz="2400" dirty="0"/>
              <a:t> + </a:t>
            </a:r>
            <a:r>
              <a:rPr lang="fr-FR" sz="2400" i="1" dirty="0" err="1"/>
              <a:t>bucket</a:t>
            </a:r>
            <a:r>
              <a:rPr lang="fr-FR" sz="2400" dirty="0"/>
              <a:t>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606044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1942547-3350-4F63-E71E-72F87A6FA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1770" y="712026"/>
            <a:ext cx="9404723" cy="816524"/>
          </a:xfrm>
        </p:spPr>
        <p:txBody>
          <a:bodyPr/>
          <a:lstStyle/>
          <a:p>
            <a:r>
              <a:rPr lang="fr-FR" sz="2800" b="1" dirty="0"/>
              <a:t>Déverbalisation</a:t>
            </a:r>
            <a:br>
              <a:rPr lang="fr-FR" sz="2800" dirty="0"/>
            </a:br>
            <a:endParaRPr lang="fr-FR" sz="28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FB32E82-1C82-9EE9-24C0-95E9E0D865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729" y="2558420"/>
            <a:ext cx="8946541" cy="1741160"/>
          </a:xfrm>
        </p:spPr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r>
              <a:rPr lang="fr-FR" sz="2400" dirty="0"/>
              <a:t>Abandon des mots pour se concentrer sur le sens.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sz="2400" dirty="0"/>
              <a:t>Reformulation mentale en dehors de la langue source.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089245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AD74D2-EB7F-359B-8000-5362180F4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130" y="691488"/>
            <a:ext cx="9404723" cy="925706"/>
          </a:xfrm>
        </p:spPr>
        <p:txBody>
          <a:bodyPr/>
          <a:lstStyle/>
          <a:p>
            <a:r>
              <a:rPr lang="fr-FR" sz="2800" b="1" dirty="0"/>
              <a:t>Transfert (mise en équivalence)</a:t>
            </a:r>
            <a:endParaRPr lang="fr-FR" sz="28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645AB1B-68ED-FB03-6B2C-FAF50F8684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730" y="2217226"/>
            <a:ext cx="8946541" cy="2423548"/>
          </a:xfrm>
        </p:spPr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r>
              <a:rPr lang="fr-FR" sz="2400" dirty="0"/>
              <a:t>Passage du sens en langue cible à travers le choix de </a:t>
            </a:r>
            <a:r>
              <a:rPr lang="fr-FR" sz="2400" b="1" dirty="0"/>
              <a:t>stratégies</a:t>
            </a:r>
            <a:r>
              <a:rPr lang="fr-FR" sz="2400" dirty="0"/>
              <a:t> (littérale, libre, communicative, interprétative, fonctionnelle).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sz="2400" dirty="0"/>
              <a:t>Application de </a:t>
            </a:r>
            <a:r>
              <a:rPr lang="fr-FR" sz="2400" b="1" dirty="0"/>
              <a:t>procédés traductifs</a:t>
            </a:r>
            <a:r>
              <a:rPr lang="fr-FR" sz="2400" dirty="0"/>
              <a:t> : emprunt, calque, transposition, modulation, équivalence, adaptation.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806152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BF2BBA-603E-9BA5-C1B9-9D3E09FE6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1645" y="609601"/>
            <a:ext cx="9404723" cy="925706"/>
          </a:xfrm>
        </p:spPr>
        <p:txBody>
          <a:bodyPr/>
          <a:lstStyle/>
          <a:p>
            <a:r>
              <a:rPr lang="fr-FR" sz="2800" b="1" dirty="0"/>
              <a:t>Rédaction du texte cible</a:t>
            </a:r>
            <a:br>
              <a:rPr lang="fr-FR" sz="2800" dirty="0"/>
            </a:br>
            <a:endParaRPr lang="fr-FR" sz="28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4011081-3032-2606-D16B-853D644834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729" y="2080748"/>
            <a:ext cx="8946541" cy="2314366"/>
          </a:xfrm>
        </p:spPr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r>
              <a:rPr lang="fr-FR" sz="2400" dirty="0"/>
              <a:t>Reformulation fluide et naturelle.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sz="2400" dirty="0"/>
              <a:t>Respect des normes de la langue cible (syntaxe, grammaire, ponctuation, style).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sz="2400" dirty="0"/>
              <a:t>Cohérence terminologique avec la recherche préalable.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246024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827109-B7E3-9D55-4CF1-F1B017D29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130" y="609601"/>
            <a:ext cx="9404723" cy="775581"/>
          </a:xfrm>
        </p:spPr>
        <p:txBody>
          <a:bodyPr/>
          <a:lstStyle/>
          <a:p>
            <a:r>
              <a:rPr lang="fr-FR" sz="2800" b="1" dirty="0"/>
              <a:t>Révision et auto-contrôle</a:t>
            </a:r>
            <a:br>
              <a:rPr lang="fr-FR" sz="2800" dirty="0"/>
            </a:br>
            <a:endParaRPr lang="fr-FR" sz="28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0833D5F-BCC8-62CB-F08B-DA89A540C2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729" y="2169459"/>
            <a:ext cx="8946541" cy="2300718"/>
          </a:xfrm>
        </p:spPr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r>
              <a:rPr lang="fr-FR" sz="2400" dirty="0"/>
              <a:t>Vérification de la fidélité au texte source.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sz="2400" dirty="0"/>
              <a:t>Contrôle de la cohérence, de la terminologie et de la lisibilité.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sz="2400" dirty="0"/>
              <a:t>Ajustement stylistique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746977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239</TotalTime>
  <Words>330</Words>
  <Application>Microsoft Office PowerPoint</Application>
  <PresentationFormat>Grand écran</PresentationFormat>
  <Paragraphs>34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Ion</vt:lpstr>
      <vt:lpstr>Brève présentation des étapes de la traduction</vt:lpstr>
      <vt:lpstr>Lecture exploratoire et compréhension globale </vt:lpstr>
      <vt:lpstr>Recherche documentaire et terminologique </vt:lpstr>
      <vt:lpstr>Analyse approfondie du texte source </vt:lpstr>
      <vt:lpstr>Découpage en unités de traduction </vt:lpstr>
      <vt:lpstr>Déverbalisation </vt:lpstr>
      <vt:lpstr>Transfert (mise en équivalence)</vt:lpstr>
      <vt:lpstr>Rédaction du texte cible </vt:lpstr>
      <vt:lpstr>Révision et auto-contrôle </vt:lpstr>
      <vt:lpstr>Validation finale et mise en forme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Amina TLB</dc:creator>
  <cp:lastModifiedBy>Amina TLB</cp:lastModifiedBy>
  <cp:revision>27</cp:revision>
  <dcterms:created xsi:type="dcterms:W3CDTF">2025-09-22T18:07:52Z</dcterms:created>
  <dcterms:modified xsi:type="dcterms:W3CDTF">2025-12-07T12:39:37Z</dcterms:modified>
</cp:coreProperties>
</file>