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6" r:id="rId2"/>
    <p:sldId id="261" r:id="rId3"/>
    <p:sldId id="264" r:id="rId4"/>
    <p:sldId id="267" r:id="rId5"/>
    <p:sldId id="265" r:id="rId6"/>
    <p:sldId id="271" r:id="rId7"/>
    <p:sldId id="270" r:id="rId8"/>
    <p:sldId id="27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C984B3-F9DC-497E-8EC1-DEEFBE0E898B}" type="datetimeFigureOut">
              <a:rPr lang="en-US" smtClean="0"/>
              <a:t>2/13/2023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EFF83C-E5DD-4585-A476-5F114FACD77F}" type="slidenum">
              <a:rPr lang="en-US" smtClean="0"/>
              <a:t>‹#›</a:t>
            </a:fld>
            <a:endParaRPr lang="en-US"/>
          </a:p>
        </p:txBody>
      </p:sp>
    </p:spTree>
    <p:extLst>
      <p:ext uri="{BB962C8B-B14F-4D97-AF65-F5344CB8AC3E}">
        <p14:creationId xmlns:p14="http://schemas.microsoft.com/office/powerpoint/2010/main" val="1319275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EFF83C-E5DD-4585-A476-5F114FACD77F}" type="slidenum">
              <a:rPr lang="en-US" smtClean="0"/>
              <a:t>3</a:t>
            </a:fld>
            <a:endParaRPr lang="en-US"/>
          </a:p>
        </p:txBody>
      </p:sp>
    </p:spTree>
    <p:extLst>
      <p:ext uri="{BB962C8B-B14F-4D97-AF65-F5344CB8AC3E}">
        <p14:creationId xmlns:p14="http://schemas.microsoft.com/office/powerpoint/2010/main" val="2387837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EFF83C-E5DD-4585-A476-5F114FACD77F}" type="slidenum">
              <a:rPr lang="en-US" smtClean="0"/>
              <a:t>4</a:t>
            </a:fld>
            <a:endParaRPr lang="en-US"/>
          </a:p>
        </p:txBody>
      </p:sp>
    </p:spTree>
    <p:extLst>
      <p:ext uri="{BB962C8B-B14F-4D97-AF65-F5344CB8AC3E}">
        <p14:creationId xmlns:p14="http://schemas.microsoft.com/office/powerpoint/2010/main" val="2387837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EFF83C-E5DD-4585-A476-5F114FACD77F}" type="slidenum">
              <a:rPr lang="en-US" smtClean="0"/>
              <a:t>5</a:t>
            </a:fld>
            <a:endParaRPr lang="en-US"/>
          </a:p>
        </p:txBody>
      </p:sp>
    </p:spTree>
    <p:extLst>
      <p:ext uri="{BB962C8B-B14F-4D97-AF65-F5344CB8AC3E}">
        <p14:creationId xmlns:p14="http://schemas.microsoft.com/office/powerpoint/2010/main" val="2387837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EFF83C-E5DD-4585-A476-5F114FACD77F}" type="slidenum">
              <a:rPr lang="en-US" smtClean="0"/>
              <a:t>6</a:t>
            </a:fld>
            <a:endParaRPr lang="en-US"/>
          </a:p>
        </p:txBody>
      </p:sp>
    </p:spTree>
    <p:extLst>
      <p:ext uri="{BB962C8B-B14F-4D97-AF65-F5344CB8AC3E}">
        <p14:creationId xmlns:p14="http://schemas.microsoft.com/office/powerpoint/2010/main" val="23878376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EFF83C-E5DD-4585-A476-5F114FACD77F}" type="slidenum">
              <a:rPr lang="en-US" smtClean="0"/>
              <a:t>7</a:t>
            </a:fld>
            <a:endParaRPr lang="en-US"/>
          </a:p>
        </p:txBody>
      </p:sp>
    </p:spTree>
    <p:extLst>
      <p:ext uri="{BB962C8B-B14F-4D97-AF65-F5344CB8AC3E}">
        <p14:creationId xmlns:p14="http://schemas.microsoft.com/office/powerpoint/2010/main" val="2387837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EFF83C-E5DD-4585-A476-5F114FACD77F}" type="slidenum">
              <a:rPr lang="en-US" smtClean="0"/>
              <a:t>8</a:t>
            </a:fld>
            <a:endParaRPr lang="en-US"/>
          </a:p>
        </p:txBody>
      </p:sp>
    </p:spTree>
    <p:extLst>
      <p:ext uri="{BB962C8B-B14F-4D97-AF65-F5344CB8AC3E}">
        <p14:creationId xmlns:p14="http://schemas.microsoft.com/office/powerpoint/2010/main" val="2387837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381000"/>
            <a:ext cx="5181600" cy="2971800"/>
          </a:xfrm>
          <a:solidFill>
            <a:schemeClr val="accent2">
              <a:lumMod val="40000"/>
              <a:lumOff val="60000"/>
            </a:schemeClr>
          </a:solidFill>
        </p:spPr>
        <p:txBody>
          <a:bodyPr>
            <a:normAutofit fontScale="90000"/>
          </a:bodyPr>
          <a:lstStyle/>
          <a:p>
            <a:r>
              <a:rPr lang="en-US" b="1" dirty="0" smtClean="0"/>
              <a:t/>
            </a:r>
            <a:br>
              <a:rPr lang="en-US" b="1" dirty="0" smtClean="0"/>
            </a:br>
            <a:r>
              <a:rPr lang="en-US" b="1" dirty="0" smtClean="0"/>
              <a:t/>
            </a:r>
            <a:br>
              <a:rPr lang="en-US" b="1" dirty="0" smtClean="0"/>
            </a:br>
            <a:r>
              <a:rPr lang="ar-SA" b="1" dirty="0"/>
              <a:t>تعريف </a:t>
            </a:r>
            <a:r>
              <a:rPr lang="ar-SA" b="1" dirty="0" smtClean="0"/>
              <a:t>الدافع</a:t>
            </a:r>
            <a:r>
              <a:rPr lang="en-US" b="1" dirty="0" smtClean="0"/>
              <a:t/>
            </a:r>
            <a:br>
              <a:rPr lang="en-US" b="1" dirty="0" smtClean="0"/>
            </a:br>
            <a:r>
              <a:rPr lang="ar-SA" b="1" dirty="0" smtClean="0"/>
              <a:t>الدافع </a:t>
            </a:r>
            <a:r>
              <a:rPr lang="ar-SA" b="1" dirty="0"/>
              <a:t>مفهوم </a:t>
            </a:r>
            <a:r>
              <a:rPr lang="ar-SA" b="1" dirty="0" smtClean="0"/>
              <a:t>افتراضي</a:t>
            </a:r>
            <a:r>
              <a:rPr lang="en-US" dirty="0"/>
              <a:t/>
            </a:r>
            <a:br>
              <a:rPr lang="en-US" dirty="0"/>
            </a:br>
            <a:r>
              <a:rPr lang="ar-IQ" dirty="0" smtClean="0"/>
              <a:t/>
            </a:r>
            <a:br>
              <a:rPr lang="ar-IQ" dirty="0" smtClean="0"/>
            </a:br>
            <a:r>
              <a:rPr lang="ar-IQ" dirty="0" smtClean="0"/>
              <a:t/>
            </a:r>
            <a:br>
              <a:rPr lang="ar-IQ" dirty="0" smtClean="0"/>
            </a:br>
            <a:r>
              <a:rPr lang="ar-IQ" dirty="0" smtClean="0"/>
              <a:t/>
            </a:r>
            <a:br>
              <a:rPr lang="ar-IQ" dirty="0" smtClean="0"/>
            </a:br>
            <a:endParaRPr lang="en-US" dirty="0"/>
          </a:p>
        </p:txBody>
      </p:sp>
      <p:sp>
        <p:nvSpPr>
          <p:cNvPr id="3" name="Content Placeholder 2"/>
          <p:cNvSpPr>
            <a:spLocks noGrp="1"/>
          </p:cNvSpPr>
          <p:nvPr>
            <p:ph idx="1"/>
          </p:nvPr>
        </p:nvSpPr>
        <p:spPr>
          <a:xfrm>
            <a:off x="762000" y="3581400"/>
            <a:ext cx="3429000" cy="2362200"/>
          </a:xfrm>
          <a:solidFill>
            <a:schemeClr val="accent1">
              <a:lumMod val="20000"/>
              <a:lumOff val="80000"/>
            </a:schemeClr>
          </a:solidFill>
        </p:spPr>
        <p:txBody>
          <a:bodyPr>
            <a:normAutofit/>
          </a:bodyPr>
          <a:lstStyle/>
          <a:p>
            <a:pPr marL="0" indent="0" algn="just" rtl="1">
              <a:buNone/>
            </a:pPr>
            <a:r>
              <a:rPr lang="ar-IQ" dirty="0" smtClean="0"/>
              <a:t>  المحاضرة ( </a:t>
            </a:r>
            <a:r>
              <a:rPr lang="en-US" dirty="0" smtClean="0"/>
              <a:t>9</a:t>
            </a:r>
            <a:r>
              <a:rPr lang="ar-IQ" dirty="0" smtClean="0"/>
              <a:t> ) </a:t>
            </a:r>
          </a:p>
          <a:p>
            <a:pPr marL="0" indent="0" algn="just" rtl="1">
              <a:buNone/>
            </a:pPr>
            <a:r>
              <a:rPr lang="ar-IQ" dirty="0" smtClean="0"/>
              <a:t>اساسيات علم النفس </a:t>
            </a:r>
          </a:p>
          <a:p>
            <a:pPr marL="0" indent="0" algn="just" rtl="1">
              <a:buNone/>
            </a:pPr>
            <a:r>
              <a:rPr lang="ar-IQ" dirty="0" smtClean="0"/>
              <a:t>أ . م . روناك عبود جابر</a:t>
            </a:r>
          </a:p>
          <a:p>
            <a:pPr marL="0" indent="0" algn="just" rtl="1">
              <a:buNone/>
            </a:pPr>
            <a:r>
              <a:rPr lang="ar-IQ" dirty="0" smtClean="0"/>
              <a:t>  </a:t>
            </a:r>
            <a:endParaRPr lang="en-US" dirty="0"/>
          </a:p>
        </p:txBody>
      </p:sp>
    </p:spTree>
    <p:extLst>
      <p:ext uri="{BB962C8B-B14F-4D97-AF65-F5344CB8AC3E}">
        <p14:creationId xmlns:p14="http://schemas.microsoft.com/office/powerpoint/2010/main" val="1494564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274638"/>
            <a:ext cx="4876800" cy="1143000"/>
          </a:xfrm>
          <a:solidFill>
            <a:schemeClr val="accent2">
              <a:lumMod val="40000"/>
              <a:lumOff val="60000"/>
            </a:schemeClr>
          </a:solidFill>
        </p:spPr>
        <p:txBody>
          <a:bodyPr>
            <a:normAutofit/>
          </a:bodyPr>
          <a:lstStyle/>
          <a:p>
            <a:r>
              <a:rPr lang="ar-SA" b="1" dirty="0"/>
              <a:t>تعريف الدافع</a:t>
            </a:r>
            <a:r>
              <a:rPr lang="ar-SA" dirty="0" smtClean="0"/>
              <a:t> </a:t>
            </a:r>
            <a:endParaRPr lang="en-US" dirty="0"/>
          </a:p>
        </p:txBody>
      </p:sp>
      <p:sp>
        <p:nvSpPr>
          <p:cNvPr id="3" name="Content Placeholder 2"/>
          <p:cNvSpPr>
            <a:spLocks noGrp="1"/>
          </p:cNvSpPr>
          <p:nvPr>
            <p:ph idx="1"/>
          </p:nvPr>
        </p:nvSpPr>
        <p:spPr>
          <a:xfrm>
            <a:off x="457200" y="1447800"/>
            <a:ext cx="8229600" cy="4876800"/>
          </a:xfrm>
          <a:solidFill>
            <a:schemeClr val="accent1">
              <a:lumMod val="20000"/>
              <a:lumOff val="80000"/>
            </a:schemeClr>
          </a:solidFill>
        </p:spPr>
        <p:txBody>
          <a:bodyPr>
            <a:normAutofit fontScale="92500"/>
          </a:bodyPr>
          <a:lstStyle/>
          <a:p>
            <a:pPr marL="0" indent="0" algn="just" rtl="1">
              <a:buNone/>
            </a:pPr>
            <a:r>
              <a:rPr lang="en-US" dirty="0" smtClean="0"/>
              <a:t> </a:t>
            </a:r>
            <a:r>
              <a:rPr lang="ar-SA" dirty="0" smtClean="0"/>
              <a:t>الدافع </a:t>
            </a:r>
            <a:r>
              <a:rPr lang="ar-SA" dirty="0"/>
              <a:t>حالة داخلية - جسمية أو نفسية - تثير السلوك في ظروف معينة ، وتواصله حتى ينتهى الى غاية معينة . فالكلب الجائع يضرب في الأرض بدافع الجوع ولا ينتهى سلوكه حتى يقع على طعام أو يصيبه الكلال والاعياء والشخص الذي يؤلمه ضرسه لا يكف عن البحث عن ميكن يخفف به الله والطالب يستذكر دروسه و پسهر الليالي بدافع الرغبة فى النجاح أو التفوق أو الشعور بالواجب أو الظفر بمركز اجتماعی لائق أو بهذه الدوافع جميعا والعالم لا يبرح يبحث وينقب ويفترض ويجرب بدافع من حب الاستطلاع . والشخص المصاب بمرض الوسواس يجد نفسه مدفوعا رغم ارادته الى غسل يديه كلما فتح بابا او لمس كتابا او صافح شخصا .</a:t>
            </a:r>
            <a:endParaRPr lang="en-US" dirty="0"/>
          </a:p>
        </p:txBody>
      </p:sp>
    </p:spTree>
    <p:extLst>
      <p:ext uri="{BB962C8B-B14F-4D97-AF65-F5344CB8AC3E}">
        <p14:creationId xmlns:p14="http://schemas.microsoft.com/office/powerpoint/2010/main" val="4005986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6781800" cy="1020762"/>
          </a:xfrm>
          <a:solidFill>
            <a:schemeClr val="accent2">
              <a:lumMod val="40000"/>
              <a:lumOff val="60000"/>
            </a:schemeClr>
          </a:solidFill>
        </p:spPr>
        <p:txBody>
          <a:bodyPr>
            <a:normAutofit fontScale="90000"/>
          </a:bodyPr>
          <a:lstStyle/>
          <a:p>
            <a:pPr rtl="1"/>
            <a:r>
              <a:rPr lang="ar-SA" b="1" dirty="0"/>
              <a:t>الدافع مفهوم افتراضي </a:t>
            </a:r>
            <a:r>
              <a:rPr lang="en-US" b="1" dirty="0"/>
              <a:t>Hypothetical construct</a:t>
            </a:r>
            <a:endParaRPr lang="en-US" dirty="0"/>
          </a:p>
        </p:txBody>
      </p:sp>
      <p:sp>
        <p:nvSpPr>
          <p:cNvPr id="3" name="Content Placeholder 2"/>
          <p:cNvSpPr>
            <a:spLocks noGrp="1"/>
          </p:cNvSpPr>
          <p:nvPr>
            <p:ph idx="1"/>
          </p:nvPr>
        </p:nvSpPr>
        <p:spPr>
          <a:xfrm>
            <a:off x="457200" y="1447800"/>
            <a:ext cx="8229600" cy="4876800"/>
          </a:xfrm>
          <a:solidFill>
            <a:schemeClr val="accent1">
              <a:lumMod val="20000"/>
              <a:lumOff val="80000"/>
            </a:schemeClr>
          </a:solidFill>
        </p:spPr>
        <p:txBody>
          <a:bodyPr>
            <a:normAutofit/>
          </a:bodyPr>
          <a:lstStyle/>
          <a:p>
            <a:pPr marL="0" indent="0" algn="just" rtl="1">
              <a:buNone/>
            </a:pPr>
            <a:r>
              <a:rPr lang="ar-IQ" sz="2400" dirty="0" smtClean="0"/>
              <a:t> </a:t>
            </a:r>
            <a:r>
              <a:rPr lang="en-US" sz="2400" dirty="0" smtClean="0"/>
              <a:t>   </a:t>
            </a:r>
            <a:r>
              <a:rPr lang="ar-SA" sz="2400" dirty="0" smtClean="0"/>
              <a:t>الدوافع </a:t>
            </a:r>
            <a:r>
              <a:rPr lang="ar-SA" sz="2400" dirty="0"/>
              <a:t>حالات او قوى لا نلاحظها مباشرة بل نستنتجها من الاتجاه العام للسلوك الصادر عنها . مثلنا كمثل عالم الطبيعة لا يلاحظ الجاذبية ، مباشرة بل يلاحظ ظواهر مختلفة تشترك كلها في صفة واحدة هي النزعة الى التحرك نحو مركز الارض . فإن كان السلوك متجها نحو الطعام استنتجنا دافع الجوع، وان كان متجها نحو الشرب استنتجنا دافع العطش، وان كان متجها نحو الاجتماع بالناس الدافع الاجتماعي والمفهوم الافتراضي هو . تصور ذهني ، يبتكره العالم ويحاول به تفسير الوقائع والظواهر المشاهدة </a:t>
            </a:r>
            <a:r>
              <a:rPr lang="ar-SA" sz="2400" dirty="0" smtClean="0"/>
              <a:t>.</a:t>
            </a:r>
            <a:endParaRPr lang="en-US" sz="2400" dirty="0" smtClean="0"/>
          </a:p>
          <a:p>
            <a:pPr marL="0" indent="0" algn="just" rtl="1">
              <a:buNone/>
            </a:pPr>
            <a:endParaRPr lang="en-US" sz="2400" dirty="0"/>
          </a:p>
          <a:p>
            <a:pPr marL="0" indent="0" algn="just" rtl="1">
              <a:buNone/>
            </a:pPr>
            <a:r>
              <a:rPr lang="en-US" sz="2400" dirty="0" smtClean="0"/>
              <a:t>     </a:t>
            </a:r>
            <a:r>
              <a:rPr lang="ar-SA" sz="2400" dirty="0" smtClean="0"/>
              <a:t>والدافع </a:t>
            </a:r>
            <a:r>
              <a:rPr lang="ar-SA" sz="2400" dirty="0"/>
              <a:t>اصطلاح عام شامل لذا تحتوى اللغة على الفاظ كثيرة تحمل معنى الدافع : الحافز ، الباعث ، الرغبة ، الميل ، الحاجة ، النزعة . العاطفة ، الغرض ، القصد ، النية ، ، الارادة الغاية ، الارادة .. وبعض هذه الالفاظ يكاد يكون مرادفا للآخر وبعضها يحتاج الى تحديد وتمييز مما سيتضح فيما يلى </a:t>
            </a:r>
            <a:r>
              <a:rPr lang="ar-SA" sz="1050" dirty="0"/>
              <a:t>.</a:t>
            </a:r>
            <a:endParaRPr lang="en-US" sz="1050" dirty="0"/>
          </a:p>
        </p:txBody>
      </p:sp>
    </p:spTree>
    <p:extLst>
      <p:ext uri="{BB962C8B-B14F-4D97-AF65-F5344CB8AC3E}">
        <p14:creationId xmlns:p14="http://schemas.microsoft.com/office/powerpoint/2010/main" val="3508803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6781800" cy="1020762"/>
          </a:xfrm>
          <a:solidFill>
            <a:schemeClr val="accent2">
              <a:lumMod val="40000"/>
              <a:lumOff val="60000"/>
            </a:schemeClr>
          </a:solidFill>
        </p:spPr>
        <p:txBody>
          <a:bodyPr>
            <a:normAutofit fontScale="90000"/>
          </a:bodyPr>
          <a:lstStyle/>
          <a:p>
            <a:pPr rtl="1"/>
            <a:r>
              <a:rPr lang="ar-SA" b="1" dirty="0"/>
              <a:t>انواع الدوافع وخصائص الدافع</a:t>
            </a:r>
            <a:r>
              <a:rPr lang="en-US" dirty="0"/>
              <a:t/>
            </a:r>
            <a:br>
              <a:rPr lang="en-US" dirty="0"/>
            </a:br>
            <a:endParaRPr lang="en-US" dirty="0"/>
          </a:p>
        </p:txBody>
      </p:sp>
      <p:sp>
        <p:nvSpPr>
          <p:cNvPr id="3" name="Content Placeholder 2"/>
          <p:cNvSpPr>
            <a:spLocks noGrp="1"/>
          </p:cNvSpPr>
          <p:nvPr>
            <p:ph idx="1"/>
          </p:nvPr>
        </p:nvSpPr>
        <p:spPr>
          <a:xfrm>
            <a:off x="228600" y="1447800"/>
            <a:ext cx="8686800" cy="5105400"/>
          </a:xfrm>
          <a:solidFill>
            <a:schemeClr val="accent1">
              <a:lumMod val="20000"/>
              <a:lumOff val="80000"/>
            </a:schemeClr>
          </a:solidFill>
        </p:spPr>
        <p:txBody>
          <a:bodyPr>
            <a:normAutofit fontScale="92500" lnSpcReduction="20000"/>
          </a:bodyPr>
          <a:lstStyle/>
          <a:p>
            <a:pPr marL="0" indent="0" algn="just" rtl="1">
              <a:buNone/>
            </a:pPr>
            <a:r>
              <a:rPr lang="ar-SA" sz="1050" dirty="0" smtClean="0"/>
              <a:t>.</a:t>
            </a:r>
            <a:r>
              <a:rPr lang="fa-IR" sz="2400" dirty="0"/>
              <a:t> </a:t>
            </a:r>
            <a:r>
              <a:rPr lang="en-US" sz="2600" dirty="0" smtClean="0"/>
              <a:t>1</a:t>
            </a:r>
            <a:r>
              <a:rPr lang="fa-IR" sz="2600" dirty="0" smtClean="0"/>
              <a:t> </a:t>
            </a:r>
            <a:r>
              <a:rPr lang="fa-IR" sz="2600" dirty="0"/>
              <a:t>- </a:t>
            </a:r>
            <a:r>
              <a:rPr lang="ar-SA" sz="2600" dirty="0"/>
              <a:t>الدافع قد يكون حالة جسمية كالجوع والعطش أو حالة نفسية كالرغبة في التفوق أو الشعور بالواجب </a:t>
            </a:r>
            <a:r>
              <a:rPr lang="ar-SA" sz="2600" dirty="0" smtClean="0"/>
              <a:t>.</a:t>
            </a:r>
            <a:endParaRPr lang="en-US" sz="2600" dirty="0" smtClean="0"/>
          </a:p>
          <a:p>
            <a:pPr marL="0" indent="0" algn="just" rtl="1">
              <a:buNone/>
            </a:pPr>
            <a:endParaRPr lang="en-US" sz="2600" dirty="0"/>
          </a:p>
          <a:p>
            <a:pPr marL="0" indent="0" algn="just" rtl="1">
              <a:buNone/>
            </a:pPr>
            <a:r>
              <a:rPr lang="en-US" sz="2600" dirty="0" smtClean="0"/>
              <a:t>2</a:t>
            </a:r>
            <a:r>
              <a:rPr lang="ar-SA" sz="2600" dirty="0" smtClean="0"/>
              <a:t> </a:t>
            </a:r>
            <a:r>
              <a:rPr lang="ar-SA" sz="2600" dirty="0"/>
              <a:t>- قد يكون حالة مؤقتة كالجوع والغضب أو حالة دائمة ثابتة نسبيا كحب الاستطلاع والدافع الاجتماعي . </a:t>
            </a:r>
            <a:endParaRPr lang="en-US" sz="2600" dirty="0" smtClean="0"/>
          </a:p>
          <a:p>
            <a:pPr marL="0" indent="0" algn="just" rtl="1">
              <a:buNone/>
            </a:pPr>
            <a:endParaRPr lang="en-US" sz="2600" dirty="0"/>
          </a:p>
          <a:p>
            <a:pPr marL="0" indent="0" algn="just" rtl="1">
              <a:buNone/>
            </a:pPr>
            <a:r>
              <a:rPr lang="en-US" sz="2600" dirty="0" smtClean="0"/>
              <a:t>3</a:t>
            </a:r>
            <a:r>
              <a:rPr lang="ar-SA" sz="2600" dirty="0" smtClean="0"/>
              <a:t>- </a:t>
            </a:r>
            <a:r>
              <a:rPr lang="ar-SA" sz="2600" dirty="0"/>
              <a:t>قد يكون الدافع قطريا مورونا كالجوع او مكتسبا كالشعور بالواجب </a:t>
            </a:r>
            <a:r>
              <a:rPr lang="ar-SA" sz="2600" dirty="0" smtClean="0"/>
              <a:t>.</a:t>
            </a:r>
            <a:endParaRPr lang="en-US" sz="2600" dirty="0" smtClean="0"/>
          </a:p>
          <a:p>
            <a:pPr marL="0" indent="0" algn="just" rtl="1">
              <a:buNone/>
            </a:pPr>
            <a:endParaRPr lang="en-US" sz="2600" dirty="0"/>
          </a:p>
          <a:p>
            <a:pPr marL="0" indent="0" algn="just" rtl="1">
              <a:buNone/>
            </a:pPr>
            <a:r>
              <a:rPr lang="ar-SA" sz="2600" dirty="0"/>
              <a:t>4- أن الدافع قوة محركة موجهة في آن واحد ، فهو يتير السلوك إلى غاية أو هدف يرضيه ، وللن أثير الدافع واعيق عن بلوغ هدفه طل الفرد في حالة من التوتر كانه زنبرك مشدود ، وبعبارة أخرى فالدافع استعداد ذو وجهين، وجه داخلى محرك ووجه خارجى هو الغاية أو الهدف. الذي يتجه اليه السلوك الصادر عن الدافع كالأكل أو الشرب أو التخفف من الألم أو الظفر بمركز اجتماعی مرموق ويسمى الوجه الداخلي للدافع بـ « الحافز . </a:t>
            </a:r>
            <a:endParaRPr lang="en-US" sz="2600" dirty="0"/>
          </a:p>
        </p:txBody>
      </p:sp>
    </p:spTree>
    <p:extLst>
      <p:ext uri="{BB962C8B-B14F-4D97-AF65-F5344CB8AC3E}">
        <p14:creationId xmlns:p14="http://schemas.microsoft.com/office/powerpoint/2010/main" val="1531826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a:solidFill>
            <a:schemeClr val="accent1">
              <a:lumMod val="20000"/>
              <a:lumOff val="80000"/>
            </a:schemeClr>
          </a:solidFill>
        </p:spPr>
        <p:txBody>
          <a:bodyPr>
            <a:normAutofit/>
          </a:bodyPr>
          <a:lstStyle/>
          <a:p>
            <a:pPr marL="0" indent="0" algn="just" rtl="1">
              <a:buNone/>
            </a:pPr>
            <a:r>
              <a:rPr lang="ar-SA" dirty="0"/>
              <a:t>والحافز لا يعدو أن يكون حالة من الضيق والتوتر أو الألم تولد نزوعا إلى النشاط . لذا كان من الصعب التمييز بين حوافز الدوافع المختلفة فمن الصعب التمييز بين حالة التوتر لدى شخص تدفعه الرغبة إلى أن يكسب في لعبة التنس وبين حالة التوتر لديه حين تدفعه الرغبة إلى أن يكسب قضية ضد خصم أما الأهداف أو الغايات التى يلتمسها الدافع فأشياء يمكن تحديدها عادة وتمييز بعضها عن بعض . لذا فنحن نعرف الدافع من هدفه، ويجدر ينا أن نسمى الدافع بهدفه فنقول دافع التماس الطعام بدلا من دافع الجوع. لكن هذه القاعدة لا يتبعها كثير من الباحثين</a:t>
            </a:r>
            <a:r>
              <a:rPr lang="ar-IQ" dirty="0"/>
              <a:t>.</a:t>
            </a:r>
            <a:r>
              <a:rPr lang="ar-IQ" dirty="0" smtClean="0"/>
              <a:t>   </a:t>
            </a:r>
            <a:endParaRPr lang="en-US" dirty="0"/>
          </a:p>
        </p:txBody>
      </p:sp>
    </p:spTree>
    <p:extLst>
      <p:ext uri="{BB962C8B-B14F-4D97-AF65-F5344CB8AC3E}">
        <p14:creationId xmlns:p14="http://schemas.microsoft.com/office/powerpoint/2010/main" val="668139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5257800" cy="1020762"/>
          </a:xfrm>
          <a:solidFill>
            <a:schemeClr val="accent2">
              <a:lumMod val="40000"/>
              <a:lumOff val="60000"/>
            </a:schemeClr>
          </a:solidFill>
        </p:spPr>
        <p:txBody>
          <a:bodyPr>
            <a:normAutofit fontScale="90000"/>
          </a:bodyPr>
          <a:lstStyle/>
          <a:p>
            <a:pPr rtl="1"/>
            <a:r>
              <a:rPr lang="en-US" b="1" dirty="0" smtClean="0"/>
              <a:t/>
            </a:r>
            <a:br>
              <a:rPr lang="en-US" b="1" dirty="0" smtClean="0"/>
            </a:br>
            <a:r>
              <a:rPr lang="ar-SA" b="1" dirty="0" smtClean="0"/>
              <a:t>ضرورة </a:t>
            </a:r>
            <a:r>
              <a:rPr lang="ar-SA" b="1" dirty="0"/>
              <a:t>افتراض الدوافع</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a:xfrm>
            <a:off x="228600" y="1447800"/>
            <a:ext cx="8686800" cy="5105400"/>
          </a:xfrm>
          <a:solidFill>
            <a:schemeClr val="accent1">
              <a:lumMod val="20000"/>
              <a:lumOff val="80000"/>
            </a:schemeClr>
          </a:solidFill>
        </p:spPr>
        <p:txBody>
          <a:bodyPr>
            <a:normAutofit/>
          </a:bodyPr>
          <a:lstStyle/>
          <a:p>
            <a:pPr marL="0" indent="0" algn="just" rtl="1">
              <a:buNone/>
            </a:pPr>
            <a:r>
              <a:rPr lang="ar-SA" sz="1050" dirty="0" smtClean="0"/>
              <a:t>.</a:t>
            </a:r>
            <a:r>
              <a:rPr lang="fa-IR" sz="2400" dirty="0"/>
              <a:t> </a:t>
            </a:r>
            <a:r>
              <a:rPr lang="ar-SA" sz="2800" dirty="0"/>
              <a:t>لا تستطيع المنبهات الخارجية وحدها أن تثير سلوك الفرد ان لم تتجاوب مع عوامل داخلية عنده - فرؤية الطعام لا تثير الشهية في الشبعان بل قد تثير النفور والطفل الصـ والطفل الصغير قد يبتسم لامه المقبلة عليه أو لا يبتسم، والنكتة التي يطرب لسماعها شاب مراهق لا يكترث لها شيخ عجوز ، والمطرب نفسه قد يشجي بعض السامعين ويزعج البعض الآخر . وفي الامثال انك تستطيع أن تقود حصانا الى النهر لكنك لا تستطيع أن تجبره على أن يشرب .. فالمنبهات الخارجية لا تكفى وحدها لتفسير السلوك أو التنبؤ به . لأن نفس المنبهات الخارجية قد تثير السلوك في فرد بعينه تارة ولا تثيره طورا، كما انها تثير استجابات مختلفة في اشخاص مختلفين ، وفي الكائنات الحية المختلفة . ومن ثم فلابد من افتراض دوافع تختلف باختلاف نوع الفرد وجنسه وسنه وثقافته وصحته بل وطراز .</a:t>
            </a:r>
            <a:endParaRPr lang="en-US" sz="2800" dirty="0"/>
          </a:p>
          <a:p>
            <a:pPr marL="0" indent="0" algn="just" rtl="1">
              <a:buNone/>
            </a:pPr>
            <a:endParaRPr lang="en-US" sz="2600" dirty="0"/>
          </a:p>
        </p:txBody>
      </p:sp>
    </p:spTree>
    <p:extLst>
      <p:ext uri="{BB962C8B-B14F-4D97-AF65-F5344CB8AC3E}">
        <p14:creationId xmlns:p14="http://schemas.microsoft.com/office/powerpoint/2010/main" val="1603152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5257800" cy="1020762"/>
          </a:xfrm>
          <a:solidFill>
            <a:schemeClr val="accent2">
              <a:lumMod val="40000"/>
              <a:lumOff val="60000"/>
            </a:schemeClr>
          </a:solidFill>
        </p:spPr>
        <p:txBody>
          <a:bodyPr>
            <a:normAutofit fontScale="90000"/>
          </a:bodyPr>
          <a:lstStyle/>
          <a:p>
            <a:pPr rtl="1"/>
            <a:r>
              <a:rPr lang="en-US" b="1" dirty="0" smtClean="0"/>
              <a:t/>
            </a:r>
            <a:br>
              <a:rPr lang="en-US" b="1" dirty="0" smtClean="0"/>
            </a:br>
            <a:r>
              <a:rPr lang="en-US" b="1" dirty="0" smtClean="0"/>
              <a:t/>
            </a:r>
            <a:br>
              <a:rPr lang="en-US" b="1" dirty="0" smtClean="0"/>
            </a:br>
            <a:r>
              <a:rPr lang="ar-SA" b="1" dirty="0" smtClean="0"/>
              <a:t>دوافع </a:t>
            </a:r>
            <a:r>
              <a:rPr lang="ar-SA" b="1" dirty="0"/>
              <a:t>الانسان ودوافع الحيوان</a:t>
            </a:r>
            <a:r>
              <a:rPr lang="en-US" dirty="0"/>
              <a:t/>
            </a:r>
            <a:br>
              <a:rPr lang="en-US" dirty="0"/>
            </a:b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a:xfrm>
            <a:off x="228600" y="1447800"/>
            <a:ext cx="8686800" cy="5105400"/>
          </a:xfrm>
          <a:solidFill>
            <a:schemeClr val="accent1">
              <a:lumMod val="20000"/>
              <a:lumOff val="80000"/>
            </a:schemeClr>
          </a:solidFill>
        </p:spPr>
        <p:txBody>
          <a:bodyPr>
            <a:normAutofit/>
          </a:bodyPr>
          <a:lstStyle/>
          <a:p>
            <a:pPr marL="0" indent="0" algn="just" rtl="1">
              <a:buNone/>
            </a:pPr>
            <a:r>
              <a:rPr lang="ar-SA" sz="2800" dirty="0"/>
              <a:t>دوافع الانسان لاعد لها ولا حصر ان قيست بدوافع الحيوان : الجوع والعطش ، الخوف والغضب ، الحب والكره، الحاجة إلى الأمن والحاجة الى التقدير الاجتماعى، والحاجة الى التعبير عن الذات وما يتفرع على هذه الحاجات الأساسية من حاجات فرعية ومطالب لا عداد لها : كالحاجة إلى تعلم لغة أجنبية ، أو شراء سيارة ، أو قراءة جريدة معينة . أو اختيار ملابس معينة .. هذا الى عواطف وميول شتى كعاطفة الولاء للأسرة أو للوطن أو لصديق أو المبدأ، وكالميل الى القراءة أو الى الرحلات أو النشاط الاجتماعي أو الرياضي .. يضاف الى هذا كله أهداف الانسان وفلسفته في الحياة وضميره .. وهي من الدوافع الانسانية القوية ومن الدوافع الانسانية الهامة أيضا الشعور بالنقص والشعور بالذنب والشعور بالقلق وما يحمله الفرد من عقد نفسية مختلفة .</a:t>
            </a:r>
            <a:endParaRPr lang="en-US" sz="2800" dirty="0"/>
          </a:p>
          <a:p>
            <a:pPr marL="0" indent="0" algn="just" rtl="1">
              <a:buNone/>
            </a:pPr>
            <a:endParaRPr lang="en-US" sz="2600" dirty="0"/>
          </a:p>
        </p:txBody>
      </p:sp>
    </p:spTree>
    <p:extLst>
      <p:ext uri="{BB962C8B-B14F-4D97-AF65-F5344CB8AC3E}">
        <p14:creationId xmlns:p14="http://schemas.microsoft.com/office/powerpoint/2010/main" val="1603152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86800" cy="6172200"/>
          </a:xfrm>
          <a:solidFill>
            <a:schemeClr val="accent1">
              <a:lumMod val="20000"/>
              <a:lumOff val="80000"/>
            </a:schemeClr>
          </a:solidFill>
        </p:spPr>
        <p:txBody>
          <a:bodyPr>
            <a:normAutofit/>
          </a:bodyPr>
          <a:lstStyle/>
          <a:p>
            <a:pPr marL="0" indent="0" algn="just" rtl="1">
              <a:buNone/>
            </a:pPr>
            <a:r>
              <a:rPr lang="ar-SA" sz="2800" dirty="0"/>
              <a:t>وليس هناك حيوان يكاد يقترب من الانسان فى عدد دوافعه ونوعها وفي سيطرة هذه الدوافع عليه، وفى عدد العقبات والحواجز التي تحيط. هذه الدوافع وتخنقها . فالانسان لا يزال يدأب على ارضاء دوافعه واشباعها ، ولا يبرح يخلق لنفسه دوافع جديدة متى فقدت الدوافع القديمة جاذبيتها وفتنتها . أما الحيوان فمتى سد رمقه وارضي دوافعه القليلة الأخرى - واغلب نشاطه يدور على الغذاء والتناسل - ارتاح وهدا أو استسلم للرقاد ، لا يحلم بمزيد من الطعام ، أو بطعام أشهى وأدسم أو بمستقبل أزهى وأزهر أو بأهداف أعلى وأبعد وهكذا ترى الانسان لا يكاد يرضى دافعا حتى يلح عليه دوافع أو دوافع أخرى من جراء حياته الاجتماعية المعقدة وما يغشاها من شد وجذب وتنافس وكفاح . ومخلوق هذا شأنه معرض لا محالة لضروب شتى من الحرمان والتوتر والتازم . هذا التأزم يعد من أقوى الدوافع وأشدها لدى الانسان . وسط هذا التيه الشاسع من الدوافع المختلفة الأشكال والألوان كان من الضروري تنظيم هذه الدوافع وتصنيفها اصنافاً تسهل دراستها واستخدامها لتفسير السلوك .</a:t>
            </a:r>
            <a:endParaRPr lang="en-US" sz="2800" dirty="0"/>
          </a:p>
          <a:p>
            <a:pPr marL="0" indent="0" algn="just" rtl="1">
              <a:buNone/>
            </a:pPr>
            <a:endParaRPr lang="en-US" sz="2600" dirty="0"/>
          </a:p>
        </p:txBody>
      </p:sp>
    </p:spTree>
    <p:extLst>
      <p:ext uri="{BB962C8B-B14F-4D97-AF65-F5344CB8AC3E}">
        <p14:creationId xmlns:p14="http://schemas.microsoft.com/office/powerpoint/2010/main" val="20044883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952</Words>
  <Application>Microsoft Office PowerPoint</Application>
  <PresentationFormat>On-screen Show (4:3)</PresentationFormat>
  <Paragraphs>31</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تعريف الدافع الدافع مفهوم افتراضي    </vt:lpstr>
      <vt:lpstr>تعريف الدافع </vt:lpstr>
      <vt:lpstr>الدافع مفهوم افتراضي Hypothetical construct</vt:lpstr>
      <vt:lpstr>انواع الدوافع وخصائص الدافع </vt:lpstr>
      <vt:lpstr>PowerPoint Presentation</vt:lpstr>
      <vt:lpstr> ضرورة افتراض الدوافع  </vt:lpstr>
      <vt:lpstr>  دوافع الانسان ودوافع الحيوان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DR.Ahmed Saker 2O11</cp:lastModifiedBy>
  <cp:revision>63</cp:revision>
  <dcterms:created xsi:type="dcterms:W3CDTF">2006-08-16T00:00:00Z</dcterms:created>
  <dcterms:modified xsi:type="dcterms:W3CDTF">2023-02-13T14:21:31Z</dcterms:modified>
</cp:coreProperties>
</file>