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3" r:id="rId8"/>
    <p:sldId id="267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96" d="100"/>
          <a:sy n="96" d="100"/>
        </p:scale>
        <p:origin x="-1066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09800" y="0"/>
            <a:ext cx="5029200" cy="990600"/>
          </a:xfrm>
        </p:spPr>
        <p:txBody>
          <a:bodyPr>
            <a:normAutofit/>
          </a:bodyPr>
          <a:lstStyle/>
          <a:p>
            <a:pPr algn="ctr"/>
            <a:r>
              <a:rPr lang="ar-EG" b="1" i="1" dirty="0" smtClean="0">
                <a:solidFill>
                  <a:schemeClr val="accent5">
                    <a:lumMod val="50000"/>
                  </a:schemeClr>
                </a:solidFill>
              </a:rPr>
              <a:t>المنهج الوصفي</a:t>
            </a:r>
            <a:endParaRPr lang="en-US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8674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ar-EG" dirty="0" smtClean="0"/>
              <a:t>هو من المناهج المستعمله في البحث العلمي ، يلجأ اليه الباحث عندما تتوفر لديه معرفه مسبقه عن أبعاد جوانب الظاهره المراد دراستها ، ويريد من جانبه التوصل إلي معرفة دقيقة وتفصيلية عن عناصر الظاهره.</a:t>
            </a:r>
            <a:endParaRPr lang="en-US" dirty="0" smtClean="0"/>
          </a:p>
          <a:p>
            <a:pPr algn="r">
              <a:buNone/>
            </a:pPr>
            <a:endParaRPr lang="ar-EG" sz="2800" b="1" dirty="0" smtClean="0">
              <a:solidFill>
                <a:srgbClr val="FFFF00"/>
              </a:solidFill>
            </a:endParaRPr>
          </a:p>
          <a:p>
            <a:pPr algn="r">
              <a:buNone/>
            </a:pPr>
            <a:r>
              <a:rPr lang="ar-EG" sz="2800" b="1" dirty="0" smtClean="0">
                <a:solidFill>
                  <a:srgbClr val="FFFF00"/>
                </a:solidFill>
              </a:rPr>
              <a:t>تعريف المنهج الوصفي              </a:t>
            </a:r>
          </a:p>
          <a:p>
            <a:pPr algn="r">
              <a:buNone/>
            </a:pPr>
            <a:r>
              <a:rPr lang="ar-EG" sz="2800" dirty="0" smtClean="0"/>
              <a:t>       ونعني بالمنهج الوصفي وصف لغه معينه في مكان محدد و زمان محدد وصفا دقيقا أمينا لا دخل للباحث فيه ، فيصف هذه اللغه في مستوياتها الصوتيه والصرفيه والنحويه و الدلاليه او في احدي هذه المستويات .</a:t>
            </a:r>
            <a:endParaRPr lang="en-US" sz="2800" dirty="0" smtClean="0"/>
          </a:p>
          <a:p>
            <a:pPr algn="r">
              <a:buNone/>
            </a:pPr>
            <a:r>
              <a:rPr lang="ar-EG" sz="2800" dirty="0" smtClean="0"/>
              <a:t>أيضاً </a:t>
            </a:r>
            <a:r>
              <a:rPr lang="ar-EG" sz="2800" b="1" dirty="0" smtClean="0">
                <a:solidFill>
                  <a:srgbClr val="FFFF00"/>
                </a:solidFill>
              </a:rPr>
              <a:t>يُعرف</a:t>
            </a:r>
            <a:r>
              <a:rPr lang="ar-EG" sz="2800" dirty="0" smtClean="0"/>
              <a:t> بأنه " أسلوب من أساليب التحليل المركز علي معلومات كافيه ودقيقه عن </a:t>
            </a:r>
            <a:r>
              <a:rPr lang="ar-EG" dirty="0" smtClean="0"/>
              <a:t>موضوع أو ظاهره محدده أو فترة زمنية معينة ، وذلك من أجل الحصول </a:t>
            </a:r>
            <a:r>
              <a:rPr lang="ar-EG" sz="2800" dirty="0" smtClean="0"/>
              <a:t>علي نتائج علميه ، ثم تفسيرها بطريقه موضوعيه بما ينسجم مع المعطيات الفعليه للظاهره " ..</a:t>
            </a:r>
            <a:br>
              <a:rPr lang="ar-EG" sz="2800" dirty="0" smtClean="0"/>
            </a:br>
            <a:r>
              <a:rPr lang="ar-EG" sz="2800" b="1" dirty="0" smtClean="0"/>
              <a:t>كما يمكن</a:t>
            </a:r>
            <a:r>
              <a:rPr lang="ar-EG" sz="2800" b="1" dirty="0" smtClean="0">
                <a:solidFill>
                  <a:srgbClr val="FFFF00"/>
                </a:solidFill>
              </a:rPr>
              <a:t> تعريفه </a:t>
            </a:r>
            <a:r>
              <a:rPr lang="ar-EG" sz="2800" dirty="0" smtClean="0"/>
              <a:t>بأنه :</a:t>
            </a:r>
            <a:endParaRPr lang="en-US" sz="2800" dirty="0" smtClean="0"/>
          </a:p>
          <a:p>
            <a:pPr algn="r">
              <a:buNone/>
            </a:pPr>
            <a:r>
              <a:rPr lang="ar-EG" sz="2800" dirty="0" smtClean="0"/>
              <a:t>وصف دقيق وتفصيلي لظاهره أو موضوع محدد علي صوره نوعيه ، ويعبّر عنها كيفيا أو كميا فالتعبير " الكيفي " يصف الظاهره ويوضح خصائصها ،، أما التعبير " الكمي " فيعطينا وصفاً رقمياً يوضح مقدار هذه الظاهره أو حجمها ودرجة ارتباطها مع الظواهر المختلفه الأخري ..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Left-Up Arrow 4"/>
          <p:cNvSpPr/>
          <p:nvPr/>
        </p:nvSpPr>
        <p:spPr>
          <a:xfrm>
            <a:off x="8458200" y="2743200"/>
            <a:ext cx="533400" cy="38100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سلبيات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EG" dirty="0" smtClean="0"/>
              <a:t>1- امكانية اعتماد الباحث علي معلومات خاطئه من مصادر خاطئه ..</a:t>
            </a:r>
          </a:p>
          <a:p>
            <a:pPr algn="r">
              <a:buNone/>
            </a:pPr>
            <a:r>
              <a:rPr lang="ar-EG" dirty="0" smtClean="0"/>
              <a:t>2- امكانية تحيز الباحث في جمع المعلومات الى مصادر معينه ..</a:t>
            </a:r>
          </a:p>
          <a:p>
            <a:pPr algn="r">
              <a:buNone/>
            </a:pPr>
            <a:r>
              <a:rPr lang="ar-EG" dirty="0" smtClean="0"/>
              <a:t>3- المعلومات تجمع في هذا المنهج من طرف الأفراد مما يجعلها عُرضه لتـأثـيرات تعــدد الأشخــاص الذين يجمعونها ..</a:t>
            </a:r>
          </a:p>
          <a:p>
            <a:pPr algn="r">
              <a:buNone/>
            </a:pPr>
            <a:r>
              <a:rPr lang="ar-EG" dirty="0" smtClean="0"/>
              <a:t>4- الفروض تثبت في الدراسات الوصفيه عن طريق الملاحظه مما يقلل من قدرة الباحث علي اتخاذ القرار ..</a:t>
            </a:r>
          </a:p>
          <a:p>
            <a:pPr algn="r">
              <a:buNone/>
            </a:pPr>
            <a:r>
              <a:rPr lang="ar-EG" dirty="0" smtClean="0"/>
              <a:t>5- محدودية الدراسات الوصفيه علي التنبؤ بسبب صعوبة الظاهره الاجتماعيه وسرعة تغيرها ..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630362"/>
          </a:xfrm>
        </p:spPr>
        <p:txBody>
          <a:bodyPr/>
          <a:lstStyle/>
          <a:p>
            <a:r>
              <a:rPr lang="en-US" dirty="0" smtClean="0"/>
              <a:t>Presentation By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153400" cy="2971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 err="1" smtClean="0">
                <a:latin typeface="Pristina" pitchFamily="66" charset="0"/>
              </a:rPr>
              <a:t>Hevan</a:t>
            </a:r>
            <a:r>
              <a:rPr lang="en-US" sz="5400" b="1" dirty="0" smtClean="0">
                <a:latin typeface="Pristina" pitchFamily="66" charset="0"/>
              </a:rPr>
              <a:t> Ahmed</a:t>
            </a:r>
          </a:p>
          <a:p>
            <a:pPr algn="ctr">
              <a:buNone/>
            </a:pPr>
            <a:r>
              <a:rPr lang="en-US" sz="5400" dirty="0" smtClean="0">
                <a:latin typeface="Pristina" pitchFamily="66" charset="0"/>
              </a:rPr>
              <a:t>&amp;</a:t>
            </a:r>
          </a:p>
          <a:p>
            <a:pPr algn="ctr">
              <a:buNone/>
            </a:pPr>
            <a:r>
              <a:rPr lang="en-US" sz="5400" b="1" dirty="0" err="1" smtClean="0">
                <a:latin typeface="Pristina" pitchFamily="66" charset="0"/>
              </a:rPr>
              <a:t>Omnia</a:t>
            </a:r>
            <a:r>
              <a:rPr lang="en-US" sz="5400" b="1" dirty="0" smtClean="0">
                <a:latin typeface="Pristina" pitchFamily="66" charset="0"/>
              </a:rPr>
              <a:t> </a:t>
            </a:r>
            <a:r>
              <a:rPr lang="en-US" sz="5400" b="1" dirty="0" err="1" smtClean="0">
                <a:latin typeface="Pristina" pitchFamily="66" charset="0"/>
              </a:rPr>
              <a:t>Shoukry</a:t>
            </a:r>
            <a:endParaRPr lang="en-US" sz="5400" b="1" dirty="0" smtClean="0">
              <a:latin typeface="Pristina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0"/>
            <a:ext cx="5562600" cy="1066800"/>
          </a:xfrm>
        </p:spPr>
        <p:txBody>
          <a:bodyPr/>
          <a:lstStyle/>
          <a:p>
            <a:r>
              <a:rPr lang="ar-EG" i="1" dirty="0" smtClean="0">
                <a:solidFill>
                  <a:schemeClr val="accent1"/>
                </a:solidFill>
              </a:rPr>
              <a:t>نشأة المنهج</a:t>
            </a:r>
            <a:r>
              <a:rPr lang="ar-EG" dirty="0" smtClean="0">
                <a:solidFill>
                  <a:schemeClr val="accent1"/>
                </a:solidFill>
              </a:rPr>
              <a:t> </a:t>
            </a:r>
            <a:r>
              <a:rPr lang="ar-EG" i="1" dirty="0" smtClean="0">
                <a:solidFill>
                  <a:schemeClr val="accent1"/>
                </a:solidFill>
              </a:rPr>
              <a:t>الوصفي</a:t>
            </a:r>
            <a:endParaRPr lang="en-US" i="1" dirty="0" smtClean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486400"/>
          </a:xfrm>
        </p:spPr>
        <p:txBody>
          <a:bodyPr>
            <a:normAutofit fontScale="55000" lnSpcReduction="20000"/>
          </a:bodyPr>
          <a:lstStyle/>
          <a:p>
            <a:pPr algn="r">
              <a:buNone/>
            </a:pPr>
            <a:r>
              <a:rPr lang="ar-EG" sz="4500" dirty="0" smtClean="0"/>
              <a:t>ظهرت إرهاصات هذا المنهج في فترة تاريخية مبكرة تسبق الميلاد بقرنين علي الأقل ، وذلك من خلال وصف اللغويين الهنود للغة السنسكريتية ،، فقد جاء وصفهم منطلقاً من اللغة ومنتهياً إلي نتائج لغوية خالصة تصف بدقة كل جوانب هذه اللغه ..</a:t>
            </a:r>
          </a:p>
          <a:p>
            <a:pPr algn="r">
              <a:buNone/>
            </a:pPr>
            <a:endParaRPr lang="ar-EG" sz="4500" dirty="0" smtClean="0"/>
          </a:p>
          <a:p>
            <a:pPr algn="r">
              <a:buNone/>
            </a:pPr>
            <a:r>
              <a:rPr lang="ar-EG" sz="4500" dirty="0" smtClean="0"/>
              <a:t>غير أن الميلاد الشرعي لهذا العلم ظل ينتظر إلى ما بعد نشر كتاب </a:t>
            </a:r>
            <a:r>
              <a:rPr lang="ar-EG" sz="45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دي سوسير </a:t>
            </a:r>
            <a:r>
              <a:rPr lang="ar-EG" sz="4500" b="1" dirty="0" smtClean="0">
                <a:solidFill>
                  <a:schemeClr val="accent1"/>
                </a:solidFill>
              </a:rPr>
              <a:t>محاضرات في علم اللغة </a:t>
            </a:r>
            <a:r>
              <a:rPr lang="ar-EG" sz="4500" dirty="0" smtClean="0"/>
              <a:t>وفي هذا الكتاب تحددت ملامح هذا المنهج ، وقد أثمر ذلك اتجاه الدارسات الوصفية في أمريكا نحو اكتشاف اللغات المجهولة من المجموعة الهندية الأمريكية ..</a:t>
            </a:r>
          </a:p>
          <a:p>
            <a:pPr algn="r">
              <a:buNone/>
            </a:pPr>
            <a:r>
              <a:rPr lang="ar-EG" sz="4500" dirty="0" smtClean="0"/>
              <a:t>بدأ العمل بهذا المنهج في الغرب في نهاية القرن </a:t>
            </a:r>
            <a:r>
              <a:rPr lang="ar-EG" sz="4500" b="1" i="1" u="sng" dirty="0" smtClean="0"/>
              <a:t>الثامن عشر </a:t>
            </a:r>
            <a:r>
              <a:rPr lang="ar-EG" sz="4500" dirty="0" smtClean="0"/>
              <a:t>،، لكنه عُرف أوج تطوره في القرن </a:t>
            </a:r>
            <a:r>
              <a:rPr lang="ar-EG" sz="4500" b="1" i="1" u="sng" dirty="0" smtClean="0"/>
              <a:t>العشرين</a:t>
            </a:r>
            <a:r>
              <a:rPr lang="ar-EG" sz="4500" dirty="0" smtClean="0"/>
              <a:t> ..</a:t>
            </a:r>
          </a:p>
          <a:p>
            <a:pPr algn="r">
              <a:buNone/>
            </a:pPr>
            <a:r>
              <a:rPr lang="en-US" sz="4500" dirty="0" smtClean="0"/>
              <a:t>“</a:t>
            </a:r>
            <a:r>
              <a:rPr lang="ar-SA" sz="4500" dirty="0" smtClean="0"/>
              <a:t>وقد تزامنت نشأة علم الاجتماع بظهور المنهج الوصفي</a:t>
            </a:r>
            <a:r>
              <a:rPr lang="ar-EG" sz="4500" dirty="0" smtClean="0"/>
              <a:t> </a:t>
            </a:r>
            <a:r>
              <a:rPr lang="en-US" sz="4500" dirty="0" smtClean="0"/>
              <a:t>“ </a:t>
            </a:r>
            <a:endParaRPr lang="ar-EG" sz="4500" dirty="0" smtClean="0"/>
          </a:p>
          <a:p>
            <a:pPr algn="r">
              <a:buNone/>
            </a:pPr>
            <a:endParaRPr lang="ar-EG" sz="4500" dirty="0" smtClean="0"/>
          </a:p>
          <a:p>
            <a:pPr algn="r">
              <a:buNone/>
            </a:pPr>
            <a:r>
              <a:rPr lang="ar-EG" sz="4500" dirty="0" smtClean="0"/>
              <a:t>و ارتبط المنهج الوصفي منذ نشأته بدراسة المشكلات المتعلقه بالمجالات الانسانيه ، لعدم تمكن الباحث من إجراء تجارب علي هذه المجالات خاصة ما تعلق منها بالجانب السلوكي للإنسان أو الظواهر الطبيعيه ..</a:t>
            </a:r>
            <a:endParaRPr lang="en-US" sz="4500" dirty="0" smtClean="0"/>
          </a:p>
          <a:p>
            <a:pPr algn="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ar-EG" dirty="0" smtClean="0"/>
              <a:t>أهــداف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EG" dirty="0" smtClean="0"/>
              <a:t>1- جمع معلومات حقيقيه ومفصله لظاهره أو مشكلة موجوده بالفعل في مجتمع معين ..</a:t>
            </a:r>
          </a:p>
          <a:p>
            <a:pPr algn="r">
              <a:buNone/>
            </a:pPr>
            <a:r>
              <a:rPr lang="ar-EG" dirty="0" smtClean="0"/>
              <a:t>2- تحديد المشاكل الموجوده أو توضيح بعض الظواهر ..</a:t>
            </a:r>
          </a:p>
          <a:p>
            <a:pPr algn="r">
              <a:buNone/>
            </a:pPr>
            <a:r>
              <a:rPr lang="ar-EG" dirty="0" smtClean="0"/>
              <a:t>3- تحديد ما يفعله الأفراد في مشكله ما والاستفاده من آرائهم وخبراتهم وفي وضع تصور وخطط  مستقبليه واتخاذ قرارات مناسبه في مشاكل ذات طبيعه مشابهه ..</a:t>
            </a:r>
          </a:p>
          <a:p>
            <a:pPr algn="r">
              <a:buNone/>
            </a:pPr>
            <a:r>
              <a:rPr lang="ar-EG" dirty="0" smtClean="0"/>
              <a:t>4- إيجــاد العلاقه بين الظــواهر المختلفه ..</a:t>
            </a:r>
          </a:p>
          <a:p>
            <a:pPr algn="r">
              <a:buNone/>
            </a:pPr>
            <a:r>
              <a:rPr lang="ar-EG" dirty="0" smtClean="0"/>
              <a:t>5- رصد الظواهر اللغوية ووصفها وصفا كاملا بما يتناسب مع </a:t>
            </a:r>
            <a:r>
              <a:rPr lang="ar-EG" smtClean="0"/>
              <a:t>اللغة المنطوقة </a:t>
            </a:r>
            <a:r>
              <a:rPr lang="ar-EG" dirty="0" smtClean="0"/>
              <a:t>حتى ولو كانت شاذة في القاعدة ..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572000" y="914400"/>
            <a:ext cx="762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6477000" cy="868362"/>
          </a:xfrm>
        </p:spPr>
        <p:txBody>
          <a:bodyPr>
            <a:normAutofit/>
          </a:bodyPr>
          <a:lstStyle/>
          <a:p>
            <a:r>
              <a:rPr lang="ar-EG" dirty="0" smtClean="0"/>
              <a:t>سـمــات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EG" dirty="0" smtClean="0"/>
              <a:t>يتميز المنهج الوصفي بالخصائص التاليه :</a:t>
            </a:r>
          </a:p>
          <a:p>
            <a:pPr algn="r">
              <a:buNone/>
            </a:pPr>
            <a:r>
              <a:rPr lang="ar-EG" dirty="0" smtClean="0"/>
              <a:t>1- يقدم معلومات وحقائق من واقع الظاهره الحالي ..</a:t>
            </a:r>
          </a:p>
          <a:p>
            <a:pPr algn="r">
              <a:buNone/>
            </a:pPr>
            <a:r>
              <a:rPr lang="ar-EG" dirty="0" smtClean="0"/>
              <a:t>2- يوضح العلاقه بين الظواهر المختلفه والعلاقه داخل نفس الظاهره ..</a:t>
            </a:r>
          </a:p>
          <a:p>
            <a:pPr algn="r">
              <a:buNone/>
            </a:pPr>
            <a:r>
              <a:rPr lang="ar-EG" dirty="0" smtClean="0"/>
              <a:t>3- يقدم تفسيراً للظواهر والعوامل التى تؤثر فيها مما يساعد علي فهم الظاهره ..</a:t>
            </a:r>
          </a:p>
          <a:p>
            <a:pPr algn="r">
              <a:buNone/>
            </a:pPr>
            <a:r>
              <a:rPr lang="ar-EG" dirty="0" smtClean="0"/>
              <a:t>4- يساعد علي التنبؤ بمستقبل الظاهره </a:t>
            </a:r>
            <a:r>
              <a:rPr lang="ar-SA" dirty="0" smtClean="0"/>
              <a:t>وذلك عبر متابعة معدلات التغير وواقع الظاهرة</a:t>
            </a:r>
            <a:r>
              <a:rPr lang="ar-EG" dirty="0" smtClean="0"/>
              <a:t>..</a:t>
            </a:r>
          </a:p>
          <a:p>
            <a:pPr algn="r">
              <a:buNone/>
            </a:pPr>
            <a:r>
              <a:rPr lang="ar-EG" dirty="0" smtClean="0"/>
              <a:t>5- هو الأسلوب الأكثر شيوعاً واستخداماً في العلوم الانسانيه ..</a:t>
            </a:r>
          </a:p>
          <a:p>
            <a:pPr algn="r">
              <a:buNone/>
            </a:pPr>
            <a:r>
              <a:rPr lang="ar-EG" dirty="0" smtClean="0"/>
              <a:t>6- تميل البحوث الوصفيه إلي استخدام الأسئله بدلاً من الفروض ..</a:t>
            </a:r>
          </a:p>
          <a:p>
            <a:pPr algn="r">
              <a:buNone/>
            </a:pPr>
            <a:r>
              <a:rPr lang="ar-EG" dirty="0" smtClean="0"/>
              <a:t>7- يستخدم الأسلوب الكيفي أو الكمي أو الأثنين معاً ..</a:t>
            </a:r>
            <a:endParaRPr lang="en-US" dirty="0"/>
          </a:p>
        </p:txBody>
      </p:sp>
      <p:sp>
        <p:nvSpPr>
          <p:cNvPr id="4" name="Curved Right Arrow 3"/>
          <p:cNvSpPr/>
          <p:nvPr/>
        </p:nvSpPr>
        <p:spPr>
          <a:xfrm>
            <a:off x="3276600" y="1752600"/>
            <a:ext cx="609600" cy="457200"/>
          </a:xfrm>
          <a:prstGeom prst="curv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أسس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EG" dirty="0" smtClean="0"/>
              <a:t>1- يعمد أنصار هذا المنهج إلى دراسة اللغة المنطوقة ، لكونها أصدق في الوصف والوقوف على خصائصها وبخاصة الصوتية منها ، كما انهم لا يهملون اللغة المكتوبة وان كان اهتمامهم بالمنطوقة أوسع و أعم ..</a:t>
            </a:r>
          </a:p>
          <a:p>
            <a:pPr algn="r">
              <a:buNone/>
            </a:pPr>
            <a:r>
              <a:rPr lang="ar-EG" dirty="0" smtClean="0"/>
              <a:t>2- تحديد فترة زمنية للظاهرة المدروسة ، ويفضل أن تكون قصيرة ؛ لأن طول الفترة الزمنية لا يخدم الدراسة لتعرض اللغة إلى أشكال مختلفة من التغيرعبرالأزمان الطويلة ..</a:t>
            </a:r>
          </a:p>
          <a:p>
            <a:pPr algn="r">
              <a:buNone/>
            </a:pPr>
            <a:r>
              <a:rPr lang="ar-EG" dirty="0" smtClean="0"/>
              <a:t>3- تحديد بيئة معينة أو مكان محدد لدراسة الظاهرة حتى لا تختلط اللغات أو لهجات اللغة الواحدة بعضها ببعض ..</a:t>
            </a:r>
          </a:p>
          <a:p>
            <a:pPr algn="r">
              <a:buNone/>
            </a:pPr>
            <a:r>
              <a:rPr lang="ar-EG" dirty="0" smtClean="0"/>
              <a:t>4- تحديد مستوى لغوي معين يدرسونه دون الخلط بينه وبين غيره من المستويات ؛ حتى لا يؤدي إلى نتائج غير صحيحة ، والمستويات اللغوية هي: الصوتية والصرفية والنحوية والدلالية.</a:t>
            </a:r>
          </a:p>
          <a:p>
            <a:pPr algn="r">
              <a:buNone/>
            </a:pPr>
            <a:r>
              <a:rPr lang="ar-EG" dirty="0" smtClean="0"/>
              <a:t>5- وصف الظواهر اللغوية كما هي موجودة بالفعل ، بغض النظر عن الخطأ فيها والصواب ..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مراحل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581400"/>
            <a:ext cx="4267200" cy="25447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ar-EG" b="1" dirty="0" smtClean="0"/>
          </a:p>
          <a:p>
            <a:pPr algn="ctr">
              <a:buNone/>
            </a:pPr>
            <a:r>
              <a:rPr lang="ar-EG" dirty="0" smtClean="0"/>
              <a:t>وتحدد فيها الخصائص المختلفه وتجمع المعلومات بوصف دقيق لجميع جوانب الموضوع المبحوث ، </a:t>
            </a:r>
            <a:r>
              <a:rPr lang="ar-EG" smtClean="0"/>
              <a:t>وبما يسمح </a:t>
            </a:r>
            <a:r>
              <a:rPr lang="ar-EG" dirty="0" smtClean="0"/>
              <a:t>بالتشخيص الدقيق لدوافع الموضوع</a:t>
            </a:r>
            <a:endParaRPr lang="ar-EG" b="1" dirty="0" smtClean="0"/>
          </a:p>
          <a:p>
            <a:pPr algn="ctr">
              <a:buNone/>
            </a:pPr>
            <a:endParaRPr lang="ar-EG" b="1" dirty="0" smtClean="0"/>
          </a:p>
          <a:p>
            <a:pPr algn="ctr">
              <a:buNone/>
            </a:pPr>
            <a:endParaRPr lang="ar-EG" sz="1000" b="1" dirty="0" smtClean="0"/>
          </a:p>
          <a:p>
            <a:pPr algn="r">
              <a:buNone/>
            </a:pP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5105400" y="4038600"/>
            <a:ext cx="4038600" cy="24685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ar-EG" dirty="0" smtClean="0"/>
              <a:t>ويتم فيها استطلاع مجال محدد للبحث وتحديد المفاهيم والأولويات أو جمع المعلومات لإجراء البحث</a:t>
            </a:r>
            <a:endParaRPr lang="en-US" dirty="0" smtClean="0"/>
          </a:p>
          <a:p>
            <a:pPr algn="r">
              <a:buNone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181600" y="2133600"/>
            <a:ext cx="3810000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800" b="1" i="1" dirty="0" smtClean="0">
                <a:solidFill>
                  <a:schemeClr val="bg1"/>
                </a:solidFill>
              </a:rPr>
              <a:t>مرحلة الاستكشاف بالصياغه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" y="2133600"/>
            <a:ext cx="4419600" cy="838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800" b="1" i="1" dirty="0" smtClean="0">
                <a:solidFill>
                  <a:schemeClr val="bg1"/>
                </a:solidFill>
              </a:rPr>
              <a:t>مرحلة التشخيص و الوصف المتعمق 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6400800" y="2971800"/>
            <a:ext cx="1219200" cy="6858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752600" y="2971800"/>
            <a:ext cx="1295400" cy="6858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خطــوات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EG" dirty="0" smtClean="0"/>
              <a:t>1- تفحص الموقف المشكل و دراسته دراسه وافيه ..</a:t>
            </a:r>
          </a:p>
          <a:p>
            <a:pPr algn="r">
              <a:buNone/>
            </a:pPr>
            <a:r>
              <a:rPr lang="ar-EG" dirty="0" smtClean="0"/>
              <a:t>2- تحديد المشكله المراد دراستها ..</a:t>
            </a:r>
          </a:p>
          <a:p>
            <a:pPr algn="r">
              <a:buNone/>
            </a:pPr>
            <a:r>
              <a:rPr lang="ar-EG" dirty="0" smtClean="0"/>
              <a:t>3- صياغه فرضيه معينه لهذه المشكله ..</a:t>
            </a:r>
          </a:p>
          <a:p>
            <a:pPr algn="r">
              <a:buNone/>
            </a:pPr>
            <a:r>
              <a:rPr lang="ar-EG" dirty="0" smtClean="0"/>
              <a:t>4- تحديد طرق جمع البيانات ..</a:t>
            </a:r>
          </a:p>
          <a:p>
            <a:pPr algn="r">
              <a:buNone/>
            </a:pPr>
            <a:r>
              <a:rPr lang="ar-EG" dirty="0" smtClean="0"/>
              <a:t>5- تصنيف البيانات بغرض المقارنه ..</a:t>
            </a:r>
          </a:p>
          <a:p>
            <a:pPr algn="r">
              <a:buNone/>
            </a:pPr>
            <a:r>
              <a:rPr lang="ar-EG" dirty="0" smtClean="0"/>
              <a:t>6- القيام بملاحظات وجمع البيانات بطريقه موضوعيه دقيقه ..</a:t>
            </a:r>
          </a:p>
          <a:p>
            <a:pPr algn="r">
              <a:buNone/>
            </a:pPr>
            <a:r>
              <a:rPr lang="ar-EG" dirty="0" smtClean="0"/>
              <a:t>7- اختيار أدوات البحث التى يستخدمها في جمع البيانات ..</a:t>
            </a:r>
          </a:p>
          <a:p>
            <a:pPr algn="r">
              <a:buNone/>
            </a:pPr>
            <a:r>
              <a:rPr lang="ar-EG" dirty="0" smtClean="0"/>
              <a:t>8- تحديد النتائج التى توصل إليها وتصنيفها ثم تحليلها وتفسيرها بدقه وبساطه ..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أنواع الدراسات الوصفيه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ar-EG" sz="3300" b="1" dirty="0" smtClean="0">
                <a:solidFill>
                  <a:srgbClr val="FFFF00"/>
                </a:solidFill>
              </a:rPr>
              <a:t>أولاً الدراسات المسحيه :</a:t>
            </a:r>
          </a:p>
          <a:p>
            <a:pPr algn="r">
              <a:buNone/>
            </a:pPr>
            <a:r>
              <a:rPr lang="ar-EG" dirty="0" smtClean="0"/>
              <a:t>هي محاولة بحثية منظمة لتقرير و تحليل و وصف الوضع الراهن لموضوع أو ظاهرة أو نظام أو جماعة بهدف الوصول إلى معلومات وافية و دقيقة ..</a:t>
            </a:r>
          </a:p>
          <a:p>
            <a:pPr algn="r">
              <a:buNone/>
            </a:pPr>
            <a:endParaRPr lang="ar-EG" dirty="0" smtClean="0"/>
          </a:p>
          <a:p>
            <a:pPr algn="r">
              <a:buNone/>
            </a:pPr>
            <a:r>
              <a:rPr lang="ar-EG" sz="3300" b="1" dirty="0" smtClean="0">
                <a:solidFill>
                  <a:srgbClr val="FFFF00"/>
                </a:solidFill>
              </a:rPr>
              <a:t>ثانياً دراسات العلاقات المتبادلة :</a:t>
            </a:r>
          </a:p>
          <a:p>
            <a:pPr algn="r">
              <a:buNone/>
            </a:pPr>
            <a:r>
              <a:rPr lang="ar-SA" dirty="0" smtClean="0"/>
              <a:t>تهتم هذه الدراسات بدراسة العلاقات بين الظواهر وتحليل الظواهر والتعمق بها لمعرفة  الارتباطات الداخلية في هذه الظواهر</a:t>
            </a:r>
            <a:r>
              <a:rPr lang="ar-EG" dirty="0" smtClean="0"/>
              <a:t> </a:t>
            </a:r>
            <a:r>
              <a:rPr lang="ar-SA" dirty="0" smtClean="0"/>
              <a:t>والارتباطات الخارجية بينها وبين الظواهر الاخرى . </a:t>
            </a:r>
            <a:r>
              <a:rPr lang="ar-EG" dirty="0" smtClean="0"/>
              <a:t>.</a:t>
            </a:r>
          </a:p>
          <a:p>
            <a:pPr algn="r">
              <a:buNone/>
            </a:pPr>
            <a:endParaRPr lang="ar-EG" dirty="0" smtClean="0"/>
          </a:p>
          <a:p>
            <a:pPr algn="r">
              <a:buNone/>
            </a:pPr>
            <a:r>
              <a:rPr lang="ar-EG" sz="3300" b="1" dirty="0" smtClean="0">
                <a:solidFill>
                  <a:srgbClr val="FFFF00"/>
                </a:solidFill>
              </a:rPr>
              <a:t>ثالثاً الدراسات التطويرية :</a:t>
            </a:r>
          </a:p>
          <a:p>
            <a:pPr algn="r">
              <a:buNone/>
            </a:pPr>
            <a:r>
              <a:rPr lang="ar-SA" dirty="0" smtClean="0"/>
              <a:t>تهتم بدراسة التطور بمتغيرات السلوك لدى الاطفال في المراحل العمرية المختلفة  وما</a:t>
            </a:r>
            <a:r>
              <a:rPr lang="ar-EG" dirty="0" smtClean="0"/>
              <a:t> </a:t>
            </a:r>
            <a:r>
              <a:rPr lang="ar-SA" dirty="0" smtClean="0"/>
              <a:t>يصاحب هذا السلوك من  نمو ونضج خلال المراحل العمرية المختلفة .</a:t>
            </a:r>
            <a:r>
              <a:rPr lang="ar-EG" dirty="0" smtClean="0"/>
              <a:t>.</a:t>
            </a:r>
            <a:endParaRPr lang="en-US" dirty="0" smtClean="0"/>
          </a:p>
          <a:p>
            <a:pPr algn="r">
              <a:buNone/>
            </a:pPr>
            <a:endParaRPr lang="en-US" dirty="0" smtClean="0"/>
          </a:p>
          <a:p>
            <a:pPr algn="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 smtClean="0"/>
              <a:t>إيجابيات المنهج الوصفي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يمدنا هذا المنهج بمعرفة واقعية محددة و</a:t>
            </a:r>
            <a:r>
              <a:rPr lang="ar-EG" dirty="0" smtClean="0"/>
              <a:t> </a:t>
            </a:r>
            <a:r>
              <a:rPr lang="ar-SA" dirty="0" smtClean="0"/>
              <a:t>كمية عن الكثير من الظواهر والقضايا والمشكلات التي تواجهنا</a:t>
            </a:r>
            <a:endParaRPr lang="ar-EG" dirty="0" smtClean="0"/>
          </a:p>
          <a:p>
            <a:pPr algn="r">
              <a:buNone/>
            </a:pPr>
            <a:r>
              <a:rPr lang="ar-SA" dirty="0" smtClean="0"/>
              <a:t> ولاشك في أن تحديد الواقع تحديدا</a:t>
            </a:r>
            <a:r>
              <a:rPr lang="ar-EG" dirty="0" smtClean="0"/>
              <a:t>ً</a:t>
            </a:r>
            <a:r>
              <a:rPr lang="ar-SA" dirty="0" smtClean="0"/>
              <a:t> كميا</a:t>
            </a:r>
            <a:r>
              <a:rPr lang="ar-EG" dirty="0" smtClean="0"/>
              <a:t>ً</a:t>
            </a:r>
            <a:r>
              <a:rPr lang="ar-SA" dirty="0" smtClean="0"/>
              <a:t> يفيد المخطط السياسي والتربوي وكل من له اهتمام بنمو المجتمع </a:t>
            </a:r>
            <a:r>
              <a:rPr lang="ar-EG" dirty="0" smtClean="0"/>
              <a:t>في </a:t>
            </a:r>
            <a:r>
              <a:rPr lang="ar-SA" dirty="0" smtClean="0"/>
              <a:t>مجالات الحياة الإنسانية كافة</a:t>
            </a:r>
            <a:r>
              <a:rPr lang="ar-EG" dirty="0" smtClean="0"/>
              <a:t> ..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430</TotalTime>
  <Words>899</Words>
  <Application>Microsoft Office PowerPoint</Application>
  <PresentationFormat>Affichage à l'écran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Apex</vt:lpstr>
      <vt:lpstr>المنهج الوصفي</vt:lpstr>
      <vt:lpstr>نشأة المنهج الوصفي</vt:lpstr>
      <vt:lpstr>أهــداف المنهج الوصفي</vt:lpstr>
      <vt:lpstr>سـمــات المنهج الوصفي</vt:lpstr>
      <vt:lpstr>أسس المنهج الوصفي</vt:lpstr>
      <vt:lpstr>مراحل المنهج الوصفي</vt:lpstr>
      <vt:lpstr>خطــوات المنهج الوصفي</vt:lpstr>
      <vt:lpstr>أنواع الدراسات الوصفيه</vt:lpstr>
      <vt:lpstr>إيجابيات المنهج الوصفي</vt:lpstr>
      <vt:lpstr>سلبيات المنهج الوصفي</vt:lpstr>
      <vt:lpstr>Presentation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المنهج الوصفي</dc:title>
  <dc:creator>Hevo Loma</dc:creator>
  <cp:lastModifiedBy>amine</cp:lastModifiedBy>
  <cp:revision>90</cp:revision>
  <dcterms:created xsi:type="dcterms:W3CDTF">2006-08-16T00:00:00Z</dcterms:created>
  <dcterms:modified xsi:type="dcterms:W3CDTF">2025-01-17T11:04:01Z</dcterms:modified>
</cp:coreProperties>
</file>