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5" r:id="rId17"/>
    <p:sldId id="273" r:id="rId18"/>
    <p:sldId id="274" r:id="rId19"/>
    <p:sldId id="276" r:id="rId20"/>
    <p:sldId id="278" r:id="rId21"/>
    <p:sldId id="277" r:id="rId22"/>
    <p:sldId id="27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3132" autoAdjust="0"/>
  </p:normalViewPr>
  <p:slideViewPr>
    <p:cSldViewPr>
      <p:cViewPr>
        <p:scale>
          <a:sx n="60" d="100"/>
          <a:sy n="60" d="100"/>
        </p:scale>
        <p:origin x="-48" y="-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14C8A-2BC5-49AC-8089-B32429EDF796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3299-A7AC-45E2-BF91-9CB5985FE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Dongba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Tomba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Tompa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or Mo-so symbols are a system of pictographic glyphs used by the ²dto¹mba (Bon priests) of the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Naxi</a:t>
            </a:r>
            <a:r>
              <a:rPr lang="en-US" sz="1200" b="1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people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</a:t>
            </a:r>
            <a:r>
              <a:rPr lang="en-US" sz="1200" b="1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southern China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3299-A7AC-45E2-BF91-9CB5985FE8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81BD-6B6E-4CD4-B679-504D3F892666}" type="datetimeFigureOut">
              <a:rPr lang="en-GB" smtClean="0"/>
              <a:pPr/>
              <a:t>12/11/2024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638E-7321-45AF-B640-BF8F8249A32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8" y="1131590"/>
            <a:ext cx="831759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Prehistory</a:t>
            </a:r>
            <a:r>
              <a:rPr lang="fr-FR" sz="10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algn="ctr"/>
            <a:r>
              <a:rPr lang="fr-FR" sz="10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Pictographs</a:t>
            </a:r>
            <a:endParaRPr lang="fr-FR" sz="10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ving sites.jpg"/>
          <p:cNvPicPr>
            <a:picLocks noChangeAspect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>
          <a:xfrm>
            <a:off x="1043608" y="205755"/>
            <a:ext cx="7013864" cy="473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urial pl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131590"/>
            <a:ext cx="4953000" cy="3714750"/>
          </a:xfrm>
          <a:prstGeom prst="rect">
            <a:avLst/>
          </a:prstGeom>
        </p:spPr>
      </p:pic>
      <p:pic>
        <p:nvPicPr>
          <p:cNvPr id="2" name="Image 1" descr="burial p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7534"/>
            <a:ext cx="4656516" cy="349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race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432" t="7366" b="11608"/>
          <a:stretch>
            <a:fillRect/>
          </a:stretch>
        </p:blipFill>
        <p:spPr>
          <a:xfrm>
            <a:off x="6084168" y="2139702"/>
            <a:ext cx="2074282" cy="792088"/>
          </a:xfrm>
          <a:prstGeom prst="rect">
            <a:avLst/>
          </a:prstGeom>
        </p:spPr>
      </p:pic>
      <p:pic>
        <p:nvPicPr>
          <p:cNvPr id="2" name="Image 1" descr="prehistory .png"/>
          <p:cNvPicPr>
            <a:picLocks noChangeAspect="1"/>
          </p:cNvPicPr>
          <p:nvPr/>
        </p:nvPicPr>
        <p:blipFill>
          <a:blip r:embed="rId3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2067694"/>
            <a:ext cx="6823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Traces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prehistoric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man</a:t>
            </a:r>
            <a:endParaRPr lang="en-GB" sz="3600" cap="none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285978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➔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Artifacts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343584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Implements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manufactured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items</a:t>
            </a:r>
          </a:p>
        </p:txBody>
      </p:sp>
      <p:pic>
        <p:nvPicPr>
          <p:cNvPr id="7" name="Image 6" descr="artifac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21717">
                  <a:alpha val="99216"/>
                </a:srgbClr>
              </a:clrFrom>
              <a:clrTo>
                <a:srgbClr val="521717">
                  <a:alpha val="0"/>
                </a:srgbClr>
              </a:clrTo>
            </a:clrChange>
          </a:blip>
          <a:srcRect l="67549" b="55556"/>
          <a:stretch>
            <a:fillRect/>
          </a:stretch>
        </p:blipFill>
        <p:spPr>
          <a:xfrm>
            <a:off x="3275856" y="2715766"/>
            <a:ext cx="795635" cy="864096"/>
          </a:xfrm>
          <a:prstGeom prst="rect">
            <a:avLst/>
          </a:prstGeom>
        </p:spPr>
      </p:pic>
      <p:pic>
        <p:nvPicPr>
          <p:cNvPr id="9" name="Image 8" descr="artifac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21717">
                  <a:alpha val="99216"/>
                </a:srgbClr>
              </a:clrFrom>
              <a:clrTo>
                <a:srgbClr val="521717">
                  <a:alpha val="0"/>
                </a:srgbClr>
              </a:clrTo>
            </a:clrChange>
          </a:blip>
          <a:srcRect l="4227" r="63289" b="59310"/>
          <a:stretch>
            <a:fillRect/>
          </a:stretch>
        </p:blipFill>
        <p:spPr>
          <a:xfrm>
            <a:off x="3779912" y="3291831"/>
            <a:ext cx="942434" cy="936104"/>
          </a:xfrm>
          <a:prstGeom prst="rect">
            <a:avLst/>
          </a:prstGeom>
        </p:spPr>
      </p:pic>
      <p:pic>
        <p:nvPicPr>
          <p:cNvPr id="10" name="Image 9" descr="artifac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21717">
                  <a:alpha val="99216"/>
                </a:srgbClr>
              </a:clrFrom>
              <a:clrTo>
                <a:srgbClr val="521717">
                  <a:alpha val="0"/>
                </a:srgbClr>
              </a:clrTo>
            </a:clrChange>
          </a:blip>
          <a:srcRect t="40690" r="79531" b="42552"/>
          <a:stretch>
            <a:fillRect/>
          </a:stretch>
        </p:blipFill>
        <p:spPr>
          <a:xfrm>
            <a:off x="3923928" y="4443958"/>
            <a:ext cx="665493" cy="432048"/>
          </a:xfrm>
          <a:prstGeom prst="rect">
            <a:avLst/>
          </a:prstGeom>
        </p:spPr>
      </p:pic>
      <p:pic>
        <p:nvPicPr>
          <p:cNvPr id="11" name="Image 10" descr="artifac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21717">
                  <a:alpha val="99216"/>
                </a:srgbClr>
              </a:clrFrom>
              <a:clrTo>
                <a:srgbClr val="521717">
                  <a:alpha val="0"/>
                </a:srgbClr>
              </a:clrTo>
            </a:clrChange>
          </a:blip>
          <a:srcRect t="57448" r="60336" b="12558"/>
          <a:stretch>
            <a:fillRect/>
          </a:stretch>
        </p:blipFill>
        <p:spPr>
          <a:xfrm rot="1679616">
            <a:off x="4142824" y="3041547"/>
            <a:ext cx="910622" cy="546048"/>
          </a:xfrm>
          <a:prstGeom prst="rect">
            <a:avLst/>
          </a:prstGeom>
        </p:spPr>
      </p:pic>
      <p:pic>
        <p:nvPicPr>
          <p:cNvPr id="12" name="Image 11" descr="artifac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21717">
                  <a:alpha val="99216"/>
                </a:srgbClr>
              </a:clrFrom>
              <a:clrTo>
                <a:srgbClr val="521717">
                  <a:alpha val="0"/>
                </a:srgbClr>
              </a:clrTo>
            </a:clrChange>
          </a:blip>
          <a:srcRect l="33758" t="3449" r="33758" b="55586"/>
          <a:stretch>
            <a:fillRect/>
          </a:stretch>
        </p:blipFill>
        <p:spPr>
          <a:xfrm>
            <a:off x="4572000" y="3795886"/>
            <a:ext cx="864096" cy="864096"/>
          </a:xfrm>
          <a:prstGeom prst="rect">
            <a:avLst/>
          </a:prstGeom>
        </p:spPr>
      </p:pic>
      <p:pic>
        <p:nvPicPr>
          <p:cNvPr id="13" name="Image 12" descr="artifac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21717">
                  <a:alpha val="99216"/>
                </a:srgbClr>
              </a:clrFrom>
              <a:clrTo>
                <a:srgbClr val="521717">
                  <a:alpha val="0"/>
                </a:srgbClr>
              </a:clrTo>
            </a:clrChange>
          </a:blip>
          <a:srcRect l="70672" t="53724" r="8657" b="18345"/>
          <a:stretch>
            <a:fillRect/>
          </a:stretch>
        </p:blipFill>
        <p:spPr>
          <a:xfrm>
            <a:off x="5076056" y="3003798"/>
            <a:ext cx="537660" cy="57606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796136" y="307580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weapons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tools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ornaments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receptacles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history .png"/>
          <p:cNvPicPr>
            <a:picLocks noChangeAspect="1"/>
          </p:cNvPicPr>
          <p:nvPr/>
        </p:nvPicPr>
        <p:blipFill>
          <a:blip r:embed="rId2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285978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Studying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background to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prehistoric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existence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851670"/>
            <a:ext cx="31935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Concerns</a:t>
            </a:r>
            <a:endParaRPr lang="en-GB" sz="60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414338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•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Climate     </a:t>
            </a:r>
            <a:r>
              <a:rPr lang="fr-FR" sz="3200" dirty="0" smtClean="0"/>
              <a:t>•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Animals     </a:t>
            </a:r>
            <a:r>
              <a:rPr lang="fr-FR" sz="3200" dirty="0" smtClean="0"/>
              <a:t>•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Distribution of land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/>
          <p:nvPr/>
        </p:nvSpPr>
        <p:spPr>
          <a:xfrm>
            <a:off x="714348" y="29289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images, signs, or symbols drawn on rock walls in order to express some idea or information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cto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34"/>
            <a:ext cx="7983065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348" y="2000246"/>
            <a:ext cx="39581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Pictographs</a:t>
            </a:r>
            <a:endParaRPr lang="en-GB" sz="60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8" name="Picture 7" descr="pict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D39F"/>
              </a:clrFrom>
              <a:clrTo>
                <a:srgbClr val="F1D39F">
                  <a:alpha val="0"/>
                </a:srgbClr>
              </a:clrTo>
            </a:clrChange>
          </a:blip>
          <a:srcRect r="91006" b="77273"/>
          <a:stretch>
            <a:fillRect/>
          </a:stretch>
        </p:blipFill>
        <p:spPr>
          <a:xfrm>
            <a:off x="4929190" y="4357700"/>
            <a:ext cx="571504" cy="476246"/>
          </a:xfrm>
          <a:prstGeom prst="rect">
            <a:avLst/>
          </a:prstGeom>
        </p:spPr>
      </p:pic>
      <p:pic>
        <p:nvPicPr>
          <p:cNvPr id="9" name="Picture 8" descr="pict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D5A2"/>
              </a:clrFrom>
              <a:clrTo>
                <a:srgbClr val="F5D5A2">
                  <a:alpha val="0"/>
                </a:srgbClr>
              </a:clrTo>
            </a:clrChange>
          </a:blip>
          <a:srcRect l="91006" t="53409"/>
          <a:stretch>
            <a:fillRect/>
          </a:stretch>
        </p:blipFill>
        <p:spPr>
          <a:xfrm rot="482888">
            <a:off x="5630326" y="4097710"/>
            <a:ext cx="428628" cy="861486"/>
          </a:xfrm>
          <a:prstGeom prst="rect">
            <a:avLst/>
          </a:prstGeom>
        </p:spPr>
      </p:pic>
      <p:pic>
        <p:nvPicPr>
          <p:cNvPr id="11" name="Picture 10" descr="pict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D5A2"/>
              </a:clrFrom>
              <a:clrTo>
                <a:srgbClr val="F5D5A2">
                  <a:alpha val="0"/>
                </a:srgbClr>
              </a:clrTo>
            </a:clrChange>
          </a:blip>
          <a:srcRect l="20900" t="12500" r="36772" b="56818"/>
          <a:stretch>
            <a:fillRect/>
          </a:stretch>
        </p:blipFill>
        <p:spPr>
          <a:xfrm>
            <a:off x="6143636" y="4286262"/>
            <a:ext cx="2786082" cy="642942"/>
          </a:xfrm>
          <a:prstGeom prst="rect">
            <a:avLst/>
          </a:prstGeom>
        </p:spPr>
      </p:pic>
      <p:pic>
        <p:nvPicPr>
          <p:cNvPr id="12" name="Picture 11" descr="pict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D7A3"/>
              </a:clrFrom>
              <a:clrTo>
                <a:srgbClr val="F5D7A3">
                  <a:alpha val="0"/>
                </a:srgbClr>
              </a:clrTo>
            </a:clrChange>
          </a:blip>
          <a:srcRect l="75397" t="3409"/>
          <a:stretch>
            <a:fillRect/>
          </a:stretch>
        </p:blipFill>
        <p:spPr>
          <a:xfrm>
            <a:off x="7786710" y="2500312"/>
            <a:ext cx="1071570" cy="174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o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34"/>
            <a:ext cx="7983065" cy="1495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348" y="2000246"/>
            <a:ext cx="5673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Terminology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9"/>
          <p:cNvSpPr txBox="1"/>
          <p:nvPr/>
        </p:nvSpPr>
        <p:spPr>
          <a:xfrm>
            <a:off x="395536" y="386789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3600" b="1" i="1" dirty="0" err="1" smtClean="0">
                <a:latin typeface="Times New Roman" pitchFamily="18" charset="0"/>
                <a:cs typeface="Times New Roman" pitchFamily="18" charset="0"/>
              </a:rPr>
              <a:t>Petroglyphs</a:t>
            </a: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cut or carved</a:t>
            </a:r>
            <a:endParaRPr lang="fr-FR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395536" y="307580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3600" b="1" i="1" dirty="0" err="1" smtClean="0">
                <a:latin typeface="Times New Roman" pitchFamily="18" charset="0"/>
                <a:cs typeface="Times New Roman" pitchFamily="18" charset="0"/>
              </a:rPr>
              <a:t>Petrograms</a:t>
            </a: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drawn or painted</a:t>
            </a:r>
            <a:endParaRPr lang="fr-FR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500826" y="3071816"/>
            <a:ext cx="571504" cy="1643074"/>
          </a:xfrm>
          <a:prstGeom prst="rightBrace">
            <a:avLst>
              <a:gd name="adj1" fmla="val 43333"/>
              <a:gd name="adj2" fmla="val 50000"/>
            </a:avLst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7215206" y="3286130"/>
            <a:ext cx="1500198" cy="10715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Art</a:t>
            </a:r>
            <a:endParaRPr lang="fr-F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3868" y="285734"/>
            <a:ext cx="10001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Indian Creek State Park in Utah, USA.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e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7"/>
            <a:ext cx="7786742" cy="4827946"/>
          </a:xfrm>
          <a:prstGeom prst="rect">
            <a:avLst/>
          </a:prstGeom>
        </p:spPr>
      </p:pic>
      <p:pic>
        <p:nvPicPr>
          <p:cNvPr id="3" name="Picture 2" descr="loc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39309">
            <a:off x="8083094" y="269402"/>
            <a:ext cx="493023" cy="66441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500958" y="2857502"/>
            <a:ext cx="987302" cy="533400"/>
          </a:xfrm>
          <a:custGeom>
            <a:avLst/>
            <a:gdLst>
              <a:gd name="connsiteX0" fmla="*/ 0 w 987302"/>
              <a:gd name="connsiteY0" fmla="*/ 57150 h 533400"/>
              <a:gd name="connsiteX1" fmla="*/ 95250 w 987302"/>
              <a:gd name="connsiteY1" fmla="*/ 47625 h 533400"/>
              <a:gd name="connsiteX2" fmla="*/ 171450 w 987302"/>
              <a:gd name="connsiteY2" fmla="*/ 19050 h 533400"/>
              <a:gd name="connsiteX3" fmla="*/ 257175 w 987302"/>
              <a:gd name="connsiteY3" fmla="*/ 0 h 533400"/>
              <a:gd name="connsiteX4" fmla="*/ 466725 w 987302"/>
              <a:gd name="connsiteY4" fmla="*/ 9525 h 533400"/>
              <a:gd name="connsiteX5" fmla="*/ 495300 w 987302"/>
              <a:gd name="connsiteY5" fmla="*/ 28575 h 533400"/>
              <a:gd name="connsiteX6" fmla="*/ 552450 w 987302"/>
              <a:gd name="connsiteY6" fmla="*/ 47625 h 533400"/>
              <a:gd name="connsiteX7" fmla="*/ 581025 w 987302"/>
              <a:gd name="connsiteY7" fmla="*/ 76200 h 533400"/>
              <a:gd name="connsiteX8" fmla="*/ 619125 w 987302"/>
              <a:gd name="connsiteY8" fmla="*/ 152400 h 533400"/>
              <a:gd name="connsiteX9" fmla="*/ 609600 w 987302"/>
              <a:gd name="connsiteY9" fmla="*/ 400050 h 533400"/>
              <a:gd name="connsiteX10" fmla="*/ 590550 w 987302"/>
              <a:gd name="connsiteY10" fmla="*/ 428625 h 533400"/>
              <a:gd name="connsiteX11" fmla="*/ 561975 w 987302"/>
              <a:gd name="connsiteY11" fmla="*/ 438150 h 533400"/>
              <a:gd name="connsiteX12" fmla="*/ 390525 w 987302"/>
              <a:gd name="connsiteY12" fmla="*/ 400050 h 533400"/>
              <a:gd name="connsiteX13" fmla="*/ 371475 w 987302"/>
              <a:gd name="connsiteY13" fmla="*/ 371475 h 533400"/>
              <a:gd name="connsiteX14" fmla="*/ 371475 w 987302"/>
              <a:gd name="connsiteY14" fmla="*/ 247650 h 533400"/>
              <a:gd name="connsiteX15" fmla="*/ 457200 w 987302"/>
              <a:gd name="connsiteY15" fmla="*/ 200025 h 533400"/>
              <a:gd name="connsiteX16" fmla="*/ 485775 w 987302"/>
              <a:gd name="connsiteY16" fmla="*/ 180975 h 533400"/>
              <a:gd name="connsiteX17" fmla="*/ 542925 w 987302"/>
              <a:gd name="connsiteY17" fmla="*/ 161925 h 533400"/>
              <a:gd name="connsiteX18" fmla="*/ 828675 w 987302"/>
              <a:gd name="connsiteY18" fmla="*/ 171450 h 533400"/>
              <a:gd name="connsiteX19" fmla="*/ 857250 w 987302"/>
              <a:gd name="connsiteY19" fmla="*/ 200025 h 533400"/>
              <a:gd name="connsiteX20" fmla="*/ 876300 w 987302"/>
              <a:gd name="connsiteY20" fmla="*/ 228600 h 533400"/>
              <a:gd name="connsiteX21" fmla="*/ 904875 w 987302"/>
              <a:gd name="connsiteY21" fmla="*/ 266700 h 533400"/>
              <a:gd name="connsiteX22" fmla="*/ 933450 w 987302"/>
              <a:gd name="connsiteY22" fmla="*/ 295275 h 533400"/>
              <a:gd name="connsiteX23" fmla="*/ 962025 w 987302"/>
              <a:gd name="connsiteY23" fmla="*/ 352425 h 533400"/>
              <a:gd name="connsiteX24" fmla="*/ 971550 w 987302"/>
              <a:gd name="connsiteY24" fmla="*/ 390525 h 533400"/>
              <a:gd name="connsiteX25" fmla="*/ 981075 w 987302"/>
              <a:gd name="connsiteY2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87302" h="533400">
                <a:moveTo>
                  <a:pt x="0" y="57150"/>
                </a:moveTo>
                <a:cubicBezTo>
                  <a:pt x="31750" y="53975"/>
                  <a:pt x="63713" y="52477"/>
                  <a:pt x="95250" y="47625"/>
                </a:cubicBezTo>
                <a:cubicBezTo>
                  <a:pt x="107671" y="45714"/>
                  <a:pt x="169635" y="19655"/>
                  <a:pt x="171450" y="19050"/>
                </a:cubicBezTo>
                <a:cubicBezTo>
                  <a:pt x="191627" y="12324"/>
                  <a:pt x="238302" y="3775"/>
                  <a:pt x="257175" y="0"/>
                </a:cubicBezTo>
                <a:cubicBezTo>
                  <a:pt x="327025" y="3175"/>
                  <a:pt x="397301" y="1194"/>
                  <a:pt x="466725" y="9525"/>
                </a:cubicBezTo>
                <a:cubicBezTo>
                  <a:pt x="478091" y="10889"/>
                  <a:pt x="484839" y="23926"/>
                  <a:pt x="495300" y="28575"/>
                </a:cubicBezTo>
                <a:cubicBezTo>
                  <a:pt x="513650" y="36730"/>
                  <a:pt x="552450" y="47625"/>
                  <a:pt x="552450" y="47625"/>
                </a:cubicBezTo>
                <a:cubicBezTo>
                  <a:pt x="561975" y="57150"/>
                  <a:pt x="573793" y="64836"/>
                  <a:pt x="581025" y="76200"/>
                </a:cubicBezTo>
                <a:cubicBezTo>
                  <a:pt x="596271" y="100158"/>
                  <a:pt x="619125" y="152400"/>
                  <a:pt x="619125" y="152400"/>
                </a:cubicBezTo>
                <a:cubicBezTo>
                  <a:pt x="639750" y="255523"/>
                  <a:pt x="638606" y="226014"/>
                  <a:pt x="609600" y="400050"/>
                </a:cubicBezTo>
                <a:cubicBezTo>
                  <a:pt x="607718" y="411342"/>
                  <a:pt x="599489" y="421474"/>
                  <a:pt x="590550" y="428625"/>
                </a:cubicBezTo>
                <a:cubicBezTo>
                  <a:pt x="582710" y="434897"/>
                  <a:pt x="571500" y="434975"/>
                  <a:pt x="561975" y="438150"/>
                </a:cubicBezTo>
                <a:cubicBezTo>
                  <a:pt x="534043" y="434160"/>
                  <a:pt x="431005" y="433783"/>
                  <a:pt x="390525" y="400050"/>
                </a:cubicBezTo>
                <a:cubicBezTo>
                  <a:pt x="381731" y="392721"/>
                  <a:pt x="377825" y="381000"/>
                  <a:pt x="371475" y="371475"/>
                </a:cubicBezTo>
                <a:cubicBezTo>
                  <a:pt x="361069" y="329849"/>
                  <a:pt x="347126" y="292870"/>
                  <a:pt x="371475" y="247650"/>
                </a:cubicBezTo>
                <a:cubicBezTo>
                  <a:pt x="393604" y="206553"/>
                  <a:pt x="425926" y="215662"/>
                  <a:pt x="457200" y="200025"/>
                </a:cubicBezTo>
                <a:cubicBezTo>
                  <a:pt x="467439" y="194905"/>
                  <a:pt x="475314" y="185624"/>
                  <a:pt x="485775" y="180975"/>
                </a:cubicBezTo>
                <a:cubicBezTo>
                  <a:pt x="504125" y="172820"/>
                  <a:pt x="542925" y="161925"/>
                  <a:pt x="542925" y="161925"/>
                </a:cubicBezTo>
                <a:cubicBezTo>
                  <a:pt x="638175" y="165100"/>
                  <a:pt x="734065" y="159982"/>
                  <a:pt x="828675" y="171450"/>
                </a:cubicBezTo>
                <a:cubicBezTo>
                  <a:pt x="842048" y="173071"/>
                  <a:pt x="848626" y="189677"/>
                  <a:pt x="857250" y="200025"/>
                </a:cubicBezTo>
                <a:cubicBezTo>
                  <a:pt x="864579" y="208819"/>
                  <a:pt x="869646" y="219285"/>
                  <a:pt x="876300" y="228600"/>
                </a:cubicBezTo>
                <a:cubicBezTo>
                  <a:pt x="885527" y="241518"/>
                  <a:pt x="894544" y="254647"/>
                  <a:pt x="904875" y="266700"/>
                </a:cubicBezTo>
                <a:cubicBezTo>
                  <a:pt x="913641" y="276927"/>
                  <a:pt x="923925" y="285750"/>
                  <a:pt x="933450" y="295275"/>
                </a:cubicBezTo>
                <a:cubicBezTo>
                  <a:pt x="973586" y="415682"/>
                  <a:pt x="906632" y="223174"/>
                  <a:pt x="962025" y="352425"/>
                </a:cubicBezTo>
                <a:cubicBezTo>
                  <a:pt x="967182" y="364457"/>
                  <a:pt x="968710" y="377746"/>
                  <a:pt x="971550" y="390525"/>
                </a:cubicBezTo>
                <a:cubicBezTo>
                  <a:pt x="987302" y="461408"/>
                  <a:pt x="981075" y="437406"/>
                  <a:pt x="981075" y="53340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reeform 7"/>
          <p:cNvSpPr/>
          <p:nvPr/>
        </p:nvSpPr>
        <p:spPr>
          <a:xfrm>
            <a:off x="8334375" y="3314700"/>
            <a:ext cx="295275" cy="171450"/>
          </a:xfrm>
          <a:custGeom>
            <a:avLst/>
            <a:gdLst>
              <a:gd name="connsiteX0" fmla="*/ 0 w 295275"/>
              <a:gd name="connsiteY0" fmla="*/ 76200 h 171450"/>
              <a:gd name="connsiteX1" fmla="*/ 76200 w 295275"/>
              <a:gd name="connsiteY1" fmla="*/ 95250 h 171450"/>
              <a:gd name="connsiteX2" fmla="*/ 142875 w 295275"/>
              <a:gd name="connsiteY2" fmla="*/ 114300 h 171450"/>
              <a:gd name="connsiteX3" fmla="*/ 171450 w 295275"/>
              <a:gd name="connsiteY3" fmla="*/ 171450 h 171450"/>
              <a:gd name="connsiteX4" fmla="*/ 200025 w 295275"/>
              <a:gd name="connsiteY4" fmla="*/ 114300 h 171450"/>
              <a:gd name="connsiteX5" fmla="*/ 219075 w 295275"/>
              <a:gd name="connsiteY5" fmla="*/ 85725 h 171450"/>
              <a:gd name="connsiteX6" fmla="*/ 238125 w 295275"/>
              <a:gd name="connsiteY6" fmla="*/ 47625 h 171450"/>
              <a:gd name="connsiteX7" fmla="*/ 266700 w 295275"/>
              <a:gd name="connsiteY7" fmla="*/ 38100 h 171450"/>
              <a:gd name="connsiteX8" fmla="*/ 295275 w 295275"/>
              <a:gd name="connsiteY8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171450">
                <a:moveTo>
                  <a:pt x="0" y="76200"/>
                </a:moveTo>
                <a:cubicBezTo>
                  <a:pt x="96826" y="95565"/>
                  <a:pt x="7859" y="75724"/>
                  <a:pt x="76200" y="95250"/>
                </a:cubicBezTo>
                <a:cubicBezTo>
                  <a:pt x="159921" y="119170"/>
                  <a:pt x="74362" y="91462"/>
                  <a:pt x="142875" y="114300"/>
                </a:cubicBezTo>
                <a:cubicBezTo>
                  <a:pt x="145224" y="121346"/>
                  <a:pt x="159140" y="171450"/>
                  <a:pt x="171450" y="171450"/>
                </a:cubicBezTo>
                <a:cubicBezTo>
                  <a:pt x="185099" y="171450"/>
                  <a:pt x="196502" y="121346"/>
                  <a:pt x="200025" y="114300"/>
                </a:cubicBezTo>
                <a:cubicBezTo>
                  <a:pt x="205145" y="104061"/>
                  <a:pt x="213395" y="95664"/>
                  <a:pt x="219075" y="85725"/>
                </a:cubicBezTo>
                <a:cubicBezTo>
                  <a:pt x="226120" y="73397"/>
                  <a:pt x="228085" y="57665"/>
                  <a:pt x="238125" y="47625"/>
                </a:cubicBezTo>
                <a:cubicBezTo>
                  <a:pt x="245225" y="40525"/>
                  <a:pt x="257175" y="41275"/>
                  <a:pt x="266700" y="38100"/>
                </a:cubicBezTo>
                <a:cubicBezTo>
                  <a:pt x="288241" y="5789"/>
                  <a:pt x="277655" y="17620"/>
                  <a:pt x="295275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072462" y="3389174"/>
            <a:ext cx="107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-Plants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minerals -Sticks, fingers, or hands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000246"/>
            <a:ext cx="627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cap="none" spc="100" dirty="0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fr-FR" sz="54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Pictographs</a:t>
            </a:r>
            <a:endParaRPr lang="en-GB" sz="54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" name="Picture 2" descr="picto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34"/>
            <a:ext cx="7983065" cy="1495634"/>
          </a:xfrm>
          <a:prstGeom prst="rect">
            <a:avLst/>
          </a:prstGeom>
        </p:spPr>
      </p:pic>
      <p:sp>
        <p:nvSpPr>
          <p:cNvPr id="6" name="ZoneTexte 9"/>
          <p:cNvSpPr txBox="1"/>
          <p:nvPr/>
        </p:nvSpPr>
        <p:spPr>
          <a:xfrm>
            <a:off x="571472" y="30718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1) Abstract </a:t>
            </a:r>
            <a:r>
              <a:rPr lang="fr-FR" sz="3600" b="1" i="1" dirty="0" err="1" smtClean="0">
                <a:latin typeface="Times New Roman" pitchFamily="18" charset="0"/>
                <a:cs typeface="Times New Roman" pitchFamily="18" charset="0"/>
              </a:rPr>
              <a:t>Symbols</a:t>
            </a:r>
            <a:endParaRPr lang="fr-FR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9"/>
          <p:cNvSpPr txBox="1"/>
          <p:nvPr/>
        </p:nvSpPr>
        <p:spPr>
          <a:xfrm>
            <a:off x="571472" y="39290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2) Hand Stencils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000246"/>
            <a:ext cx="627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cap="none" spc="100" dirty="0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fr-FR" sz="54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Pictographs</a:t>
            </a:r>
            <a:endParaRPr lang="en-GB" sz="54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" name="Picture 2" descr="picto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34"/>
            <a:ext cx="7983065" cy="1495634"/>
          </a:xfrm>
          <a:prstGeom prst="rect">
            <a:avLst/>
          </a:prstGeom>
        </p:spPr>
      </p:pic>
      <p:sp>
        <p:nvSpPr>
          <p:cNvPr id="4" name="ZoneTexte 9"/>
          <p:cNvSpPr txBox="1"/>
          <p:nvPr/>
        </p:nvSpPr>
        <p:spPr>
          <a:xfrm>
            <a:off x="571472" y="30718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3) Rock </a:t>
            </a:r>
            <a:r>
              <a:rPr lang="fr-FR" sz="3600" b="1" i="1" dirty="0" err="1" smtClean="0">
                <a:latin typeface="Times New Roman" pitchFamily="18" charset="0"/>
                <a:cs typeface="Times New Roman" pitchFamily="18" charset="0"/>
              </a:rPr>
              <a:t>Engravings</a:t>
            </a:r>
            <a:endParaRPr lang="fr-FR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571472" y="39290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4) Cave </a:t>
            </a:r>
            <a:r>
              <a:rPr lang="fr-FR" sz="3600" b="1" i="1" dirty="0" err="1" smtClean="0">
                <a:latin typeface="Times New Roman" pitchFamily="18" charset="0"/>
                <a:cs typeface="Times New Roman" pitchFamily="18" charset="0"/>
              </a:rPr>
              <a:t>Paintings</a:t>
            </a:r>
            <a:endParaRPr lang="fr-FR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000246"/>
            <a:ext cx="627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cap="none" spc="100" dirty="0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fr-FR" sz="54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Pictographs</a:t>
            </a:r>
            <a:endParaRPr lang="en-GB" sz="54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" name="Picture 2" descr="picto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34"/>
            <a:ext cx="7983065" cy="1495634"/>
          </a:xfrm>
          <a:prstGeom prst="rect">
            <a:avLst/>
          </a:prstGeom>
        </p:spPr>
      </p:pic>
      <p:sp>
        <p:nvSpPr>
          <p:cNvPr id="4" name="ZoneTexte 9"/>
          <p:cNvSpPr txBox="1"/>
          <p:nvPr/>
        </p:nvSpPr>
        <p:spPr>
          <a:xfrm>
            <a:off x="571472" y="292894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Abstract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Symbols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, Hand Stencils, Rock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Engravings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, Cave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Paintings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4339827" y="1160849"/>
            <a:ext cx="571504" cy="5822198"/>
          </a:xfrm>
          <a:prstGeom prst="rightBrace">
            <a:avLst>
              <a:gd name="adj1" fmla="val 43333"/>
              <a:gd name="adj2" fmla="val 50000"/>
            </a:avLst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428860" y="4214824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i="1" dirty="0" smtClean="0">
                <a:latin typeface="Times New Roman" pitchFamily="18" charset="0"/>
                <a:cs typeface="Times New Roman" pitchFamily="18" charset="0"/>
              </a:rPr>
              <a:t>Basic</a:t>
            </a:r>
            <a:endParaRPr lang="fr-FR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214824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i="1" dirty="0" err="1" smtClean="0">
                <a:latin typeface="Times New Roman" pitchFamily="18" charset="0"/>
                <a:cs typeface="Times New Roman" pitchFamily="18" charset="0"/>
              </a:rPr>
              <a:t>Complex</a:t>
            </a:r>
            <a:endParaRPr lang="fr-FR" sz="3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history .png"/>
          <p:cNvPicPr>
            <a:picLocks noChangeAspect="1"/>
          </p:cNvPicPr>
          <p:nvPr/>
        </p:nvPicPr>
        <p:blipFill>
          <a:blip r:embed="rId2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796136" y="2211710"/>
            <a:ext cx="2520280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en angle 5"/>
          <p:cNvCxnSpPr>
            <a:stCxn id="4" idx="4"/>
          </p:cNvCxnSpPr>
          <p:nvPr/>
        </p:nvCxnSpPr>
        <p:spPr>
          <a:xfrm rot="16200000" flipH="1">
            <a:off x="6858254" y="3561860"/>
            <a:ext cx="648072" cy="252028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24128" y="401191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records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5576" y="2067694"/>
            <a:ext cx="3312368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Prehistory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en angle 9"/>
          <p:cNvCxnSpPr/>
          <p:nvPr/>
        </p:nvCxnSpPr>
        <p:spPr>
          <a:xfrm rot="16200000" flipH="1">
            <a:off x="2213738" y="3633868"/>
            <a:ext cx="648072" cy="252028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courbée vers le haut 10"/>
          <p:cNvSpPr/>
          <p:nvPr/>
        </p:nvSpPr>
        <p:spPr>
          <a:xfrm flipH="1" flipV="1">
            <a:off x="4139952" y="2499742"/>
            <a:ext cx="1584176" cy="360040"/>
          </a:xfrm>
          <a:prstGeom prst="curvedUpArrow">
            <a:avLst>
              <a:gd name="adj1" fmla="val 0"/>
              <a:gd name="adj2" fmla="val 47333"/>
              <a:gd name="adj3" fmla="val 25000"/>
            </a:avLst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408391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records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357172"/>
            <a:ext cx="8215370" cy="457203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Connector 4"/>
          <p:cNvCxnSpPr/>
          <p:nvPr/>
        </p:nvCxnSpPr>
        <p:spPr>
          <a:xfrm>
            <a:off x="500034" y="928676"/>
            <a:ext cx="82153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0"/>
            <a:endCxn id="3" idx="2"/>
          </p:cNvCxnSpPr>
          <p:nvPr/>
        </p:nvCxnSpPr>
        <p:spPr>
          <a:xfrm rot="16200000" flipH="1">
            <a:off x="2321703" y="2643188"/>
            <a:ext cx="457203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8662" y="2857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Basic</a:t>
            </a:r>
            <a:endParaRPr lang="fr-F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857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Complex</a:t>
            </a:r>
            <a:endParaRPr lang="fr-F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071552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Made by one, and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one, unit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7516" r="43627" b="17647"/>
          <a:stretch>
            <a:fillRect/>
          </a:stretch>
        </p:blipFill>
        <p:spPr>
          <a:xfrm>
            <a:off x="1428728" y="2357436"/>
            <a:ext cx="1143008" cy="123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857488" y="314325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cow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lum contrast="40000"/>
          </a:blip>
          <a:srcRect l="4386"/>
          <a:stretch>
            <a:fillRect/>
          </a:stretch>
        </p:blipFill>
        <p:spPr>
          <a:xfrm>
            <a:off x="1214414" y="3857634"/>
            <a:ext cx="1557346" cy="857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000364" y="428626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ax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1142990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Made by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assembling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fusing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basic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units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omplex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FE0DB"/>
              </a:clrFrom>
              <a:clrTo>
                <a:srgbClr val="DFE0DB">
                  <a:alpha val="0"/>
                </a:srgbClr>
              </a:clrTo>
            </a:clrChange>
          </a:blip>
          <a:srcRect r="3441"/>
          <a:stretch>
            <a:fillRect/>
          </a:stretch>
        </p:blipFill>
        <p:spPr>
          <a:xfrm>
            <a:off x="4786314" y="2500312"/>
            <a:ext cx="3786214" cy="135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omplex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19" r="90196"/>
          <a:stretch>
            <a:fillRect/>
          </a:stretch>
        </p:blipFill>
        <p:spPr>
          <a:xfrm>
            <a:off x="4714876" y="4000510"/>
            <a:ext cx="714380" cy="896937"/>
          </a:xfrm>
          <a:prstGeom prst="rect">
            <a:avLst/>
          </a:prstGeom>
        </p:spPr>
      </p:pic>
      <p:pic>
        <p:nvPicPr>
          <p:cNvPr id="19" name="Picture 18" descr="complex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41830" t="50000" r="45098"/>
          <a:stretch>
            <a:fillRect/>
          </a:stretch>
        </p:blipFill>
        <p:spPr>
          <a:xfrm>
            <a:off x="5500694" y="4143386"/>
            <a:ext cx="1071571" cy="571504"/>
          </a:xfrm>
          <a:prstGeom prst="rect">
            <a:avLst/>
          </a:prstGeom>
        </p:spPr>
      </p:pic>
      <p:pic>
        <p:nvPicPr>
          <p:cNvPr id="20" name="Picture 19" descr="complex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72" t="38281" r="14052"/>
          <a:stretch>
            <a:fillRect/>
          </a:stretch>
        </p:blipFill>
        <p:spPr>
          <a:xfrm>
            <a:off x="6643702" y="4071948"/>
            <a:ext cx="1709096" cy="642942"/>
          </a:xfrm>
          <a:prstGeom prst="rect">
            <a:avLst/>
          </a:prstGeom>
        </p:spPr>
      </p:pic>
      <p:pic>
        <p:nvPicPr>
          <p:cNvPr id="21" name="Picture 20" descr="complex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14"/>
          <a:stretch>
            <a:fillRect/>
          </a:stretch>
        </p:blipFill>
        <p:spPr>
          <a:xfrm>
            <a:off x="6143636" y="4000510"/>
            <a:ext cx="1071570" cy="95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o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34"/>
            <a:ext cx="7983065" cy="1495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348" y="2000246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spc="100" dirty="0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5400" cap="none" spc="100" dirty="0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Importance</a:t>
            </a:r>
            <a:endParaRPr lang="en-GB" sz="54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571472" y="2928940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They provide valuable insight into the social and spiritual lives of prehistoric peoples by revealing their relationships with the natural world and each other.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643056"/>
            <a:ext cx="8785739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Text  Discussion</a:t>
            </a:r>
            <a:endParaRPr lang="en-US" sz="7200" b="1" cap="all" spc="0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928808"/>
            <a:ext cx="3475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Prehistory</a:t>
            </a:r>
            <a:endParaRPr lang="en-GB" sz="54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5786" y="292894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era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preceds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prehistory .png"/>
          <p:cNvPicPr>
            <a:picLocks noChangeAspect="1"/>
          </p:cNvPicPr>
          <p:nvPr/>
        </p:nvPicPr>
        <p:blipFill>
          <a:blip r:embed="rId2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8" name="ZoneTexte 5"/>
          <p:cNvSpPr txBox="1"/>
          <p:nvPr/>
        </p:nvSpPr>
        <p:spPr>
          <a:xfrm>
            <a:off x="428596" y="414338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➔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Stone Age     </a:t>
            </a:r>
            <a:r>
              <a:rPr lang="fr-FR" sz="3200" dirty="0" smtClean="0"/>
              <a:t>➔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Bronze Age     </a:t>
            </a:r>
            <a:r>
              <a:rPr lang="fr-FR" sz="3200" dirty="0" smtClean="0"/>
              <a:t>➔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Iron Age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ehistory .png"/>
          <p:cNvPicPr>
            <a:picLocks noChangeAspect="1"/>
          </p:cNvPicPr>
          <p:nvPr/>
        </p:nvPicPr>
        <p:blipFill>
          <a:blip r:embed="rId2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1923678"/>
            <a:ext cx="4395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Filling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Gaps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29289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deductions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facts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365187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Prehistory</a:t>
            </a:r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tracing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developments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backwards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history .png"/>
          <p:cNvPicPr>
            <a:picLocks noChangeAspect="1"/>
          </p:cNvPicPr>
          <p:nvPr/>
        </p:nvPicPr>
        <p:blipFill>
          <a:blip r:embed="rId2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271576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1) Flexible time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limits</a:t>
            </a:r>
            <a:endParaRPr lang="fr-FR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707654"/>
            <a:ext cx="494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GB" sz="60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5536" y="3507854"/>
            <a:ext cx="1872208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fr-F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GB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339752" y="3939902"/>
            <a:ext cx="86409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3419872" y="3435846"/>
            <a:ext cx="511256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fr-F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fr-F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fr-F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F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invented</a:t>
            </a:r>
            <a:endParaRPr lang="en-GB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6084168" y="3795886"/>
            <a:ext cx="20162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563888" y="4227934"/>
            <a:ext cx="20162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courbée vers la droite 15"/>
          <p:cNvSpPr/>
          <p:nvPr/>
        </p:nvSpPr>
        <p:spPr>
          <a:xfrm>
            <a:off x="3275856" y="4299942"/>
            <a:ext cx="1224136" cy="399649"/>
          </a:xfrm>
          <a:prstGeom prst="curvedRightArrow">
            <a:avLst>
              <a:gd name="adj1" fmla="val 10660"/>
              <a:gd name="adj2" fmla="val 28221"/>
              <a:gd name="adj3" fmla="val 25000"/>
            </a:avLst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4515966"/>
            <a:ext cx="36724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the place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3 3.19556E-6 L 5E-6 3.19556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0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history .png"/>
          <p:cNvPicPr>
            <a:picLocks noChangeAspect="1"/>
          </p:cNvPicPr>
          <p:nvPr/>
        </p:nvPicPr>
        <p:blipFill>
          <a:blip r:embed="rId2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371475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out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jigsaw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puzzle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707654"/>
            <a:ext cx="494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GB" sz="60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8596" y="271462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Stretched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immense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periods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of time</a:t>
            </a:r>
          </a:p>
        </p:txBody>
      </p:sp>
      <p:pic>
        <p:nvPicPr>
          <p:cNvPr id="15" name="Image 14" descr="jigsaw puzzle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3429006"/>
            <a:ext cx="1905320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history .png"/>
          <p:cNvPicPr>
            <a:picLocks noChangeAspect="1"/>
          </p:cNvPicPr>
          <p:nvPr/>
        </p:nvPicPr>
        <p:blipFill>
          <a:blip r:embed="rId2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293179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Finding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identifying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explaining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and visible traces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prehistoric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851670"/>
            <a:ext cx="31935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Concerns</a:t>
            </a:r>
            <a:endParaRPr lang="en-GB" sz="6000" cap="none" spc="1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trace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432" t="7366" b="11608"/>
          <a:stretch>
            <a:fillRect/>
          </a:stretch>
        </p:blipFill>
        <p:spPr>
          <a:xfrm rot="21312043">
            <a:off x="4575601" y="2139702"/>
            <a:ext cx="3582850" cy="1368152"/>
          </a:xfrm>
          <a:prstGeom prst="rect">
            <a:avLst/>
          </a:prstGeom>
        </p:spPr>
      </p:pic>
      <p:pic>
        <p:nvPicPr>
          <p:cNvPr id="6" name="Image 5" descr="prehistory .png"/>
          <p:cNvPicPr>
            <a:picLocks noChangeAspect="1"/>
          </p:cNvPicPr>
          <p:nvPr/>
        </p:nvPicPr>
        <p:blipFill>
          <a:blip r:embed="rId3" cstate="print"/>
          <a:srcRect r="9051" b="9706"/>
          <a:stretch>
            <a:fillRect/>
          </a:stretch>
        </p:blipFill>
        <p:spPr>
          <a:xfrm>
            <a:off x="611560" y="195486"/>
            <a:ext cx="7992888" cy="15121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311" y="2067694"/>
            <a:ext cx="7079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Traces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Prehistoric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Man</a:t>
            </a:r>
            <a:endParaRPr lang="en-GB" sz="3600" cap="none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3568" y="285978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➔ Structures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343584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➔ Living sites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3568" y="401191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➔ Burial places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ru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23850"/>
            <a:ext cx="73152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292</Words>
  <Application>Microsoft Office PowerPoint</Application>
  <PresentationFormat>Affichage à l'écran (16:9)</PresentationFormat>
  <Paragraphs>64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Sc</dc:creator>
  <cp:lastModifiedBy>Sc</cp:lastModifiedBy>
  <cp:revision>66</cp:revision>
  <dcterms:created xsi:type="dcterms:W3CDTF">2024-11-11T19:31:33Z</dcterms:created>
  <dcterms:modified xsi:type="dcterms:W3CDTF">2024-11-12T08:57:34Z</dcterms:modified>
</cp:coreProperties>
</file>