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7" r:id="rId2"/>
    <p:sldId id="264" r:id="rId3"/>
    <p:sldId id="279" r:id="rId4"/>
    <p:sldId id="256" r:id="rId5"/>
    <p:sldId id="282" r:id="rId6"/>
    <p:sldId id="283" r:id="rId7"/>
    <p:sldId id="287" r:id="rId8"/>
    <p:sldId id="288" r:id="rId9"/>
    <p:sldId id="289" r:id="rId10"/>
    <p:sldId id="258" r:id="rId11"/>
    <p:sldId id="260" r:id="rId12"/>
    <p:sldId id="284" r:id="rId13"/>
    <p:sldId id="263" r:id="rId14"/>
    <p:sldId id="286" r:id="rId15"/>
    <p:sldId id="265" r:id="rId16"/>
    <p:sldId id="270" r:id="rId17"/>
    <p:sldId id="290" r:id="rId18"/>
    <p:sldId id="275" r:id="rId19"/>
    <p:sldId id="276" r:id="rId20"/>
    <p:sldId id="271" r:id="rId21"/>
    <p:sldId id="291" r:id="rId22"/>
    <p:sldId id="292" r:id="rId23"/>
    <p:sldId id="293" r:id="rId24"/>
    <p:sldId id="294" r:id="rId25"/>
    <p:sldId id="296" r:id="rId26"/>
    <p:sldId id="295" r:id="rId27"/>
    <p:sldId id="277" r:id="rId2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E12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85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796B9E-5A50-46B6-9B01-889BF348FC6E}" type="datetimeFigureOut">
              <a:rPr lang="fr-FR" smtClean="0"/>
              <a:pPr/>
              <a:t>28/11/2016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F37E59-5D0D-4C30-9042-A708C02C126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AE20083-FD55-4829-AB49-63750C960355}" type="slidenum">
              <a:rPr lang="ar-SA" smtClean="0"/>
              <a:pPr/>
              <a:t>1</a:t>
            </a:fld>
            <a:endParaRPr lang="en-GB" smtClean="0">
              <a:cs typeface="Arial" pitchFamily="34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5EE5B5D-A90B-4754-989E-4344FC7895D6}" type="slidenum">
              <a:rPr lang="ar-SA" smtClean="0"/>
              <a:pPr/>
              <a:t>2</a:t>
            </a:fld>
            <a:endParaRPr lang="en-US" smtClean="0">
              <a:cs typeface="Arial" pitchFamily="34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EAE39-8051-4767-A370-AA729AC02C23}" type="datetimeFigureOut">
              <a:rPr lang="fr-FR" smtClean="0"/>
              <a:pPr/>
              <a:t>28/11/2016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6B9C3-708B-4DFD-B39B-B1030E549C5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EAE39-8051-4767-A370-AA729AC02C23}" type="datetimeFigureOut">
              <a:rPr lang="fr-FR" smtClean="0"/>
              <a:pPr/>
              <a:t>28/11/2016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6B9C3-708B-4DFD-B39B-B1030E549C5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EAE39-8051-4767-A370-AA729AC02C23}" type="datetimeFigureOut">
              <a:rPr lang="fr-FR" smtClean="0"/>
              <a:pPr/>
              <a:t>28/11/2016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6B9C3-708B-4DFD-B39B-B1030E549C5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EAE39-8051-4767-A370-AA729AC02C23}" type="datetimeFigureOut">
              <a:rPr lang="fr-FR" smtClean="0"/>
              <a:pPr/>
              <a:t>28/11/2016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6B9C3-708B-4DFD-B39B-B1030E549C5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EAE39-8051-4767-A370-AA729AC02C23}" type="datetimeFigureOut">
              <a:rPr lang="fr-FR" smtClean="0"/>
              <a:pPr/>
              <a:t>28/11/2016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6B9C3-708B-4DFD-B39B-B1030E549C5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EAE39-8051-4767-A370-AA729AC02C23}" type="datetimeFigureOut">
              <a:rPr lang="fr-FR" smtClean="0"/>
              <a:pPr/>
              <a:t>28/11/2016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6B9C3-708B-4DFD-B39B-B1030E549C5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EAE39-8051-4767-A370-AA729AC02C23}" type="datetimeFigureOut">
              <a:rPr lang="fr-FR" smtClean="0"/>
              <a:pPr/>
              <a:t>28/11/2016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6B9C3-708B-4DFD-B39B-B1030E549C5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EAE39-8051-4767-A370-AA729AC02C23}" type="datetimeFigureOut">
              <a:rPr lang="fr-FR" smtClean="0"/>
              <a:pPr/>
              <a:t>28/11/2016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6B9C3-708B-4DFD-B39B-B1030E549C5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EAE39-8051-4767-A370-AA729AC02C23}" type="datetimeFigureOut">
              <a:rPr lang="fr-FR" smtClean="0"/>
              <a:pPr/>
              <a:t>28/11/2016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6B9C3-708B-4DFD-B39B-B1030E549C5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EAE39-8051-4767-A370-AA729AC02C23}" type="datetimeFigureOut">
              <a:rPr lang="fr-FR" smtClean="0"/>
              <a:pPr/>
              <a:t>28/11/2016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6B9C3-708B-4DFD-B39B-B1030E549C5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EAE39-8051-4767-A370-AA729AC02C23}" type="datetimeFigureOut">
              <a:rPr lang="fr-FR" smtClean="0"/>
              <a:pPr/>
              <a:t>28/11/2016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6B9C3-708B-4DFD-B39B-B1030E549C5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EAE39-8051-4767-A370-AA729AC02C23}" type="datetimeFigureOut">
              <a:rPr lang="fr-FR" smtClean="0"/>
              <a:pPr/>
              <a:t>28/11/2016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6B9C3-708B-4DFD-B39B-B1030E549C5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6513" y="0"/>
            <a:ext cx="9180513" cy="685800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009999"/>
              </a:gs>
            </a:gsLst>
            <a:path path="shape">
              <a:fillToRect l="50000" t="50000" r="50000" b="50000"/>
            </a:path>
          </a:gradFill>
          <a:ln w="9525" algn="ctr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3214686"/>
            <a:ext cx="7127875" cy="2028820"/>
          </a:xfrm>
          <a:prstGeom prst="rect">
            <a:avLst/>
          </a:prstGeom>
          <a:solidFill>
            <a:srgbClr val="FFFF00">
              <a:alpha val="79999"/>
            </a:srgbClr>
          </a:solidFill>
          <a:ln w="101600" cmpd="thinThick" algn="ctr">
            <a:solidFill>
              <a:srgbClr val="DDE185"/>
            </a:solidFill>
            <a:miter lim="800000"/>
            <a:headEnd/>
            <a:tailEnd/>
          </a:ln>
        </p:spPr>
      </p:pic>
      <p:pic>
        <p:nvPicPr>
          <p:cNvPr id="5125" name="Picture 5" descr="earthclear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36513" y="5949950"/>
            <a:ext cx="1042988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6" descr="earthclear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101013" y="5949950"/>
            <a:ext cx="1042987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8" descr="figure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79388" y="5308600"/>
            <a:ext cx="712787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9" descr="figure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H="1">
            <a:off x="8172450" y="5308600"/>
            <a:ext cx="79851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4" name="Rectangle 11"/>
          <p:cNvSpPr>
            <a:spLocks noChangeArrowheads="1"/>
          </p:cNvSpPr>
          <p:nvPr/>
        </p:nvSpPr>
        <p:spPr bwMode="auto">
          <a:xfrm>
            <a:off x="0" y="2824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9225" name="Rectangle 12"/>
          <p:cNvSpPr>
            <a:spLocks noChangeArrowheads="1"/>
          </p:cNvSpPr>
          <p:nvPr/>
        </p:nvSpPr>
        <p:spPr bwMode="auto">
          <a:xfrm>
            <a:off x="0" y="4033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r"/>
            <a:endParaRPr lang="en-US"/>
          </a:p>
        </p:txBody>
      </p:sp>
      <p:sp>
        <p:nvSpPr>
          <p:cNvPr id="9226" name="Text Box 13"/>
          <p:cNvSpPr txBox="1">
            <a:spLocks noChangeArrowheads="1"/>
          </p:cNvSpPr>
          <p:nvPr/>
        </p:nvSpPr>
        <p:spPr bwMode="auto">
          <a:xfrm>
            <a:off x="7596188" y="404813"/>
            <a:ext cx="12239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endParaRPr lang="en-US"/>
          </a:p>
        </p:txBody>
      </p:sp>
      <p:sp>
        <p:nvSpPr>
          <p:cNvPr id="10251" name="Text Box 14"/>
          <p:cNvSpPr txBox="1">
            <a:spLocks noChangeArrowheads="1"/>
          </p:cNvSpPr>
          <p:nvPr/>
        </p:nvSpPr>
        <p:spPr bwMode="auto">
          <a:xfrm>
            <a:off x="3428992" y="357166"/>
            <a:ext cx="4714876" cy="1200329"/>
          </a:xfrm>
          <a:prstGeom prst="rect">
            <a:avLst/>
          </a:prstGeom>
          <a:gradFill rotWithShape="1">
            <a:gsLst>
              <a:gs pos="0">
                <a:srgbClr val="EDED49"/>
              </a:gs>
              <a:gs pos="100000">
                <a:srgbClr val="009999"/>
              </a:gs>
            </a:gsLst>
            <a:path path="shape">
              <a:fillToRect l="50000" t="50000" r="50000" b="50000"/>
            </a:path>
          </a:gradFill>
          <a:ln w="9525">
            <a:pattFill prst="pct20">
              <a:fgClr>
                <a:srgbClr val="000000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ar-DZ" sz="2400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جامعة </a:t>
            </a:r>
            <a:r>
              <a:rPr lang="ar-DZ" sz="2400" dirty="0" err="1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سطيف</a:t>
            </a:r>
            <a:r>
              <a:rPr lang="ar-DZ" sz="2400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 2</a:t>
            </a:r>
          </a:p>
          <a:p>
            <a:pPr algn="ctr"/>
            <a:r>
              <a:rPr lang="ar-DZ" sz="2400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كلية العلوم </a:t>
            </a:r>
            <a:r>
              <a:rPr lang="ar-DZ" sz="2400" dirty="0" err="1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الانسانية</a:t>
            </a:r>
            <a:r>
              <a:rPr lang="ar-DZ" sz="2400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 و الاجتماعية</a:t>
            </a:r>
            <a:endParaRPr lang="ar-SA" sz="2400" dirty="0">
              <a:solidFill>
                <a:srgbClr val="FF0000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ar-SA" sz="2400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قسم </a:t>
            </a:r>
            <a:r>
              <a:rPr lang="ar-DZ" sz="2400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علوم </a:t>
            </a:r>
            <a:r>
              <a:rPr lang="ar-DZ" sz="2400" dirty="0" err="1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و</a:t>
            </a:r>
            <a:r>
              <a:rPr lang="ar-DZ" sz="2400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 تقنيات النشاطات البدنية </a:t>
            </a:r>
            <a:r>
              <a:rPr lang="ar-DZ" sz="2400" dirty="0" err="1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و</a:t>
            </a:r>
            <a:r>
              <a:rPr lang="ar-DZ" sz="2400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 الرياضية </a:t>
            </a:r>
            <a:endParaRPr lang="en-GB" sz="2400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1447800" y="5410200"/>
            <a:ext cx="6172200" cy="1143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ar-DZ" sz="3200" b="1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الأستاذ: بروج كمال</a:t>
            </a:r>
            <a:endParaRPr lang="fr-FR" sz="3200" b="1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ctr">
              <a:defRPr/>
            </a:pPr>
            <a:r>
              <a:rPr lang="fr-FR" sz="2800" b="1" dirty="0">
                <a:solidFill>
                  <a:schemeClr val="tx1"/>
                </a:solidFill>
                <a:latin typeface="Simplified Arabic" pitchFamily="18" charset="-78"/>
                <a:cs typeface="+mj-cs"/>
              </a:rPr>
              <a:t>Berroudj.kamel@yahoo.com</a:t>
            </a:r>
            <a:r>
              <a:rPr lang="ar-DZ" sz="2800" b="1" dirty="0">
                <a:solidFill>
                  <a:schemeClr val="tx1"/>
                </a:solidFill>
                <a:latin typeface="Simplified Arabic" pitchFamily="18" charset="-78"/>
                <a:cs typeface="+mj-cs"/>
              </a:rPr>
              <a:t> </a:t>
            </a:r>
            <a:endParaRPr lang="fr-FR" sz="2800" b="1" dirty="0">
              <a:solidFill>
                <a:schemeClr val="tx1"/>
              </a:solidFill>
              <a:latin typeface="Simplified Arabic" pitchFamily="18" charset="-78"/>
              <a:cs typeface="+mj-cs"/>
            </a:endParaRPr>
          </a:p>
          <a:p>
            <a:pPr algn="ctr">
              <a:defRPr/>
            </a:pPr>
            <a:endParaRPr lang="fr-FR" sz="3200" b="1" dirty="0">
              <a:solidFill>
                <a:schemeClr val="tx1"/>
              </a:solidFill>
              <a:latin typeface="Simplified Arabic" pitchFamily="18" charset="-78"/>
              <a:cs typeface="+mj-cs"/>
            </a:endParaRPr>
          </a:p>
          <a:p>
            <a:pPr algn="ctr">
              <a:defRPr/>
            </a:pPr>
            <a:endParaRPr lang="fr-FR" sz="2000" dirty="0">
              <a:solidFill>
                <a:schemeClr val="tx1"/>
              </a:solidFill>
              <a:latin typeface="Simplified Arabic" pitchFamily="18" charset="-78"/>
              <a:cs typeface="+mj-cs"/>
            </a:endParaRPr>
          </a:p>
        </p:txBody>
      </p:sp>
      <p:pic>
        <p:nvPicPr>
          <p:cNvPr id="9229" name="Picture 1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928662" y="357166"/>
            <a:ext cx="1533525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2" descr="C:\Users\Dell\Desktop\Colloque_STAPS_Chlef_13-14-Nov_2012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57224" y="1714488"/>
            <a:ext cx="7281971" cy="15110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160"/>
                            </p:stCondLst>
                            <p:childTnLst>
                              <p:par>
                                <p:cTn id="11" presetID="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3000" fill="hold"/>
                                        <p:tgtEl>
                                          <p:spTgt spid="51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160"/>
                            </p:stCondLst>
                            <p:childTnLst>
                              <p:par>
                                <p:cTn id="14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8160"/>
                            </p:stCondLst>
                            <p:childTnLst>
                              <p:par>
                                <p:cTn id="18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1500166" y="214290"/>
            <a:ext cx="5786478" cy="7143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b="1" dirty="0" smtClean="0">
                <a:solidFill>
                  <a:schemeClr val="tx1"/>
                </a:solidFill>
              </a:rPr>
              <a:t>أساليب التدريس في </a:t>
            </a:r>
            <a:r>
              <a:rPr lang="ar-MA" sz="2800" b="1" dirty="0" err="1" smtClean="0">
                <a:solidFill>
                  <a:schemeClr val="tx1"/>
                </a:solidFill>
              </a:rPr>
              <a:t>ت</a:t>
            </a:r>
            <a:r>
              <a:rPr lang="ar-MA" sz="2800" b="1" dirty="0" smtClean="0">
                <a:solidFill>
                  <a:schemeClr val="tx1"/>
                </a:solidFill>
              </a:rPr>
              <a:t> ب </a:t>
            </a:r>
            <a:r>
              <a:rPr lang="ar-MA" sz="2800" b="1" dirty="0" err="1" smtClean="0">
                <a:solidFill>
                  <a:schemeClr val="tx1"/>
                </a:solidFill>
              </a:rPr>
              <a:t>ر</a:t>
            </a:r>
            <a:r>
              <a:rPr lang="ar-MA" sz="2800" b="1" dirty="0" smtClean="0">
                <a:solidFill>
                  <a:schemeClr val="tx1"/>
                </a:solidFill>
              </a:rPr>
              <a:t> </a:t>
            </a:r>
            <a:r>
              <a:rPr lang="ar-MA" sz="2800" b="1" dirty="0" err="1" smtClean="0">
                <a:solidFill>
                  <a:schemeClr val="tx1"/>
                </a:solidFill>
              </a:rPr>
              <a:t>لموسكا</a:t>
            </a:r>
            <a:r>
              <a:rPr lang="ar-MA" sz="2800" b="1" dirty="0" smtClean="0">
                <a:solidFill>
                  <a:schemeClr val="tx1"/>
                </a:solidFill>
              </a:rPr>
              <a:t> </a:t>
            </a:r>
            <a:r>
              <a:rPr lang="ar-MA" sz="2800" b="1" dirty="0" err="1" smtClean="0">
                <a:solidFill>
                  <a:schemeClr val="tx1"/>
                </a:solidFill>
              </a:rPr>
              <a:t>موستن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2571736" y="1142984"/>
            <a:ext cx="4286280" cy="114300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بنية أسلوب التطبيق بتوجيه المعلم ( التدريبي) </a:t>
            </a:r>
            <a:endParaRPr lang="fr-FR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implified Arabic" pitchFamily="18" charset="-78"/>
              <a:cs typeface="Simplified Arabic" pitchFamily="18" charset="-78"/>
            </a:endParaRPr>
          </a:p>
        </p:txBody>
      </p:sp>
      <p:grpSp>
        <p:nvGrpSpPr>
          <p:cNvPr id="27" name="Groupe 26"/>
          <p:cNvGrpSpPr/>
          <p:nvPr/>
        </p:nvGrpSpPr>
        <p:grpSpPr>
          <a:xfrm>
            <a:off x="1428728" y="2357430"/>
            <a:ext cx="6431008" cy="786612"/>
            <a:chOff x="1285852" y="785794"/>
            <a:chExt cx="6431008" cy="786612"/>
          </a:xfrm>
        </p:grpSpPr>
        <p:cxnSp>
          <p:nvCxnSpPr>
            <p:cNvPr id="28" name="Connecteur droit 27"/>
            <p:cNvCxnSpPr/>
            <p:nvPr/>
          </p:nvCxnSpPr>
          <p:spPr>
            <a:xfrm rot="5400000">
              <a:off x="4287042" y="927876"/>
              <a:ext cx="285752" cy="1588"/>
            </a:xfrm>
            <a:prstGeom prst="line">
              <a:avLst/>
            </a:prstGeom>
            <a:ln>
              <a:headEnd type="none" w="lg" len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Connecteur droit 28"/>
            <p:cNvCxnSpPr/>
            <p:nvPr/>
          </p:nvCxnSpPr>
          <p:spPr>
            <a:xfrm>
              <a:off x="1285852" y="1071546"/>
              <a:ext cx="6429420" cy="1588"/>
            </a:xfrm>
            <a:prstGeom prst="line">
              <a:avLst/>
            </a:prstGeom>
            <a:ln>
              <a:headEnd type="none" w="lg" len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Connecteur droit avec flèche 29"/>
            <p:cNvCxnSpPr/>
            <p:nvPr/>
          </p:nvCxnSpPr>
          <p:spPr>
            <a:xfrm rot="5400000">
              <a:off x="4179091" y="1321579"/>
              <a:ext cx="500066" cy="1588"/>
            </a:xfrm>
            <a:prstGeom prst="straightConnector1">
              <a:avLst/>
            </a:prstGeom>
            <a:ln>
              <a:headEnd type="none" w="lg" len="lg"/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Connecteur droit avec flèche 30"/>
            <p:cNvCxnSpPr/>
            <p:nvPr/>
          </p:nvCxnSpPr>
          <p:spPr>
            <a:xfrm rot="5400000">
              <a:off x="1036613" y="1320785"/>
              <a:ext cx="500066" cy="1588"/>
            </a:xfrm>
            <a:prstGeom prst="straightConnector1">
              <a:avLst/>
            </a:prstGeom>
            <a:ln>
              <a:headEnd type="none" w="lg" len="lg"/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Connecteur droit avec flèche 31"/>
            <p:cNvCxnSpPr/>
            <p:nvPr/>
          </p:nvCxnSpPr>
          <p:spPr>
            <a:xfrm rot="5400000">
              <a:off x="7466033" y="1320785"/>
              <a:ext cx="500066" cy="1588"/>
            </a:xfrm>
            <a:prstGeom prst="straightConnector1">
              <a:avLst/>
            </a:prstGeom>
            <a:ln>
              <a:headEnd type="none" w="lg" len="lg"/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3" name="Rogner et arrondir un rectangle à un seul coin 32"/>
          <p:cNvSpPr/>
          <p:nvPr/>
        </p:nvSpPr>
        <p:spPr>
          <a:xfrm>
            <a:off x="6715140" y="3214686"/>
            <a:ext cx="2214578" cy="1357322"/>
          </a:xfrm>
          <a:prstGeom prst="snip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التخطيط</a:t>
            </a:r>
          </a:p>
          <a:p>
            <a:pPr algn="ctr"/>
            <a:r>
              <a:rPr lang="ar-MA" sz="28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ما قبل التأثير</a:t>
            </a:r>
            <a:endParaRPr lang="fr-FR" sz="2800" b="1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4" name="Rogner et arrondir un rectangle à un seul coin 33"/>
          <p:cNvSpPr/>
          <p:nvPr/>
        </p:nvSpPr>
        <p:spPr>
          <a:xfrm>
            <a:off x="571472" y="3143248"/>
            <a:ext cx="2214578" cy="1357322"/>
          </a:xfrm>
          <a:prstGeom prst="snip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التقويم </a:t>
            </a:r>
          </a:p>
          <a:p>
            <a:pPr algn="ctr"/>
            <a:r>
              <a:rPr lang="ar-MA" sz="28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ما بعد التأثير</a:t>
            </a:r>
            <a:endParaRPr lang="fr-FR" sz="2800" b="1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5" name="Rogner et arrondir un rectangle à un seul coin 34"/>
          <p:cNvSpPr/>
          <p:nvPr/>
        </p:nvSpPr>
        <p:spPr>
          <a:xfrm>
            <a:off x="3714744" y="3214686"/>
            <a:ext cx="2214578" cy="1357322"/>
          </a:xfrm>
          <a:prstGeom prst="snip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التنفيذ</a:t>
            </a:r>
          </a:p>
          <a:p>
            <a:pPr algn="ctr"/>
            <a:r>
              <a:rPr lang="ar-MA" sz="28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التأثير</a:t>
            </a:r>
            <a:endParaRPr lang="fr-FR" sz="2800" b="1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71472" y="4643446"/>
            <a:ext cx="2214578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المعلم</a:t>
            </a:r>
            <a:endParaRPr lang="fr-FR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14744" y="4714884"/>
            <a:ext cx="2214578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الطالب</a:t>
            </a:r>
            <a:endParaRPr lang="fr-FR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715140" y="4714884"/>
            <a:ext cx="2214578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المعلم </a:t>
            </a:r>
            <a:endParaRPr lang="fr-FR" sz="2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70" decel="100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770" decel="100000"/>
                                        <p:tgtEl>
                                          <p:spTgt spid="3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9" grpId="0" animBg="1"/>
      <p:bldP spid="33" grpId="0" animBg="1"/>
      <p:bldP spid="34" grpId="0" animBg="1"/>
      <p:bldP spid="35" grpId="0" animBg="1"/>
      <p:bldP spid="13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an vers le bas 1"/>
          <p:cNvSpPr/>
          <p:nvPr/>
        </p:nvSpPr>
        <p:spPr>
          <a:xfrm>
            <a:off x="2214546" y="214290"/>
            <a:ext cx="6143668" cy="500066"/>
          </a:xfrm>
          <a:prstGeom prst="ribbon">
            <a:avLst>
              <a:gd name="adj1" fmla="val 16667"/>
              <a:gd name="adj2" fmla="val 72395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3600" dirty="0" smtClean="0">
                <a:solidFill>
                  <a:schemeClr val="tx1"/>
                </a:solidFill>
              </a:rPr>
              <a:t>تطبيق </a:t>
            </a:r>
            <a:r>
              <a:rPr lang="ar-MA" sz="3600" dirty="0" err="1" smtClean="0">
                <a:solidFill>
                  <a:schemeClr val="tx1"/>
                </a:solidFill>
              </a:rPr>
              <a:t>الاسلوب</a:t>
            </a:r>
            <a:r>
              <a:rPr lang="ar-MA" sz="3600" dirty="0" smtClean="0">
                <a:solidFill>
                  <a:schemeClr val="tx1"/>
                </a:solidFill>
              </a:rPr>
              <a:t> التدريبي</a:t>
            </a:r>
            <a:endParaRPr lang="fr-FR" sz="3600" dirty="0">
              <a:solidFill>
                <a:srgbClr val="FF0000"/>
              </a:solidFill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1714480" y="785794"/>
            <a:ext cx="6431008" cy="786612"/>
            <a:chOff x="1285852" y="785794"/>
            <a:chExt cx="6431008" cy="786612"/>
          </a:xfrm>
        </p:grpSpPr>
        <p:cxnSp>
          <p:nvCxnSpPr>
            <p:cNvPr id="5" name="Connecteur droit 4"/>
            <p:cNvCxnSpPr/>
            <p:nvPr/>
          </p:nvCxnSpPr>
          <p:spPr>
            <a:xfrm rot="5400000">
              <a:off x="4287042" y="927876"/>
              <a:ext cx="285752" cy="1588"/>
            </a:xfrm>
            <a:prstGeom prst="line">
              <a:avLst/>
            </a:prstGeom>
            <a:ln>
              <a:headEnd type="none" w="lg" len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" name="Connecteur droit 5"/>
            <p:cNvCxnSpPr/>
            <p:nvPr/>
          </p:nvCxnSpPr>
          <p:spPr>
            <a:xfrm>
              <a:off x="1285852" y="1071546"/>
              <a:ext cx="6429420" cy="1588"/>
            </a:xfrm>
            <a:prstGeom prst="line">
              <a:avLst/>
            </a:prstGeom>
            <a:ln>
              <a:headEnd type="none" w="lg" len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" name="Connecteur droit avec flèche 6"/>
            <p:cNvCxnSpPr/>
            <p:nvPr/>
          </p:nvCxnSpPr>
          <p:spPr>
            <a:xfrm rot="5400000">
              <a:off x="4179091" y="1321579"/>
              <a:ext cx="500066" cy="1588"/>
            </a:xfrm>
            <a:prstGeom prst="straightConnector1">
              <a:avLst/>
            </a:prstGeom>
            <a:ln>
              <a:headEnd type="none" w="lg" len="lg"/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Connecteur droit avec flèche 7"/>
            <p:cNvCxnSpPr/>
            <p:nvPr/>
          </p:nvCxnSpPr>
          <p:spPr>
            <a:xfrm rot="5400000">
              <a:off x="1036613" y="1320785"/>
              <a:ext cx="500066" cy="1588"/>
            </a:xfrm>
            <a:prstGeom prst="straightConnector1">
              <a:avLst/>
            </a:prstGeom>
            <a:ln>
              <a:headEnd type="none" w="lg" len="lg"/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Connecteur droit avec flèche 8"/>
            <p:cNvCxnSpPr/>
            <p:nvPr/>
          </p:nvCxnSpPr>
          <p:spPr>
            <a:xfrm rot="5400000">
              <a:off x="7466033" y="1320785"/>
              <a:ext cx="500066" cy="1588"/>
            </a:xfrm>
            <a:prstGeom prst="straightConnector1">
              <a:avLst/>
            </a:prstGeom>
            <a:ln>
              <a:headEnd type="none" w="lg" len="lg"/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1" name="Rogner et arrondir un rectangle à un seul coin 10"/>
          <p:cNvSpPr/>
          <p:nvPr/>
        </p:nvSpPr>
        <p:spPr>
          <a:xfrm>
            <a:off x="6715140" y="1571612"/>
            <a:ext cx="2214578" cy="1357322"/>
          </a:xfrm>
          <a:prstGeom prst="snip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التخطيط</a:t>
            </a:r>
          </a:p>
          <a:p>
            <a:pPr algn="ctr"/>
            <a:r>
              <a:rPr lang="ar-MA" sz="28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ما قبل التأثير</a:t>
            </a:r>
            <a:endParaRPr lang="fr-FR" sz="2800" b="1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2" name="Rogner et arrondir un rectangle à un seul coin 11"/>
          <p:cNvSpPr/>
          <p:nvPr/>
        </p:nvSpPr>
        <p:spPr>
          <a:xfrm>
            <a:off x="642910" y="1643050"/>
            <a:ext cx="2214578" cy="1357322"/>
          </a:xfrm>
          <a:prstGeom prst="snip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التقويم </a:t>
            </a:r>
          </a:p>
          <a:p>
            <a:pPr algn="ctr"/>
            <a:r>
              <a:rPr lang="ar-MA" sz="28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ما بعد التأثير</a:t>
            </a:r>
            <a:endParaRPr lang="fr-FR" sz="2800" b="1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3" name="Rogner et arrondir un rectangle à un seul coin 12"/>
          <p:cNvSpPr/>
          <p:nvPr/>
        </p:nvSpPr>
        <p:spPr>
          <a:xfrm>
            <a:off x="3857620" y="1714488"/>
            <a:ext cx="2214578" cy="1357322"/>
          </a:xfrm>
          <a:prstGeom prst="snip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التنفيذ</a:t>
            </a:r>
          </a:p>
          <a:p>
            <a:pPr algn="ctr"/>
            <a:r>
              <a:rPr lang="ar-MA" sz="28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التأثير</a:t>
            </a:r>
            <a:endParaRPr lang="fr-FR" sz="2800" b="1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9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5715008" y="214290"/>
            <a:ext cx="2857520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التخطيط ما قبل </a:t>
            </a:r>
            <a:r>
              <a:rPr lang="ar-MA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التاثير</a:t>
            </a:r>
            <a:r>
              <a:rPr lang="ar-M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 </a:t>
            </a:r>
            <a:endParaRPr lang="fr-FR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714348" y="1071546"/>
            <a:ext cx="807249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buFont typeface="Wingdings" pitchFamily="2" charset="2"/>
              <a:buChar char="Ø"/>
            </a:pP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تحديد الأهداف </a:t>
            </a:r>
          </a:p>
          <a:p>
            <a:pPr algn="r" rtl="1"/>
            <a:endParaRPr lang="ar-MA" sz="28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algn="r" rtl="1">
              <a:buFont typeface="Wingdings" pitchFamily="2" charset="2"/>
              <a:buChar char="Ø"/>
            </a:pP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تحديد الأسلوب</a:t>
            </a:r>
          </a:p>
          <a:p>
            <a:pPr algn="r" rtl="1"/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</a:t>
            </a:r>
          </a:p>
          <a:p>
            <a:pPr algn="r" rtl="1">
              <a:buFont typeface="Wingdings" pitchFamily="2" charset="2"/>
              <a:buChar char="Ø"/>
            </a:pP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النظام </a:t>
            </a:r>
          </a:p>
          <a:p>
            <a:pPr algn="r" rtl="1"/>
            <a:endParaRPr lang="ar-MA" sz="28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algn="r" rtl="1">
              <a:buFont typeface="Wingdings" pitchFamily="2" charset="2"/>
              <a:buChar char="Ø"/>
            </a:pP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الزمن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Carte perforée 3"/>
          <p:cNvSpPr/>
          <p:nvPr/>
        </p:nvSpPr>
        <p:spPr>
          <a:xfrm>
            <a:off x="214282" y="1357298"/>
            <a:ext cx="8715436" cy="5214974"/>
          </a:xfrm>
          <a:prstGeom prst="flowChartPunchedCard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rtl="1"/>
            <a:r>
              <a:rPr lang="ar-MA" sz="2800" b="1" u="sng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دور المعلم </a:t>
            </a:r>
          </a:p>
          <a:p>
            <a:pPr algn="r" rtl="1"/>
            <a:endParaRPr lang="ar-MA" sz="2800" b="1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r" rtl="1">
              <a:buFont typeface="Wingdings" pitchFamily="2" charset="2"/>
              <a:buChar char="ü"/>
            </a:pPr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يشرح المعلم </a:t>
            </a:r>
            <a:r>
              <a:rPr lang="ar-MA" sz="2800" b="1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اسلوب</a:t>
            </a:r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التنفيذ </a:t>
            </a:r>
            <a:r>
              <a:rPr lang="ar-MA" sz="2800" b="1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مسؤولية الطالب في اتخاذ القرارات التسعة</a:t>
            </a:r>
          </a:p>
          <a:p>
            <a:pPr algn="r" rtl="1">
              <a:buFont typeface="Wingdings" pitchFamily="2" charset="2"/>
              <a:buChar char="ü"/>
            </a:pPr>
            <a:r>
              <a:rPr lang="ar-MA" sz="2800" b="1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اعطاء</a:t>
            </a:r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وقت لكل طالب ليعمل بمفرده</a:t>
            </a:r>
          </a:p>
          <a:p>
            <a:pPr algn="r" rtl="1">
              <a:buFont typeface="Wingdings" pitchFamily="2" charset="2"/>
              <a:buChar char="ü"/>
            </a:pPr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تقديم التغذية الراجعة</a:t>
            </a:r>
          </a:p>
          <a:p>
            <a:pPr algn="r" rtl="1">
              <a:buFont typeface="Wingdings" pitchFamily="2" charset="2"/>
              <a:buChar char="ü"/>
            </a:pPr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MA" sz="2800" b="1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الاجابة</a:t>
            </a:r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على تساؤلات المتعلمين قبل البدء في </a:t>
            </a:r>
            <a:r>
              <a:rPr lang="ar-MA" sz="2800" b="1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الاداء</a:t>
            </a:r>
            <a:endParaRPr lang="ar-MA" sz="2800" b="1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r" rtl="1"/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</a:p>
        </p:txBody>
      </p:sp>
      <p:sp>
        <p:nvSpPr>
          <p:cNvPr id="5" name="Organigramme : Carte perforée 4"/>
          <p:cNvSpPr/>
          <p:nvPr/>
        </p:nvSpPr>
        <p:spPr>
          <a:xfrm>
            <a:off x="3428992" y="214290"/>
            <a:ext cx="2928958" cy="642942"/>
          </a:xfrm>
          <a:prstGeom prst="flowChartPunchedCar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مرحلة التنفيذ </a:t>
            </a:r>
            <a:r>
              <a:rPr lang="ar-MA" sz="28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( </a:t>
            </a:r>
            <a:r>
              <a:rPr lang="ar-MA" sz="2800" b="1" dirty="0" err="1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التاثير</a:t>
            </a:r>
            <a:r>
              <a:rPr lang="ar-MA" sz="28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 ) </a:t>
            </a:r>
            <a:endParaRPr lang="fr-FR" sz="2800" b="1" dirty="0" smtClean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rganigramme : Carte perforée 1"/>
          <p:cNvSpPr/>
          <p:nvPr/>
        </p:nvSpPr>
        <p:spPr>
          <a:xfrm>
            <a:off x="214282" y="1142984"/>
            <a:ext cx="8715436" cy="5214974"/>
          </a:xfrm>
          <a:prstGeom prst="flowChartPunchedCard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rtl="1"/>
            <a:r>
              <a:rPr lang="ar-MA" sz="2800" b="1" u="sng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دور المتعلم </a:t>
            </a:r>
          </a:p>
          <a:p>
            <a:pPr algn="r" rtl="1"/>
            <a:endParaRPr lang="ar-MA" sz="2800" b="1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r" rtl="1">
              <a:buFont typeface="Wingdings" pitchFamily="2" charset="2"/>
              <a:buChar char="ü"/>
            </a:pPr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استلام بطاقة المهام من المعلم </a:t>
            </a:r>
            <a:r>
              <a:rPr lang="ar-MA" sz="2800" b="1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هي </a:t>
            </a:r>
            <a:r>
              <a:rPr lang="ar-MA" sz="2800" b="1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اهم</a:t>
            </a:r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وسائل المساعدة</a:t>
            </a:r>
          </a:p>
          <a:p>
            <a:pPr algn="r" rtl="1">
              <a:buFont typeface="Wingdings" pitchFamily="2" charset="2"/>
              <a:buChar char="ü"/>
            </a:pPr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تسجيل المعلومات العامة في الورقة </a:t>
            </a:r>
          </a:p>
          <a:p>
            <a:pPr algn="r" rtl="1">
              <a:buFont typeface="Wingdings" pitchFamily="2" charset="2"/>
              <a:buChar char="ü"/>
            </a:pPr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اخذ المكان المناسب </a:t>
            </a:r>
          </a:p>
          <a:p>
            <a:pPr algn="r" rtl="1">
              <a:buFont typeface="Wingdings" pitchFamily="2" charset="2"/>
              <a:buChar char="ü"/>
            </a:pPr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البدء في العمل </a:t>
            </a:r>
            <a:r>
              <a:rPr lang="ar-MA" sz="2800" b="1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تسجيل النتائج </a:t>
            </a:r>
          </a:p>
          <a:p>
            <a:pPr algn="r" rtl="1">
              <a:buFont typeface="Wingdings" pitchFamily="2" charset="2"/>
              <a:buChar char="ü"/>
            </a:pPr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الاتصال بالمعلم عند الحاجة </a:t>
            </a:r>
          </a:p>
          <a:p>
            <a:pPr algn="r" rtl="1">
              <a:buFont typeface="Wingdings" pitchFamily="2" charset="2"/>
              <a:buChar char="ü"/>
            </a:pPr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تسليم بطاقة الفعالية للمعلم </a:t>
            </a:r>
          </a:p>
          <a:p>
            <a:pPr algn="r" rtl="1"/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00298" y="214290"/>
            <a:ext cx="3357586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4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مرحلة التقويم </a:t>
            </a:r>
            <a:r>
              <a:rPr lang="ar-MA" sz="24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(ما بعد  </a:t>
            </a:r>
            <a:r>
              <a:rPr lang="ar-MA" sz="2400" b="1" dirty="0" err="1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التاثير</a:t>
            </a:r>
            <a:r>
              <a:rPr lang="ar-MA" sz="24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 ) </a:t>
            </a:r>
            <a:endParaRPr lang="fr-FR" sz="2400" b="1" dirty="0" smtClean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ctr"/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714348" y="1857364"/>
            <a:ext cx="8072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buFont typeface="Wingdings" pitchFamily="2" charset="2"/>
              <a:buChar char="v"/>
            </a:pP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MA" sz="2800" b="1" dirty="0" err="1" smtClean="0">
                <a:latin typeface="Simplified Arabic" pitchFamily="18" charset="-78"/>
                <a:cs typeface="Simplified Arabic" pitchFamily="18" charset="-78"/>
              </a:rPr>
              <a:t>اعطاء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التغذية الراجعة لجميع المتعلمين</a:t>
            </a:r>
            <a:endParaRPr lang="fr-FR" sz="28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286116" y="3286124"/>
            <a:ext cx="5572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buFont typeface="Wingdings" pitchFamily="2" charset="2"/>
              <a:buChar char="v"/>
            </a:pP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عملية التقويم </a:t>
            </a:r>
            <a:endParaRPr lang="fr-FR" sz="2800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4071934" y="214290"/>
            <a:ext cx="4857784" cy="7143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قنوات النمو خلال الأسلوب التدريبي </a:t>
            </a:r>
            <a:endParaRPr lang="fr-FR" sz="2800" b="1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4357686" y="1714488"/>
            <a:ext cx="4429156" cy="7143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القناة </a:t>
            </a:r>
            <a:r>
              <a:rPr lang="ar-MA" sz="2800" b="1" dirty="0" err="1" smtClean="0">
                <a:latin typeface="Simplified Arabic" pitchFamily="18" charset="-78"/>
                <a:cs typeface="Simplified Arabic" pitchFamily="18" charset="-78"/>
              </a:rPr>
              <a:t>المهارية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endParaRPr lang="fr-FR" sz="28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3571868" y="2786058"/>
            <a:ext cx="4429156" cy="714380"/>
          </a:xfrm>
          <a:prstGeom prst="ellips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8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القناة الاجتماعية  </a:t>
            </a:r>
            <a:endParaRPr lang="fr-FR" sz="2800" b="1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2000232" y="3857628"/>
            <a:ext cx="4429156" cy="714380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القناة العاطفية  </a:t>
            </a:r>
            <a:endParaRPr lang="fr-FR" sz="2800" b="1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642910" y="4929198"/>
            <a:ext cx="4429156" cy="71438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القناة الذهنية  </a:t>
            </a:r>
            <a:endParaRPr lang="fr-FR" sz="2800" b="1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emi-cadre 1"/>
          <p:cNvSpPr/>
          <p:nvPr/>
        </p:nvSpPr>
        <p:spPr>
          <a:xfrm>
            <a:off x="571440" y="1643050"/>
            <a:ext cx="8572560" cy="3429024"/>
          </a:xfrm>
          <a:prstGeom prst="halfFrame">
            <a:avLst>
              <a:gd name="adj1" fmla="val 7055"/>
              <a:gd name="adj2" fmla="val 52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MA" sz="4000" b="1" u="sng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ctr" rtl="1"/>
            <a:r>
              <a:rPr lang="ar-MA" sz="4000" b="1" u="sng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في </a:t>
            </a:r>
            <a:r>
              <a:rPr lang="ar-MA" sz="4000" b="1" u="sng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رايك</a:t>
            </a:r>
            <a:r>
              <a:rPr lang="ar-MA" sz="4000" b="1" u="sng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ما هي </a:t>
            </a:r>
            <a:r>
              <a:rPr lang="ar-MA" sz="4000" b="1" u="sng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اهم</a:t>
            </a:r>
            <a:r>
              <a:rPr lang="ar-MA" sz="4000" b="1" u="sng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المميزات </a:t>
            </a:r>
          </a:p>
          <a:p>
            <a:pPr algn="ctr" rtl="1"/>
            <a:r>
              <a:rPr lang="ar-MA" sz="4000" b="1" u="sng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لللاسلوب</a:t>
            </a:r>
            <a:r>
              <a:rPr lang="ar-MA" sz="4000" b="1" u="sng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التدريبي</a:t>
            </a:r>
            <a:endParaRPr lang="ar-MA" sz="4000" b="1" u="sng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ctr" rtl="1"/>
            <a:r>
              <a:rPr lang="ar-MA" sz="8000" b="1" u="sng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؟</a:t>
            </a:r>
            <a:endParaRPr lang="ar-SA" sz="8000" b="1" u="sng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gner un rectangle avec un coin du même côté 1"/>
          <p:cNvSpPr/>
          <p:nvPr/>
        </p:nvSpPr>
        <p:spPr>
          <a:xfrm>
            <a:off x="4000496" y="214290"/>
            <a:ext cx="3714776" cy="571504"/>
          </a:xfrm>
          <a:prstGeom prst="snip2Same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مميزات الأسلوب </a:t>
            </a:r>
            <a:r>
              <a:rPr lang="ar-MA" sz="28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التدريبي</a:t>
            </a:r>
            <a:endParaRPr lang="fr-FR" sz="2800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285720" y="1643050"/>
            <a:ext cx="8501122" cy="485778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marL="342900" indent="-342900" algn="r" rtl="1">
              <a:buFont typeface="+mj-lt"/>
              <a:buAutoNum type="arabicPeriod"/>
            </a:pPr>
            <a:r>
              <a:rPr lang="ar-MA" sz="28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الاستقلالية المحدودة</a:t>
            </a:r>
            <a:endParaRPr lang="ar-MA" sz="2800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marL="342900" indent="-342900" algn="r" rtl="1"/>
            <a:endParaRPr lang="ar-MA" sz="2800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marL="342900" indent="-342900" algn="r" rtl="1">
              <a:buFont typeface="+mj-lt"/>
              <a:buAutoNum type="arabicPeriod"/>
            </a:pPr>
            <a:r>
              <a:rPr lang="ar-MA" sz="28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يمكن استخدام هذا الأسلوب مع مجموعة كبيرة</a:t>
            </a:r>
          </a:p>
          <a:p>
            <a:pPr marL="342900" indent="-342900" algn="r" rtl="1"/>
            <a:endParaRPr lang="ar-MA" sz="2800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marL="342900" indent="-342900" algn="r" rtl="1">
              <a:buFont typeface="+mj-lt"/>
              <a:buAutoNum type="arabicPeriod"/>
            </a:pPr>
            <a:r>
              <a:rPr lang="ar-MA" sz="28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يساعد على إظهار المهارات الفردية </a:t>
            </a:r>
            <a:r>
              <a:rPr lang="ar-MA" sz="2800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MA" sz="28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الإبداع</a:t>
            </a:r>
          </a:p>
          <a:p>
            <a:pPr marL="342900" indent="-342900" algn="r" rtl="1"/>
            <a:endParaRPr lang="ar-MA" sz="2800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marL="342900" indent="-342900" algn="r" rtl="1">
              <a:buFont typeface="+mj-lt"/>
              <a:buAutoNum type="arabicPeriod"/>
            </a:pPr>
            <a:r>
              <a:rPr lang="ar-MA" sz="28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MA" sz="28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تعلم الطلبة كيفية اتخاذ القرارات الصحيحة</a:t>
            </a:r>
          </a:p>
          <a:p>
            <a:pPr marL="342900" indent="-342900" algn="r" rtl="1"/>
            <a:endParaRPr lang="ar-MA" sz="2800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marL="342900" indent="-342900" algn="r" rtl="1">
              <a:buFont typeface="+mj-lt"/>
              <a:buAutoNum type="arabicPeriod"/>
            </a:pPr>
            <a:r>
              <a:rPr lang="ar-MA" sz="28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MA" sz="2800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اعطاء</a:t>
            </a:r>
            <a:r>
              <a:rPr lang="ar-MA" sz="28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الوقت الكافي للمتعلمين لممارسة الفعالية </a:t>
            </a:r>
            <a:endParaRPr lang="fr-FR" sz="2800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gner un rectangle avec un coin du même côté 1"/>
          <p:cNvSpPr/>
          <p:nvPr/>
        </p:nvSpPr>
        <p:spPr>
          <a:xfrm>
            <a:off x="4000496" y="214290"/>
            <a:ext cx="3714776" cy="571504"/>
          </a:xfrm>
          <a:prstGeom prst="snip2Same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سلبيات الأسلوب </a:t>
            </a:r>
            <a:r>
              <a:rPr lang="ar-MA" sz="2800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الامري</a:t>
            </a:r>
            <a:endParaRPr lang="fr-FR" sz="2800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285720" y="1142984"/>
            <a:ext cx="8572560" cy="4214842"/>
          </a:xfrm>
          <a:prstGeom prst="roundRect">
            <a:avLst>
              <a:gd name="adj" fmla="val 540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r" rtl="1">
              <a:buFont typeface="Wingdings" pitchFamily="2" charset="2"/>
              <a:buChar char="q"/>
            </a:pPr>
            <a:r>
              <a:rPr lang="ar-MA" sz="28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يحتاج إلى أدوات </a:t>
            </a:r>
            <a:r>
              <a:rPr lang="ar-MA" sz="2800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MA" sz="28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أجهزة كثيرة</a:t>
            </a:r>
            <a:endParaRPr lang="ar-MA" sz="2800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r" rtl="1"/>
            <a:endParaRPr lang="ar-MA" sz="2800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r" rtl="1">
              <a:buFont typeface="Wingdings" pitchFamily="2" charset="2"/>
              <a:buChar char="q"/>
            </a:pPr>
            <a:r>
              <a:rPr lang="ar-MA" sz="28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صعوبة السيطرة على تحركات المتعلمين </a:t>
            </a:r>
            <a:endParaRPr lang="ar-MA" sz="2800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r" rtl="1"/>
            <a:endParaRPr lang="ar-MA" sz="2800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r" rtl="1">
              <a:buFont typeface="Wingdings" pitchFamily="2" charset="2"/>
              <a:buChar char="q"/>
            </a:pPr>
            <a:r>
              <a:rPr lang="ar-MA" sz="28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يأخذ من المعلم وقتا طويلا</a:t>
            </a:r>
            <a:endParaRPr lang="ar-MA" sz="2800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r" rtl="1"/>
            <a:endParaRPr lang="ar-MA" sz="2800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r" rtl="1">
              <a:buFont typeface="Wingdings" pitchFamily="2" charset="2"/>
              <a:buChar char="q"/>
            </a:pPr>
            <a:r>
              <a:rPr lang="ar-MA" sz="28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لا يمكن استخدامه مع كافة </a:t>
            </a:r>
            <a:r>
              <a:rPr lang="ar-MA" sz="2800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الاعمار</a:t>
            </a:r>
            <a:endParaRPr lang="fr-FR" sz="2800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1426" name="Rectangle 2"/>
          <p:cNvSpPr>
            <a:spLocks noChangeArrowheads="1"/>
          </p:cNvSpPr>
          <p:nvPr/>
        </p:nvSpPr>
        <p:spPr bwMode="auto">
          <a:xfrm>
            <a:off x="500034" y="1643063"/>
            <a:ext cx="7358114" cy="2808287"/>
          </a:xfrm>
          <a:prstGeom prst="rect">
            <a:avLst/>
          </a:prstGeom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800000"/>
            </a:extrusionClr>
          </a:sp3d>
        </p:spPr>
        <p:txBody>
          <a:bodyPr wrap="none" anchor="ctr">
            <a:flatTx/>
          </a:bodyPr>
          <a:lstStyle/>
          <a:p>
            <a:pPr algn="ctr">
              <a:defRPr/>
            </a:pPr>
            <a:r>
              <a:rPr lang="ar-MA" sz="4000" spc="3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Simplified Arabic" pitchFamily="18" charset="-78"/>
                <a:cs typeface="Simplified Arabic" pitchFamily="18" charset="-78"/>
              </a:rPr>
              <a:t>أساليب التدريس</a:t>
            </a:r>
          </a:p>
          <a:p>
            <a:pPr algn="ctr">
              <a:defRPr/>
            </a:pPr>
            <a:endParaRPr lang="ar-MA" sz="4000" spc="300" dirty="0" smtClean="0">
              <a:effectLst>
                <a:outerShdw blurRad="38100" dist="38100" dir="2700000" algn="tl">
                  <a:srgbClr val="000000"/>
                </a:outerShdw>
              </a:effectLst>
              <a:latin typeface="Simplified Arabic" pitchFamily="18" charset="-78"/>
              <a:cs typeface="Simplified Arabic" pitchFamily="18" charset="-78"/>
            </a:endParaRPr>
          </a:p>
          <a:p>
            <a:pPr algn="ctr">
              <a:defRPr/>
            </a:pPr>
            <a:r>
              <a:rPr lang="ar-MA" sz="4000" spc="3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Simplified Arabic" pitchFamily="18" charset="-78"/>
                <a:cs typeface="Simplified Arabic" pitchFamily="18" charset="-78"/>
              </a:rPr>
              <a:t> في التربية البدنية </a:t>
            </a:r>
            <a:r>
              <a:rPr lang="ar-MA" sz="4000" spc="30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MA" sz="4000" spc="3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Simplified Arabic" pitchFamily="18" charset="-78"/>
                <a:cs typeface="Simplified Arabic" pitchFamily="18" charset="-78"/>
              </a:rPr>
              <a:t> الرياضية </a:t>
            </a:r>
            <a:endParaRPr lang="en-GB" sz="4000" spc="300" dirty="0">
              <a:effectLst>
                <a:outerShdw blurRad="38100" dist="38100" dir="2700000" algn="tl">
                  <a:srgbClr val="000000"/>
                </a:outerShdw>
              </a:effectLst>
              <a:latin typeface="Simplified Arabic" pitchFamily="18" charset="-78"/>
              <a:cs typeface="Simplified Arabic" pitchFamily="18" charset="-78"/>
            </a:endParaRPr>
          </a:p>
        </p:txBody>
      </p:sp>
      <p:pic>
        <p:nvPicPr>
          <p:cNvPr id="3" name="Picture 37" descr="جري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07950" y="44450"/>
            <a:ext cx="1152525" cy="1295400"/>
          </a:xfrm>
          <a:prstGeom prst="rect">
            <a:avLst/>
          </a:prstGeom>
          <a:noFill/>
          <a:ln w="9525">
            <a:solidFill>
              <a:srgbClr val="009900"/>
            </a:solidFill>
            <a:miter lim="800000"/>
            <a:headEnd/>
            <a:tailEnd/>
          </a:ln>
        </p:spPr>
      </p:pic>
      <p:sp>
        <p:nvSpPr>
          <p:cNvPr id="4" name="Bulle ronde 3"/>
          <p:cNvSpPr/>
          <p:nvPr/>
        </p:nvSpPr>
        <p:spPr bwMode="auto">
          <a:xfrm>
            <a:off x="1524000" y="4495800"/>
            <a:ext cx="5695950" cy="2133600"/>
          </a:xfrm>
          <a:prstGeom prst="wedgeEllipseCallou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ar-DZ" sz="3200" b="1" dirty="0">
                <a:solidFill>
                  <a:srgbClr val="000000"/>
                </a:solidFill>
                <a:latin typeface="Simplified Arabic" pitchFamily="18" charset="-78"/>
                <a:cs typeface="Simplified Arabic" pitchFamily="18" charset="-78"/>
              </a:rPr>
              <a:t>الأستاذ: بروج كمال</a:t>
            </a:r>
            <a:endParaRPr lang="fr-FR" sz="3200" b="1" dirty="0">
              <a:solidFill>
                <a:srgbClr val="000000"/>
              </a:solidFill>
              <a:latin typeface="Simplified Arabic" pitchFamily="18" charset="-78"/>
              <a:cs typeface="Simplified Arabic" pitchFamily="18" charset="-78"/>
            </a:endParaRPr>
          </a:p>
          <a:p>
            <a:pPr>
              <a:defRPr/>
            </a:pPr>
            <a:endParaRPr lang="ar-DZ" sz="3200" b="1" dirty="0">
              <a:solidFill>
                <a:srgbClr val="000000"/>
              </a:solidFill>
              <a:latin typeface="Simplified Arabic" pitchFamily="18" charset="-78"/>
              <a:cs typeface="Simplified Arabic" pitchFamily="18" charset="-78"/>
            </a:endParaRPr>
          </a:p>
          <a:p>
            <a:pPr>
              <a:defRPr/>
            </a:pPr>
            <a:r>
              <a:rPr lang="fr-FR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Berroudj.kamel@yahoo.com</a:t>
            </a:r>
            <a:r>
              <a:rPr lang="ar-DZ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2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500174"/>
            <a:ext cx="251936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emi-cadre 2"/>
          <p:cNvSpPr/>
          <p:nvPr/>
        </p:nvSpPr>
        <p:spPr>
          <a:xfrm>
            <a:off x="285720" y="3357562"/>
            <a:ext cx="8572560" cy="3000396"/>
          </a:xfrm>
          <a:prstGeom prst="halfFrame">
            <a:avLst>
              <a:gd name="adj1" fmla="val 7055"/>
              <a:gd name="adj2" fmla="val 52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MA" sz="4400" b="1" u="sng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ما الغرض من استخدام معلم </a:t>
            </a:r>
            <a:r>
              <a:rPr lang="ar-MA" sz="4400" b="1" u="sng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ت</a:t>
            </a:r>
            <a:r>
              <a:rPr lang="ar-MA" sz="4400" b="1" u="sng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ب </a:t>
            </a:r>
            <a:r>
              <a:rPr lang="ar-MA" sz="4400" b="1" u="sng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ر</a:t>
            </a:r>
            <a:r>
              <a:rPr lang="ar-MA" sz="4400" b="1" u="sng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</a:p>
          <a:p>
            <a:pPr algn="ctr" rtl="1"/>
            <a:r>
              <a:rPr lang="ar-MA" sz="4400" b="1" u="sng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لاسلوب</a:t>
            </a:r>
            <a:r>
              <a:rPr lang="ar-MA" sz="4400" b="1" u="sng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التدريس </a:t>
            </a:r>
            <a:r>
              <a:rPr lang="ar-MA" sz="4400" b="1" u="sng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التدريبي</a:t>
            </a:r>
            <a:endParaRPr lang="ar-MA" sz="4400" b="1" u="sng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ctr" rtl="1"/>
            <a:r>
              <a:rPr lang="ar-MA" sz="8800" b="1" u="sng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؟</a:t>
            </a:r>
            <a:endParaRPr lang="ar-SA" sz="8800" b="1" u="sng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Pensées 3"/>
          <p:cNvSpPr/>
          <p:nvPr/>
        </p:nvSpPr>
        <p:spPr>
          <a:xfrm>
            <a:off x="3428960" y="1000108"/>
            <a:ext cx="5715040" cy="1643074"/>
          </a:xfrm>
          <a:prstGeom prst="cloud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4000" b="1" u="sng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سؤال للمجموعة</a:t>
            </a:r>
            <a:endParaRPr lang="ar-SA" sz="4000" b="1" u="sng" dirty="0" smtClean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 horizontal 1"/>
          <p:cNvSpPr/>
          <p:nvPr/>
        </p:nvSpPr>
        <p:spPr>
          <a:xfrm>
            <a:off x="3571868" y="0"/>
            <a:ext cx="3357586" cy="714380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32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تصميم بطاقة الفعالية </a:t>
            </a:r>
            <a:endParaRPr lang="fr-FR" sz="3200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71472" y="1500174"/>
            <a:ext cx="8215370" cy="485778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algn="r" rtl="1">
              <a:buFont typeface="Wingdings" pitchFamily="2" charset="2"/>
              <a:buChar char="Ø"/>
            </a:pP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بيانات عن الاسم </a:t>
            </a:r>
            <a:r>
              <a:rPr lang="ar-MA" sz="2800" b="1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القسم </a:t>
            </a:r>
            <a:r>
              <a:rPr lang="ar-MA" sz="2800" b="1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التاريخ </a:t>
            </a:r>
          </a:p>
          <a:p>
            <a:pPr algn="r" rtl="1">
              <a:buFont typeface="Wingdings" pitchFamily="2" charset="2"/>
              <a:buChar char="Ø"/>
            </a:pP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أسلوب التدريس المستخدم </a:t>
            </a:r>
          </a:p>
          <a:p>
            <a:pPr algn="r" rtl="1">
              <a:buFont typeface="Wingdings" pitchFamily="2" charset="2"/>
              <a:buChar char="Ø"/>
            </a:pP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رقم ورقة العمل </a:t>
            </a:r>
          </a:p>
          <a:p>
            <a:pPr algn="r" rtl="1">
              <a:buFont typeface="Wingdings" pitchFamily="2" charset="2"/>
              <a:buChar char="Ø"/>
            </a:pP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موضوع الدرس </a:t>
            </a:r>
            <a:r>
              <a:rPr lang="ar-MA" sz="2800" b="1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اسم النشاط </a:t>
            </a:r>
          </a:p>
          <a:p>
            <a:pPr algn="r" rtl="1">
              <a:buFont typeface="Wingdings" pitchFamily="2" charset="2"/>
              <a:buChar char="Ø"/>
            </a:pP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توجيهات للطالب حول طريقة استخدام الورقة </a:t>
            </a:r>
            <a:r>
              <a:rPr lang="ar-MA" sz="2800" b="1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الغرض منها </a:t>
            </a:r>
          </a:p>
          <a:p>
            <a:pPr algn="r" rtl="1">
              <a:buFont typeface="Wingdings" pitchFamily="2" charset="2"/>
              <a:buChar char="Ø"/>
            </a:pP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وصف العمل </a:t>
            </a:r>
          </a:p>
          <a:p>
            <a:pPr algn="r" rtl="1">
              <a:buFont typeface="Wingdings" pitchFamily="2" charset="2"/>
              <a:buChar char="Ø"/>
            </a:pP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الكم </a:t>
            </a:r>
          </a:p>
          <a:p>
            <a:pPr algn="r" rtl="1">
              <a:buFont typeface="Wingdings" pitchFamily="2" charset="2"/>
              <a:buChar char="Ø"/>
            </a:pP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بيانات عن التقدم</a:t>
            </a:r>
          </a:p>
          <a:p>
            <a:pPr algn="r" rtl="1">
              <a:buFont typeface="Wingdings" pitchFamily="2" charset="2"/>
              <a:buChar char="Ø"/>
            </a:pP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بيانات عن التغذية الراجعة </a:t>
            </a:r>
          </a:p>
          <a:p>
            <a:pPr algn="r" rtl="1">
              <a:buFont typeface="Wingdings" pitchFamily="2" charset="2"/>
              <a:buChar char="Ø"/>
            </a:pP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رسومات </a:t>
            </a:r>
            <a:r>
              <a:rPr lang="ar-MA" sz="2800" b="1" dirty="0" err="1" smtClean="0">
                <a:latin typeface="Simplified Arabic" pitchFamily="18" charset="-78"/>
                <a:cs typeface="Simplified Arabic" pitchFamily="18" charset="-78"/>
              </a:rPr>
              <a:t>او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صور توضيحية</a:t>
            </a:r>
            <a:endParaRPr lang="fr-FR" sz="2800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500694" y="214290"/>
            <a:ext cx="285752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أهمية ورقة العمل </a:t>
            </a:r>
            <a:endParaRPr lang="fr-FR" sz="28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857356" y="1500174"/>
            <a:ext cx="69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تقلل من شرح المعلم للمهارة </a:t>
            </a:r>
            <a:endParaRPr lang="fr-FR" sz="28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357290" y="2214554"/>
            <a:ext cx="7500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تعيين الطلاب على تذكر جزيئات المهارة </a:t>
            </a:r>
            <a:r>
              <a:rPr lang="ar-MA" sz="2800" b="1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طريقة أدائها </a:t>
            </a:r>
            <a:endParaRPr lang="fr-FR" sz="28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500166" y="3071810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تجعل المتعلمين يركزون مع المعلم خلال شرح المهارة </a:t>
            </a:r>
            <a:endParaRPr lang="fr-FR" sz="28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071670" y="3857628"/>
            <a:ext cx="7000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تعين الطلاب على التركيز </a:t>
            </a:r>
            <a:r>
              <a:rPr lang="ar-MA" sz="2800" b="1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الانتباه </a:t>
            </a:r>
            <a:r>
              <a:rPr lang="ar-MA" sz="2800" b="1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متابعة خطوات الأداء</a:t>
            </a:r>
            <a:endParaRPr lang="fr-FR" sz="28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500166" y="4643446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تدوين تقدم الطالب خلال الأداء</a:t>
            </a:r>
            <a:endParaRPr lang="fr-FR" sz="2800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8" y="142852"/>
            <a:ext cx="2786082" cy="50006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ورقة عمل </a:t>
            </a:r>
            <a:endParaRPr lang="fr-FR" sz="28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14282" y="928670"/>
            <a:ext cx="8858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MA" sz="2400" dirty="0" smtClean="0">
                <a:latin typeface="Simplified Arabic" pitchFamily="18" charset="-78"/>
                <a:cs typeface="Simplified Arabic" pitchFamily="18" charset="-78"/>
              </a:rPr>
              <a:t>اللقب </a:t>
            </a:r>
            <a:r>
              <a:rPr lang="ar-MA" sz="2400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MA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MA" sz="2400" dirty="0" smtClean="0">
                <a:latin typeface="Simplified Arabic" pitchFamily="18" charset="-78"/>
                <a:cs typeface="Simplified Arabic" pitchFamily="18" charset="-78"/>
              </a:rPr>
              <a:t>الاسم :.......... </a:t>
            </a:r>
            <a:r>
              <a:rPr lang="ar-MA" sz="2400" dirty="0" smtClean="0">
                <a:latin typeface="Simplified Arabic" pitchFamily="18" charset="-78"/>
                <a:cs typeface="Simplified Arabic" pitchFamily="18" charset="-78"/>
              </a:rPr>
              <a:t>القسم </a:t>
            </a:r>
            <a:r>
              <a:rPr lang="ar-MA" sz="2400" dirty="0" smtClean="0">
                <a:latin typeface="Simplified Arabic" pitchFamily="18" charset="-78"/>
                <a:cs typeface="Simplified Arabic" pitchFamily="18" charset="-78"/>
              </a:rPr>
              <a:t>:............. </a:t>
            </a:r>
            <a:r>
              <a:rPr lang="ar-MA" sz="2400" dirty="0" smtClean="0">
                <a:latin typeface="Simplified Arabic" pitchFamily="18" charset="-78"/>
                <a:cs typeface="Simplified Arabic" pitchFamily="18" charset="-78"/>
              </a:rPr>
              <a:t>التاريخ </a:t>
            </a:r>
            <a:r>
              <a:rPr lang="ar-MA" sz="2400" dirty="0" smtClean="0">
                <a:latin typeface="Simplified Arabic" pitchFamily="18" charset="-78"/>
                <a:cs typeface="Simplified Arabic" pitchFamily="18" charset="-78"/>
              </a:rPr>
              <a:t>:............. رقم البطاقة :....... </a:t>
            </a:r>
            <a:endParaRPr lang="ar-MA" sz="2400" dirty="0" smtClean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143768" y="1571612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MA" sz="2400" b="1" dirty="0" smtClean="0">
                <a:latin typeface="Simplified Arabic" pitchFamily="18" charset="-78"/>
                <a:cs typeface="Simplified Arabic" pitchFamily="18" charset="-78"/>
              </a:rPr>
              <a:t>تعليمات للطالب</a:t>
            </a:r>
            <a:endParaRPr lang="fr-FR" sz="24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00034" y="2071678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buFont typeface="Wingdings" pitchFamily="2" charset="2"/>
              <a:buChar char="ü"/>
            </a:pPr>
            <a:r>
              <a:rPr lang="ar-MA" sz="2400" b="1" dirty="0" smtClean="0"/>
              <a:t> مارس العمل كما هو موصوف </a:t>
            </a:r>
          </a:p>
          <a:p>
            <a:pPr algn="r" rtl="1">
              <a:buFont typeface="Wingdings" pitchFamily="2" charset="2"/>
              <a:buChar char="ü"/>
            </a:pPr>
            <a:r>
              <a:rPr lang="ar-MA" sz="2400" b="1" dirty="0" smtClean="0"/>
              <a:t> </a:t>
            </a:r>
            <a:r>
              <a:rPr lang="ar-MA" sz="2400" b="1" dirty="0" err="1" smtClean="0"/>
              <a:t>اداء</a:t>
            </a:r>
            <a:r>
              <a:rPr lang="ar-MA" sz="2400" b="1" dirty="0" smtClean="0"/>
              <a:t> </a:t>
            </a:r>
            <a:r>
              <a:rPr lang="ar-MA" sz="2400" b="1" dirty="0" err="1" smtClean="0"/>
              <a:t>الارسال</a:t>
            </a:r>
            <a:r>
              <a:rPr lang="ar-MA" sz="2400" b="1" dirty="0" smtClean="0"/>
              <a:t> من </a:t>
            </a:r>
            <a:r>
              <a:rPr lang="ar-MA" sz="2400" b="1" dirty="0" err="1" smtClean="0"/>
              <a:t>اسفل</a:t>
            </a:r>
            <a:r>
              <a:rPr lang="ar-MA" sz="2400" b="1" dirty="0" smtClean="0"/>
              <a:t> </a:t>
            </a:r>
            <a:endParaRPr lang="fr-FR" sz="2400" b="1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285720" y="3071810"/>
          <a:ext cx="8643998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86742"/>
                <a:gridCol w="857256"/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MA" sz="2400" b="1" dirty="0" smtClean="0">
                          <a:latin typeface="Simplified Arabic" pitchFamily="18" charset="-78"/>
                          <a:cs typeface="Simplified Arabic" pitchFamily="18" charset="-78"/>
                        </a:rPr>
                        <a:t>تسلسل المهارة</a:t>
                      </a:r>
                      <a:r>
                        <a:rPr lang="ar-MA" sz="2400" b="1" baseline="0" dirty="0" smtClean="0">
                          <a:latin typeface="Simplified Arabic" pitchFamily="18" charset="-78"/>
                          <a:cs typeface="Simplified Arabic" pitchFamily="18" charset="-78"/>
                        </a:rPr>
                        <a:t> </a:t>
                      </a:r>
                      <a:endParaRPr lang="fr-FR" sz="2400" b="1" dirty="0"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MA" sz="2400" b="1" dirty="0" smtClean="0">
                          <a:latin typeface="Simplified Arabic" pitchFamily="18" charset="-78"/>
                          <a:cs typeface="Simplified Arabic" pitchFamily="18" charset="-78"/>
                        </a:rPr>
                        <a:t>الرقم </a:t>
                      </a:r>
                      <a:endParaRPr lang="fr-FR" sz="2400" b="1" dirty="0"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MA" sz="2400" b="1" kern="1200" baseline="0" dirty="0" smtClean="0">
                          <a:solidFill>
                            <a:schemeClr val="dk1"/>
                          </a:solidFill>
                          <a:latin typeface="Simplified Arabic" pitchFamily="18" charset="-78"/>
                          <a:ea typeface="+mn-ea"/>
                          <a:cs typeface="Simplified Arabic" pitchFamily="18" charset="-78"/>
                        </a:rPr>
                        <a:t>قف خلف خط الإرسال والصدر مواجه الشبكة وإحدى القدمين للأمام والأخرى للخلف</a:t>
                      </a:r>
                      <a:endParaRPr lang="fr-FR" sz="2400" b="1" dirty="0"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MA" sz="2400" b="1" dirty="0" smtClean="0">
                          <a:latin typeface="Simplified Arabic" pitchFamily="18" charset="-78"/>
                          <a:cs typeface="Simplified Arabic" pitchFamily="18" charset="-78"/>
                        </a:rPr>
                        <a:t>1</a:t>
                      </a:r>
                      <a:endParaRPr lang="fr-FR" sz="2400" b="1" dirty="0"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MA" sz="2400" b="1" kern="1200" baseline="0" dirty="0" smtClean="0">
                          <a:solidFill>
                            <a:schemeClr val="dk1"/>
                          </a:solidFill>
                          <a:latin typeface="Simplified Arabic" pitchFamily="18" charset="-78"/>
                          <a:ea typeface="+mn-ea"/>
                          <a:cs typeface="Simplified Arabic" pitchFamily="18" charset="-78"/>
                        </a:rPr>
                        <a:t>ضع الكرة على راحة اليد غير الضاربة أمام الرجل الخلفية</a:t>
                      </a:r>
                      <a:endParaRPr lang="fr-FR" sz="2400" b="1" dirty="0"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MA" sz="2400" b="1" dirty="0" smtClean="0">
                          <a:latin typeface="Simplified Arabic" pitchFamily="18" charset="-78"/>
                          <a:cs typeface="Simplified Arabic" pitchFamily="18" charset="-78"/>
                        </a:rPr>
                        <a:t>2</a:t>
                      </a:r>
                      <a:endParaRPr lang="fr-FR" sz="2400" b="1" dirty="0"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MA" sz="2400" b="1" kern="1200" baseline="0" dirty="0" smtClean="0">
                          <a:solidFill>
                            <a:schemeClr val="dk1"/>
                          </a:solidFill>
                          <a:latin typeface="Simplified Arabic" pitchFamily="18" charset="-78"/>
                          <a:ea typeface="+mn-ea"/>
                          <a:cs typeface="Simplified Arabic" pitchFamily="18" charset="-78"/>
                        </a:rPr>
                        <a:t>ادفع اليد الحاملة للكرة لأعلى في ارتفاع الكتف.</a:t>
                      </a:r>
                      <a:endParaRPr lang="fr-FR" sz="2400" b="1" dirty="0"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MA" sz="2400" b="1" dirty="0" smtClean="0">
                          <a:latin typeface="Simplified Arabic" pitchFamily="18" charset="-78"/>
                          <a:cs typeface="Simplified Arabic" pitchFamily="18" charset="-78"/>
                        </a:rPr>
                        <a:t>3</a:t>
                      </a:r>
                      <a:endParaRPr lang="fr-FR" sz="2400" b="1" dirty="0"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MA" sz="2400" b="1" kern="1200" baseline="0" dirty="0" smtClean="0">
                          <a:solidFill>
                            <a:schemeClr val="dk1"/>
                          </a:solidFill>
                          <a:latin typeface="Simplified Arabic" pitchFamily="18" charset="-78"/>
                          <a:ea typeface="+mn-ea"/>
                          <a:cs typeface="Simplified Arabic" pitchFamily="18" charset="-78"/>
                        </a:rPr>
                        <a:t>مرجحة اليد الضاربة مع مميل الجسم للأمام</a:t>
                      </a:r>
                      <a:endParaRPr lang="fr-FR" sz="2400" b="1" dirty="0"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MA" sz="2400" b="1" dirty="0" smtClean="0">
                          <a:latin typeface="Simplified Arabic" pitchFamily="18" charset="-78"/>
                          <a:cs typeface="Simplified Arabic" pitchFamily="18" charset="-78"/>
                        </a:rPr>
                        <a:t>4</a:t>
                      </a:r>
                      <a:endParaRPr lang="fr-FR" sz="2400" b="1" dirty="0"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MA" sz="2400" b="1" kern="1200" baseline="0" dirty="0" smtClean="0">
                          <a:solidFill>
                            <a:schemeClr val="dk1"/>
                          </a:solidFill>
                          <a:latin typeface="Simplified Arabic" pitchFamily="18" charset="-78"/>
                          <a:ea typeface="+mn-ea"/>
                          <a:cs typeface="Simplified Arabic" pitchFamily="18" charset="-78"/>
                        </a:rPr>
                        <a:t>اضرب الكرة باليد </a:t>
                      </a:r>
                      <a:r>
                        <a:rPr lang="ar-MA" sz="2400" b="1" kern="1200" baseline="0" dirty="0" err="1" smtClean="0">
                          <a:solidFill>
                            <a:schemeClr val="dk1"/>
                          </a:solidFill>
                          <a:latin typeface="Simplified Arabic" pitchFamily="18" charset="-78"/>
                          <a:ea typeface="+mn-ea"/>
                          <a:cs typeface="Simplified Arabic" pitchFamily="18" charset="-78"/>
                        </a:rPr>
                        <a:t>وىي</a:t>
                      </a:r>
                      <a:r>
                        <a:rPr lang="ar-MA" sz="2400" b="1" kern="1200" baseline="0" dirty="0" smtClean="0">
                          <a:solidFill>
                            <a:schemeClr val="dk1"/>
                          </a:solidFill>
                          <a:latin typeface="Simplified Arabic" pitchFamily="18" charset="-78"/>
                          <a:ea typeface="+mn-ea"/>
                          <a:cs typeface="Simplified Arabic" pitchFamily="18" charset="-78"/>
                        </a:rPr>
                        <a:t> متخذه شكل السطح الخارجي للكرة أو اضرب بالأصابع مضمومة</a:t>
                      </a:r>
                      <a:endParaRPr lang="fr-FR" sz="2400" b="1" dirty="0"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MA" sz="2400" b="1" dirty="0" smtClean="0">
                          <a:latin typeface="Simplified Arabic" pitchFamily="18" charset="-78"/>
                          <a:cs typeface="Simplified Arabic" pitchFamily="18" charset="-78"/>
                        </a:rPr>
                        <a:t>5</a:t>
                      </a:r>
                      <a:endParaRPr lang="fr-FR" sz="2400" b="1" dirty="0"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428596" y="142852"/>
            <a:ext cx="5143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MA" sz="2400" b="1" dirty="0" smtClean="0">
                <a:latin typeface="Simplified Arabic" pitchFamily="18" charset="-78"/>
                <a:cs typeface="Simplified Arabic" pitchFamily="18" charset="-78"/>
              </a:rPr>
              <a:t>الإرسال في كرة الطائرة من الأسفل </a:t>
            </a:r>
            <a:endParaRPr lang="fr-FR" sz="2400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868" y="71414"/>
            <a:ext cx="2428892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التطبيق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500034" y="785794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buFont typeface="Wingdings" pitchFamily="2" charset="2"/>
              <a:buChar char="Ø"/>
            </a:pPr>
            <a:r>
              <a:rPr lang="ar-MA" sz="2400" b="1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MA" sz="2400" b="1" dirty="0" err="1" smtClean="0">
                <a:latin typeface="Simplified Arabic" pitchFamily="18" charset="-78"/>
                <a:cs typeface="Simplified Arabic" pitchFamily="18" charset="-78"/>
              </a:rPr>
              <a:t>اداء</a:t>
            </a:r>
            <a:r>
              <a:rPr lang="ar-MA" sz="2400" b="1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MA" sz="2400" b="1" dirty="0" err="1" smtClean="0">
                <a:latin typeface="Simplified Arabic" pitchFamily="18" charset="-78"/>
                <a:cs typeface="Simplified Arabic" pitchFamily="18" charset="-78"/>
              </a:rPr>
              <a:t>الاعمال</a:t>
            </a:r>
            <a:r>
              <a:rPr lang="ar-MA" sz="2400" b="1" dirty="0" smtClean="0">
                <a:latin typeface="Simplified Arabic" pitchFamily="18" charset="-78"/>
                <a:cs typeface="Simplified Arabic" pitchFamily="18" charset="-78"/>
              </a:rPr>
              <a:t> كما هو موضح في الورقة</a:t>
            </a:r>
          </a:p>
          <a:p>
            <a:pPr algn="r" rtl="1">
              <a:buFont typeface="Wingdings" pitchFamily="2" charset="2"/>
              <a:buChar char="Ø"/>
            </a:pPr>
            <a:r>
              <a:rPr lang="ar-MA" sz="2400" b="1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MA" sz="2400" b="1" dirty="0" smtClean="0">
                <a:latin typeface="Simplified Arabic" pitchFamily="18" charset="-78"/>
                <a:cs typeface="Simplified Arabic" pitchFamily="18" charset="-78"/>
              </a:rPr>
              <a:t>وضع العلامة ( √) </a:t>
            </a:r>
            <a:r>
              <a:rPr lang="ar-MA" sz="2400" b="1" dirty="0" err="1" smtClean="0">
                <a:latin typeface="Simplified Arabic" pitchFamily="18" charset="-78"/>
                <a:cs typeface="Simplified Arabic" pitchFamily="18" charset="-78"/>
              </a:rPr>
              <a:t>اما</a:t>
            </a:r>
            <a:r>
              <a:rPr lang="ar-MA" sz="2400" b="1" dirty="0" smtClean="0">
                <a:latin typeface="Simplified Arabic" pitchFamily="18" charset="-78"/>
                <a:cs typeface="Simplified Arabic" pitchFamily="18" charset="-78"/>
              </a:rPr>
              <a:t> العمل المكتمل </a:t>
            </a:r>
            <a:r>
              <a:rPr lang="ar-MA" sz="2400" b="1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MA" sz="2400" b="1" dirty="0" smtClean="0">
                <a:latin typeface="Simplified Arabic" pitchFamily="18" charset="-78"/>
                <a:cs typeface="Simplified Arabic" pitchFamily="18" charset="-78"/>
              </a:rPr>
              <a:t> العلامة ( ×) </a:t>
            </a:r>
            <a:r>
              <a:rPr lang="ar-MA" sz="2400" b="1" dirty="0" err="1" smtClean="0">
                <a:latin typeface="Simplified Arabic" pitchFamily="18" charset="-78"/>
                <a:cs typeface="Simplified Arabic" pitchFamily="18" charset="-78"/>
              </a:rPr>
              <a:t>اما</a:t>
            </a:r>
            <a:r>
              <a:rPr lang="ar-MA" sz="2400" b="1" dirty="0" smtClean="0">
                <a:latin typeface="Simplified Arabic" pitchFamily="18" charset="-78"/>
                <a:cs typeface="Simplified Arabic" pitchFamily="18" charset="-78"/>
              </a:rPr>
              <a:t> العمل غير مكتمل </a:t>
            </a:r>
            <a:endParaRPr lang="fr-FR" sz="2400" b="1" dirty="0">
              <a:latin typeface="Simplified Arabic" pitchFamily="18" charset="-78"/>
              <a:cs typeface="Simplified Arabic" pitchFamily="18" charset="-78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-1" y="1643051"/>
          <a:ext cx="8929718" cy="5214951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350713"/>
                <a:gridCol w="525278"/>
                <a:gridCol w="675357"/>
                <a:gridCol w="1151199"/>
                <a:gridCol w="5227171"/>
              </a:tblGrid>
              <a:tr h="496432">
                <a:tc rowSpan="2">
                  <a:txBody>
                    <a:bodyPr/>
                    <a:lstStyle/>
                    <a:p>
                      <a:r>
                        <a:rPr lang="ar-MA" sz="2400" b="1" dirty="0" smtClean="0"/>
                        <a:t>التغذية الراجعة من المعلم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ar-MA" sz="2400" b="1" dirty="0" smtClean="0"/>
                        <a:t>النتائج 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ar-MA" sz="2400" b="1" dirty="0" smtClean="0"/>
                        <a:t>التكرارات</a:t>
                      </a:r>
                      <a:r>
                        <a:rPr lang="ar-MA" sz="2400" b="1" baseline="0" dirty="0" smtClean="0"/>
                        <a:t> 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ar-MA" sz="2400" b="1" dirty="0" err="1" smtClean="0"/>
                        <a:t>الاعمال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</a:tr>
              <a:tr h="72268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MA" sz="2400" b="1" dirty="0" smtClean="0"/>
                        <a:t>2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MA" sz="2400" b="1" dirty="0" smtClean="0"/>
                        <a:t>1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769278">
                <a:tc>
                  <a:txBody>
                    <a:bodyPr/>
                    <a:lstStyle/>
                    <a:p>
                      <a:endParaRPr lang="fr-FR" sz="2400" b="1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 dirty="0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sz="2400" b="1" dirty="0" smtClean="0"/>
                        <a:t>3 مرات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MA" sz="2400" b="1" kern="1200" baseline="0" dirty="0" smtClean="0"/>
                        <a:t>1- الإرسال من أسفل على الحائط من مسافة 3 </a:t>
                      </a:r>
                      <a:r>
                        <a:rPr lang="ar-MA" sz="2400" b="1" kern="1200" baseline="0" dirty="0" err="1" smtClean="0"/>
                        <a:t>م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</a:tr>
              <a:tr h="769278">
                <a:tc>
                  <a:txBody>
                    <a:bodyPr/>
                    <a:lstStyle/>
                    <a:p>
                      <a:endParaRPr lang="fr-FR" sz="2400" b="1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sz="2400" b="1" dirty="0" smtClean="0">
                          <a:solidFill>
                            <a:schemeClr val="tx1"/>
                          </a:solidFill>
                          <a:latin typeface="Simplified Arabic" pitchFamily="18" charset="-78"/>
                          <a:cs typeface="Simplified Arabic" pitchFamily="18" charset="-78"/>
                        </a:rPr>
                        <a:t>3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MA" sz="2400" b="1" kern="1200" baseline="0" dirty="0" smtClean="0"/>
                        <a:t>2- الإرسال من أسفل على الحائط من مسافة 4 </a:t>
                      </a:r>
                      <a:r>
                        <a:rPr lang="ar-MA" sz="2400" b="1" kern="1200" baseline="0" dirty="0" err="1" smtClean="0"/>
                        <a:t>م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</a:tr>
              <a:tr h="844002">
                <a:tc>
                  <a:txBody>
                    <a:bodyPr/>
                    <a:lstStyle/>
                    <a:p>
                      <a:endParaRPr lang="fr-FR" sz="2400" b="1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sz="2400" b="1" dirty="0" smtClean="0">
                          <a:solidFill>
                            <a:schemeClr val="tx1"/>
                          </a:solidFill>
                          <a:latin typeface="Simplified Arabic" pitchFamily="18" charset="-78"/>
                          <a:cs typeface="Simplified Arabic" pitchFamily="18" charset="-78"/>
                        </a:rPr>
                        <a:t>5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MA" sz="2400" b="1" kern="1200" baseline="0" dirty="0" smtClean="0"/>
                        <a:t>3- الإرسال من أسفل من فوق الشبكة من مسافة 3 </a:t>
                      </a:r>
                      <a:r>
                        <a:rPr lang="ar-MA" sz="2400" b="1" kern="1200" baseline="0" dirty="0" err="1" smtClean="0"/>
                        <a:t>م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</a:tr>
              <a:tr h="844002">
                <a:tc>
                  <a:txBody>
                    <a:bodyPr/>
                    <a:lstStyle/>
                    <a:p>
                      <a:endParaRPr lang="fr-FR" sz="2400" b="1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sz="2400" b="1" dirty="0" smtClean="0">
                          <a:solidFill>
                            <a:schemeClr val="tx1"/>
                          </a:solidFill>
                          <a:latin typeface="Simplified Arabic" pitchFamily="18" charset="-78"/>
                          <a:cs typeface="Simplified Arabic" pitchFamily="18" charset="-78"/>
                        </a:rPr>
                        <a:t>5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MA" sz="2400" b="1" kern="1200" baseline="0" dirty="0" smtClean="0"/>
                        <a:t>4- الإرسال من أسفل من فوق الشبكة من مسافة 6 </a:t>
                      </a:r>
                      <a:r>
                        <a:rPr lang="ar-MA" sz="2400" b="1" kern="1200" baseline="0" dirty="0" err="1" smtClean="0"/>
                        <a:t>م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</a:tr>
              <a:tr h="769278">
                <a:tc>
                  <a:txBody>
                    <a:bodyPr/>
                    <a:lstStyle/>
                    <a:p>
                      <a:endParaRPr lang="fr-FR" sz="2400" b="1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MA" sz="2400" b="1" dirty="0" smtClean="0">
                          <a:solidFill>
                            <a:schemeClr val="tx1"/>
                          </a:solidFill>
                          <a:latin typeface="Simplified Arabic" pitchFamily="18" charset="-78"/>
                          <a:cs typeface="Simplified Arabic" pitchFamily="18" charset="-78"/>
                        </a:rPr>
                        <a:t>5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MA" sz="2400" b="1" kern="1200" baseline="0" dirty="0" smtClean="0"/>
                        <a:t>5- الإرسال من منطقة الإرسال.</a:t>
                      </a:r>
                      <a:endParaRPr lang="fr-FR" sz="2400" b="1" dirty="0">
                        <a:solidFill>
                          <a:schemeClr val="tx1"/>
                        </a:solidFill>
                        <a:latin typeface="Simplified Arabic" pitchFamily="18" charset="-78"/>
                        <a:cs typeface="Simplified Arabic" pitchFamily="18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28605"/>
            <a:ext cx="8501121" cy="585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00042"/>
            <a:ext cx="251936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emi-cadre 2"/>
          <p:cNvSpPr/>
          <p:nvPr/>
        </p:nvSpPr>
        <p:spPr>
          <a:xfrm>
            <a:off x="285720" y="2428868"/>
            <a:ext cx="8572560" cy="3929090"/>
          </a:xfrm>
          <a:prstGeom prst="halfFrame">
            <a:avLst>
              <a:gd name="adj1" fmla="val 7055"/>
              <a:gd name="adj2" fmla="val 52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MA" sz="4400" b="1" u="sng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ctr" rtl="1"/>
            <a:endParaRPr lang="ar-MA" sz="4400" b="1" u="sng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ctr" rtl="1"/>
            <a:r>
              <a:rPr lang="ar-MA" sz="4400" b="1" u="sng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من خلال ما درست اختر مهارة حركية</a:t>
            </a:r>
          </a:p>
          <a:p>
            <a:pPr algn="ctr" rtl="1"/>
            <a:r>
              <a:rPr lang="ar-MA" sz="4400" b="1" u="sng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</a:p>
          <a:p>
            <a:pPr algn="ctr" rtl="1"/>
            <a:r>
              <a:rPr lang="ar-MA" sz="4400" b="1" u="sng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و</a:t>
            </a:r>
            <a:r>
              <a:rPr lang="ar-MA" sz="4400" b="1" u="sng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قم</a:t>
            </a:r>
            <a:r>
              <a:rPr lang="ar-MA" sz="4400" b="1" u="sng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بانجاز بطاقة الفعالية </a:t>
            </a:r>
            <a:endParaRPr lang="ar-MA" sz="4400" b="1" u="sng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ctr" rtl="1"/>
            <a:r>
              <a:rPr lang="ar-MA" sz="9600" b="1" u="sng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؟</a:t>
            </a:r>
            <a:endParaRPr lang="ar-SA" sz="9600" b="1" u="sng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Pensées 3"/>
          <p:cNvSpPr/>
          <p:nvPr/>
        </p:nvSpPr>
        <p:spPr>
          <a:xfrm>
            <a:off x="3428960" y="214290"/>
            <a:ext cx="5715040" cy="1643074"/>
          </a:xfrm>
          <a:prstGeom prst="cloud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4000" b="1" u="sng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نشاط</a:t>
            </a:r>
            <a:endParaRPr lang="ar-SA" sz="4000" b="1" u="sng" dirty="0" smtClean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ctr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3"/>
          <p:cNvSpPr txBox="1">
            <a:spLocks noChangeArrowheads="1"/>
          </p:cNvSpPr>
          <p:nvPr/>
        </p:nvSpPr>
        <p:spPr>
          <a:xfrm>
            <a:off x="323850" y="2349500"/>
            <a:ext cx="8134350" cy="3527425"/>
          </a:xfrm>
          <a:prstGeom prst="flowChartTerminator">
            <a:avLst/>
          </a:prstGeom>
          <a:gradFill rotWithShape="1">
            <a:gsLst>
              <a:gs pos="0">
                <a:srgbClr val="FFFFCC">
                  <a:gamma/>
                  <a:shade val="46275"/>
                  <a:invGamma/>
                </a:srgbClr>
              </a:gs>
              <a:gs pos="50000">
                <a:srgbClr val="FFFFCC"/>
              </a:gs>
              <a:gs pos="100000">
                <a:srgbClr val="FFFFCC">
                  <a:gamma/>
                  <a:shade val="46275"/>
                  <a:invGamma/>
                </a:srgbClr>
              </a:gs>
            </a:gsLst>
            <a:lin ang="5400000" scaled="1"/>
          </a:gradFill>
          <a:ln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990000"/>
            </a:extrusionClr>
          </a:sp3d>
        </p:spPr>
        <p:txBody>
          <a:bodyPr>
            <a:flatTx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ar-SA" sz="48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ar-SA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للجميع منا وافر الشكر والتقدير ...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ar-SA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fr-FR" sz="48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 Box 14"/>
          <p:cNvSpPr txBox="1">
            <a:spLocks noChangeArrowheads="1"/>
          </p:cNvSpPr>
          <p:nvPr/>
        </p:nvSpPr>
        <p:spPr bwMode="auto">
          <a:xfrm>
            <a:off x="2714625" y="357188"/>
            <a:ext cx="4643438" cy="1200150"/>
          </a:xfrm>
          <a:prstGeom prst="rect">
            <a:avLst/>
          </a:prstGeom>
          <a:gradFill rotWithShape="1">
            <a:gsLst>
              <a:gs pos="0">
                <a:srgbClr val="EDED49"/>
              </a:gs>
              <a:gs pos="100000">
                <a:srgbClr val="009999"/>
              </a:gs>
            </a:gsLst>
            <a:path path="shape">
              <a:fillToRect l="50000" t="50000" r="50000" b="50000"/>
            </a:path>
          </a:gradFill>
          <a:ln w="9525">
            <a:pattFill prst="pct20">
              <a:fgClr>
                <a:srgbClr val="000000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DZ" sz="2400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جامعة </a:t>
            </a:r>
            <a:r>
              <a:rPr lang="ar-DZ" sz="2400" dirty="0" err="1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سطيف</a:t>
            </a:r>
            <a:r>
              <a:rPr lang="ar-DZ" sz="2400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 2</a:t>
            </a:r>
          </a:p>
          <a:p>
            <a:pPr algn="ctr"/>
            <a:r>
              <a:rPr lang="ar-DZ" sz="2400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كلية العلوم </a:t>
            </a:r>
            <a:r>
              <a:rPr lang="ar-DZ" sz="2400" dirty="0" err="1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الانسانية</a:t>
            </a:r>
            <a:r>
              <a:rPr lang="ar-DZ" sz="2400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 و الاجتماعية</a:t>
            </a:r>
            <a:endParaRPr lang="ar-SA" sz="2400" dirty="0">
              <a:solidFill>
                <a:srgbClr val="FF0000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ar-SA" sz="2400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قسم </a:t>
            </a:r>
            <a:r>
              <a:rPr lang="ar-DZ" sz="2400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علوم </a:t>
            </a:r>
            <a:r>
              <a:rPr lang="ar-DZ" sz="2400" dirty="0" err="1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و</a:t>
            </a:r>
            <a:r>
              <a:rPr lang="ar-DZ" sz="2400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 تقنيات النشاطات البدنية </a:t>
            </a:r>
            <a:r>
              <a:rPr lang="ar-DZ" sz="2400" dirty="0" err="1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و</a:t>
            </a:r>
            <a:r>
              <a:rPr lang="ar-DZ" sz="2400" dirty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 الرياضية </a:t>
            </a:r>
            <a:endParaRPr lang="en-GB" sz="2400" dirty="0"/>
          </a:p>
        </p:txBody>
      </p:sp>
      <p:pic>
        <p:nvPicPr>
          <p:cNvPr id="4" name="Picture 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52400"/>
            <a:ext cx="1533525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emi-cadre 1"/>
          <p:cNvSpPr/>
          <p:nvPr/>
        </p:nvSpPr>
        <p:spPr>
          <a:xfrm>
            <a:off x="285720" y="2928934"/>
            <a:ext cx="8572560" cy="3429024"/>
          </a:xfrm>
          <a:prstGeom prst="halfFrame">
            <a:avLst>
              <a:gd name="adj1" fmla="val 7055"/>
              <a:gd name="adj2" fmla="val 52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MA" sz="4000" b="1" u="sng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الأسلوب التدريبي </a:t>
            </a:r>
          </a:p>
          <a:p>
            <a:pPr algn="ctr" rtl="1"/>
            <a:endParaRPr lang="ar-MA" sz="4000" b="1" u="sng" dirty="0" smtClean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72198" y="214290"/>
            <a:ext cx="2571768" cy="642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4000" dirty="0" smtClean="0">
                <a:latin typeface="Simplified Arabic" pitchFamily="18" charset="-78"/>
                <a:cs typeface="Simplified Arabic" pitchFamily="18" charset="-78"/>
              </a:rPr>
              <a:t>تابع </a:t>
            </a:r>
            <a:endParaRPr lang="fr-FR" sz="40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371600"/>
            <a:ext cx="2590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llipse 4"/>
          <p:cNvSpPr/>
          <p:nvPr/>
        </p:nvSpPr>
        <p:spPr>
          <a:xfrm>
            <a:off x="5715000" y="1219200"/>
            <a:ext cx="3200400" cy="29718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ما المقصود بأسلوب التدريس التدريبي</a:t>
            </a:r>
          </a:p>
          <a:p>
            <a:pPr algn="ctr">
              <a:defRPr/>
            </a:pP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MA" sz="6600" b="1" dirty="0" smtClean="0">
                <a:latin typeface="Simplified Arabic" pitchFamily="18" charset="-78"/>
                <a:cs typeface="Simplified Arabic" pitchFamily="18" charset="-78"/>
              </a:rPr>
              <a:t>؟</a:t>
            </a:r>
            <a:endParaRPr lang="fr-FR" sz="2800" b="1" dirty="0">
              <a:latin typeface="Simplified Arabic" pitchFamily="18" charset="-78"/>
              <a:cs typeface="Simplified Arabic" pitchFamily="18" charset="-78"/>
            </a:endParaRPr>
          </a:p>
        </p:txBody>
      </p:sp>
      <p:pic>
        <p:nvPicPr>
          <p:cNvPr id="6" name="Image 4" descr="القلق.jpe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3810000"/>
            <a:ext cx="340995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43240" y="0"/>
            <a:ext cx="3071834" cy="7143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قرارات المتعلم</a:t>
            </a:r>
            <a:endParaRPr lang="fr-FR" sz="28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algn="ctr"/>
            <a:endParaRPr lang="fr-FR" dirty="0"/>
          </a:p>
        </p:txBody>
      </p:sp>
      <p:sp>
        <p:nvSpPr>
          <p:cNvPr id="5" name="Ellipse 4"/>
          <p:cNvSpPr/>
          <p:nvPr/>
        </p:nvSpPr>
        <p:spPr>
          <a:xfrm>
            <a:off x="5643538" y="1214422"/>
            <a:ext cx="3500462" cy="78581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المكان </a:t>
            </a:r>
            <a:endParaRPr lang="fr-FR" sz="2800" b="1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4786314" y="2071678"/>
            <a:ext cx="3500462" cy="78581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الأوضاع </a:t>
            </a:r>
            <a:endParaRPr lang="fr-FR" sz="2800" b="1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3500430" y="3000372"/>
            <a:ext cx="3500462" cy="78581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نظام العمل</a:t>
            </a:r>
            <a:endParaRPr lang="fr-FR" sz="2800" b="1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8" name="Ellipse 7"/>
          <p:cNvSpPr/>
          <p:nvPr/>
        </p:nvSpPr>
        <p:spPr>
          <a:xfrm>
            <a:off x="2071670" y="4214818"/>
            <a:ext cx="3500462" cy="78581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وقت بداية العمل </a:t>
            </a:r>
            <a:endParaRPr lang="fr-FR" sz="2800" b="1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714348" y="5286388"/>
            <a:ext cx="3500462" cy="78581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الإيقاع الحركي</a:t>
            </a:r>
            <a:endParaRPr lang="fr-FR" sz="2800" b="1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an courbé vers le bas 1"/>
          <p:cNvSpPr/>
          <p:nvPr/>
        </p:nvSpPr>
        <p:spPr>
          <a:xfrm>
            <a:off x="6858016" y="285728"/>
            <a:ext cx="2000264" cy="571504"/>
          </a:xfrm>
          <a:prstGeom prst="ellipseRibbon">
            <a:avLst>
              <a:gd name="adj1" fmla="val 25000"/>
              <a:gd name="adj2" fmla="val 63853"/>
              <a:gd name="adj3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تابع</a:t>
            </a:r>
            <a:endParaRPr lang="fr-FR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Ellipse 2"/>
          <p:cNvSpPr/>
          <p:nvPr/>
        </p:nvSpPr>
        <p:spPr>
          <a:xfrm>
            <a:off x="5715008" y="2714620"/>
            <a:ext cx="1857388" cy="14287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الراحة</a:t>
            </a:r>
            <a:endParaRPr lang="fr-FR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3500430" y="1285860"/>
            <a:ext cx="1857388" cy="142876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الانتهاء من العمل </a:t>
            </a:r>
            <a:endParaRPr lang="fr-FR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5" name="Ellipse 4"/>
          <p:cNvSpPr/>
          <p:nvPr/>
        </p:nvSpPr>
        <p:spPr>
          <a:xfrm>
            <a:off x="1714480" y="3143248"/>
            <a:ext cx="1928826" cy="142876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الأسئلة التوضيحية</a:t>
            </a:r>
            <a:endParaRPr lang="fr-FR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3714744" y="4214818"/>
            <a:ext cx="1857388" cy="142876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المظهر </a:t>
            </a:r>
            <a:endParaRPr lang="fr-FR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que 1"/>
          <p:cNvSpPr/>
          <p:nvPr/>
        </p:nvSpPr>
        <p:spPr>
          <a:xfrm>
            <a:off x="2928926" y="214290"/>
            <a:ext cx="3500462" cy="714380"/>
          </a:xfrm>
          <a:prstGeom prst="beve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MA" sz="2800" b="1" dirty="0" smtClean="0">
                <a:solidFill>
                  <a:schemeClr val="tx1"/>
                </a:solidFill>
              </a:rPr>
              <a:t>مضمون </a:t>
            </a:r>
            <a:r>
              <a:rPr lang="ar-MA" sz="2800" b="1" dirty="0" err="1" smtClean="0">
                <a:solidFill>
                  <a:schemeClr val="tx1"/>
                </a:solidFill>
              </a:rPr>
              <a:t>الاسلوب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214282" y="1643050"/>
            <a:ext cx="8929718" cy="500066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 rtl="1">
              <a:buFont typeface="Wingdings" pitchFamily="2" charset="2"/>
              <a:buChar char="v"/>
            </a:pPr>
            <a:r>
              <a:rPr lang="ar-M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 يقوم المعلم بتقويم عملية اتخاذ القرار </a:t>
            </a:r>
            <a:r>
              <a:rPr lang="ar-M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لدى الطالب</a:t>
            </a:r>
            <a:endParaRPr lang="ar-MA" sz="2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implified Arabic" pitchFamily="18" charset="-78"/>
              <a:cs typeface="Simplified Arabic" pitchFamily="18" charset="-78"/>
            </a:endParaRPr>
          </a:p>
          <a:p>
            <a:pPr algn="r" rtl="1">
              <a:buFont typeface="Wingdings" pitchFamily="2" charset="2"/>
              <a:buChar char="v"/>
            </a:pPr>
            <a:r>
              <a:rPr lang="ar-M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 يمتلك المعلم الثقة بالطلبة باتخاذ القرارات التسعة</a:t>
            </a:r>
          </a:p>
          <a:p>
            <a:pPr algn="r" rtl="1">
              <a:buFont typeface="Wingdings" pitchFamily="2" charset="2"/>
              <a:buChar char="v"/>
            </a:pPr>
            <a:r>
              <a:rPr lang="ar-M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 تقبل المعلم لمفهوم </a:t>
            </a:r>
            <a:r>
              <a:rPr lang="ar-MA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ان</a:t>
            </a:r>
            <a:r>
              <a:rPr lang="ar-M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MA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بامكان</a:t>
            </a:r>
            <a:r>
              <a:rPr lang="ar-M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 كل من المعلم </a:t>
            </a:r>
            <a:r>
              <a:rPr lang="ar-MA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M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 الطالب التوسع </a:t>
            </a:r>
            <a:r>
              <a:rPr lang="ar-MA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الى</a:t>
            </a:r>
            <a:r>
              <a:rPr lang="ar-M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 ما هو ابعد من </a:t>
            </a:r>
            <a:r>
              <a:rPr lang="ar-MA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اسلوب</a:t>
            </a:r>
            <a:r>
              <a:rPr lang="ar-M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 السابق </a:t>
            </a:r>
          </a:p>
          <a:p>
            <a:pPr algn="r" rtl="1">
              <a:buFont typeface="Wingdings" pitchFamily="2" charset="2"/>
              <a:buChar char="v"/>
            </a:pPr>
            <a:r>
              <a:rPr lang="ar-M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MA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بامكان</a:t>
            </a:r>
            <a:r>
              <a:rPr lang="ar-M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 الطالب اتخاذ القرارات التسعة من </a:t>
            </a:r>
            <a:r>
              <a:rPr lang="ar-M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خلال فترة </a:t>
            </a:r>
            <a:r>
              <a:rPr lang="ar-M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التدريب على المهارة </a:t>
            </a:r>
          </a:p>
          <a:p>
            <a:pPr algn="r" rtl="1">
              <a:buFont typeface="Wingdings" pitchFamily="2" charset="2"/>
              <a:buChar char="v"/>
            </a:pPr>
            <a:r>
              <a:rPr lang="ar-M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 يتعلم الطلاب بداية الاستقلالية </a:t>
            </a:r>
          </a:p>
          <a:p>
            <a:pPr algn="r" rtl="1">
              <a:buFont typeface="Wingdings" pitchFamily="2" charset="2"/>
              <a:buChar char="v"/>
            </a:pPr>
            <a:r>
              <a:rPr lang="ar-M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 يكون الطلاب </a:t>
            </a:r>
            <a:r>
              <a:rPr lang="ar-MA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مسؤولين</a:t>
            </a:r>
            <a:r>
              <a:rPr lang="ar-MA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implified Arabic" pitchFamily="18" charset="-78"/>
                <a:cs typeface="Simplified Arabic" pitchFamily="18" charset="-78"/>
              </a:rPr>
              <a:t> عن نتائج القرارات التي يتخذونها </a:t>
            </a:r>
            <a:endParaRPr lang="fr-FR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00232" y="214290"/>
            <a:ext cx="4214842" cy="64294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MA" sz="28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أهداف أسلوب التدريس التدريبي</a:t>
            </a:r>
            <a:endParaRPr lang="fr-FR" sz="2800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Ruban courbé vers le bas 2"/>
          <p:cNvSpPr/>
          <p:nvPr/>
        </p:nvSpPr>
        <p:spPr>
          <a:xfrm>
            <a:off x="6500826" y="714356"/>
            <a:ext cx="2357422" cy="642942"/>
          </a:xfrm>
          <a:prstGeom prst="ellipseRibbon">
            <a:avLst>
              <a:gd name="adj1" fmla="val 17727"/>
              <a:gd name="adj2" fmla="val 75000"/>
              <a:gd name="adj3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بالموضوع </a:t>
            </a:r>
            <a:endParaRPr lang="fr-FR" sz="28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8596" y="2357430"/>
            <a:ext cx="8358246" cy="371477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r" rtl="1">
              <a:buFont typeface="Wingdings" pitchFamily="2" charset="2"/>
              <a:buChar char="ü"/>
            </a:pP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أن 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يؤدي الطالب الأعمال المطلوبة كما شرحت له</a:t>
            </a:r>
          </a:p>
          <a:p>
            <a:pPr algn="r" rtl="1">
              <a:buFont typeface="Wingdings" pitchFamily="2" charset="2"/>
              <a:buChar char="ü"/>
            </a:pP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أن 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يتعرف الطالب على 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أن 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الأداء الجيد مرتبط بتكرار العمل </a:t>
            </a:r>
          </a:p>
          <a:p>
            <a:pPr algn="r" rtl="1">
              <a:buFont typeface="Wingdings" pitchFamily="2" charset="2"/>
              <a:buChar char="ü"/>
            </a:pP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أن 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يربط الطالب بين العمل </a:t>
            </a:r>
            <a:r>
              <a:rPr lang="ar-MA" sz="2800" b="1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الوقت الملائم له</a:t>
            </a:r>
          </a:p>
          <a:p>
            <a:pPr algn="r" rtl="1">
              <a:buFont typeface="Wingdings" pitchFamily="2" charset="2"/>
              <a:buChar char="ü"/>
            </a:pP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محاولة الوصول 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إلى 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الأداء المطلوب قدر الإمكان </a:t>
            </a:r>
          </a:p>
          <a:p>
            <a:pPr algn="r" rtl="1">
              <a:buFont typeface="Wingdings" pitchFamily="2" charset="2"/>
              <a:buChar char="ü"/>
            </a:pP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 التعرف على 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أن الأداء 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الجيد مرتبط بالمعلومات عن الأداء </a:t>
            </a:r>
          </a:p>
          <a:p>
            <a:pPr algn="r" rtl="1">
              <a:buFont typeface="Wingdings" pitchFamily="2" charset="2"/>
              <a:buChar char="ü"/>
            </a:pP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يتعرف الطالب على 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أن </a:t>
            </a:r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هذه المعلومات يمكن الحصول عليها من التغذية الراجعة</a:t>
            </a:r>
            <a:endParaRPr lang="fr-FR" sz="28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an courbé vers le bas 1"/>
          <p:cNvSpPr/>
          <p:nvPr/>
        </p:nvSpPr>
        <p:spPr>
          <a:xfrm>
            <a:off x="6429388" y="357166"/>
            <a:ext cx="2357422" cy="642942"/>
          </a:xfrm>
          <a:prstGeom prst="ellipseRibbon">
            <a:avLst>
              <a:gd name="adj1" fmla="val 17727"/>
              <a:gd name="adj2" fmla="val 75000"/>
              <a:gd name="adj3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sz="2800" b="1" dirty="0" smtClean="0">
                <a:latin typeface="Simplified Arabic" pitchFamily="18" charset="-78"/>
                <a:cs typeface="Simplified Arabic" pitchFamily="18" charset="-78"/>
              </a:rPr>
              <a:t>بدور الطالب </a:t>
            </a:r>
            <a:endParaRPr lang="fr-FR" sz="2800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214282" y="1857364"/>
            <a:ext cx="8715436" cy="471490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r" rtl="1">
              <a:buFont typeface="Wingdings" pitchFamily="2" charset="2"/>
              <a:buChar char="Ø"/>
            </a:pPr>
            <a:r>
              <a:rPr lang="ar-MA" sz="2800" dirty="0" smtClean="0">
                <a:latin typeface="Simplified Arabic" pitchFamily="18" charset="-78"/>
                <a:cs typeface="Simplified Arabic" pitchFamily="18" charset="-78"/>
              </a:rPr>
              <a:t> اتخاذ القرارات التسعة التي انتقلت إليه عند تنفيذ </a:t>
            </a:r>
            <a:r>
              <a:rPr lang="ar-MA" sz="2800" dirty="0" smtClean="0">
                <a:latin typeface="Simplified Arabic" pitchFamily="18" charset="-78"/>
                <a:cs typeface="Simplified Arabic" pitchFamily="18" charset="-78"/>
              </a:rPr>
              <a:t>قرارات التخطيط</a:t>
            </a:r>
            <a:endParaRPr lang="ar-MA" sz="28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r" rtl="1">
              <a:buFont typeface="Wingdings" pitchFamily="2" charset="2"/>
              <a:buChar char="Ø"/>
            </a:pPr>
            <a:r>
              <a:rPr lang="ar-MA" sz="2800" dirty="0" smtClean="0">
                <a:latin typeface="Simplified Arabic" pitchFamily="18" charset="-78"/>
                <a:cs typeface="Simplified Arabic" pitchFamily="18" charset="-78"/>
              </a:rPr>
              <a:t>يتعرف بالخبرة على أن اتخاذ القرار  يلاءم العمل </a:t>
            </a:r>
          </a:p>
          <a:p>
            <a:pPr algn="r" rtl="1">
              <a:buFont typeface="Wingdings" pitchFamily="2" charset="2"/>
              <a:buChar char="Ø"/>
            </a:pPr>
            <a:r>
              <a:rPr lang="ar-MA" sz="2800" dirty="0" smtClean="0">
                <a:latin typeface="Simplified Arabic" pitchFamily="18" charset="-78"/>
                <a:cs typeface="Simplified Arabic" pitchFamily="18" charset="-78"/>
              </a:rPr>
              <a:t> البدء بأول العمل الانفرادي لفترة معينة </a:t>
            </a:r>
          </a:p>
          <a:p>
            <a:pPr algn="r" rtl="1">
              <a:buFont typeface="Wingdings" pitchFamily="2" charset="2"/>
              <a:buChar char="Ø"/>
            </a:pPr>
            <a:r>
              <a:rPr lang="ar-MA" sz="2800" dirty="0" smtClean="0">
                <a:latin typeface="Simplified Arabic" pitchFamily="18" charset="-78"/>
                <a:cs typeface="Simplified Arabic" pitchFamily="18" charset="-78"/>
              </a:rPr>
              <a:t> الدخول في في خبرة علاقة جديدة التي تتضمن توقع التغذية الراجعة الخاصة بالفرد </a:t>
            </a:r>
          </a:p>
          <a:p>
            <a:pPr algn="r" rtl="1">
              <a:buFont typeface="Wingdings" pitchFamily="2" charset="2"/>
              <a:buChar char="Ø"/>
            </a:pPr>
            <a:r>
              <a:rPr lang="ar-MA" sz="2800" dirty="0" smtClean="0">
                <a:latin typeface="Simplified Arabic" pitchFamily="18" charset="-78"/>
                <a:cs typeface="Simplified Arabic" pitchFamily="18" charset="-78"/>
              </a:rPr>
              <a:t> يتقبل </a:t>
            </a:r>
            <a:r>
              <a:rPr lang="ar-MA" sz="2800" dirty="0" smtClean="0">
                <a:latin typeface="Simplified Arabic" pitchFamily="18" charset="-78"/>
                <a:cs typeface="Simplified Arabic" pitchFamily="18" charset="-78"/>
              </a:rPr>
              <a:t>أداءه </a:t>
            </a:r>
            <a:r>
              <a:rPr lang="ar-MA" sz="2800" dirty="0" smtClean="0">
                <a:latin typeface="Simplified Arabic" pitchFamily="18" charset="-78"/>
                <a:cs typeface="Simplified Arabic" pitchFamily="18" charset="-78"/>
              </a:rPr>
              <a:t>في العمل دون مقارنة دائمة مع الآخرين </a:t>
            </a:r>
          </a:p>
          <a:p>
            <a:pPr algn="r" rtl="1">
              <a:buFont typeface="Wingdings" pitchFamily="2" charset="2"/>
              <a:buChar char="Ø"/>
            </a:pPr>
            <a:r>
              <a:rPr lang="ar-MA" sz="2800" dirty="0" smtClean="0">
                <a:latin typeface="Simplified Arabic" pitchFamily="18" charset="-78"/>
                <a:cs typeface="Simplified Arabic" pitchFamily="18" charset="-78"/>
              </a:rPr>
              <a:t> يحترم دور زملائه </a:t>
            </a:r>
            <a:r>
              <a:rPr lang="ar-MA" sz="2800" dirty="0" smtClean="0">
                <a:latin typeface="Simplified Arabic" pitchFamily="18" charset="-78"/>
                <a:cs typeface="Simplified Arabic" pitchFamily="18" charset="-78"/>
              </a:rPr>
              <a:t>الآخرين </a:t>
            </a:r>
            <a:r>
              <a:rPr lang="ar-MA" sz="2800" dirty="0" smtClean="0">
                <a:latin typeface="Simplified Arabic" pitchFamily="18" charset="-78"/>
                <a:cs typeface="Simplified Arabic" pitchFamily="18" charset="-78"/>
              </a:rPr>
              <a:t>و قراراتهم التسعة</a:t>
            </a:r>
          </a:p>
          <a:p>
            <a:pPr algn="r" rtl="1">
              <a:buFont typeface="Wingdings" pitchFamily="2" charset="2"/>
              <a:buChar char="Ø"/>
            </a:pPr>
            <a:r>
              <a:rPr lang="ar-MA" sz="28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MA" sz="2800" dirty="0" smtClean="0">
                <a:latin typeface="Simplified Arabic" pitchFamily="18" charset="-78"/>
                <a:cs typeface="Simplified Arabic" pitchFamily="18" charset="-78"/>
              </a:rPr>
              <a:t>أن </a:t>
            </a:r>
            <a:r>
              <a:rPr lang="ar-MA" sz="2800" dirty="0" smtClean="0">
                <a:latin typeface="Simplified Arabic" pitchFamily="18" charset="-78"/>
                <a:cs typeface="Simplified Arabic" pitchFamily="18" charset="-78"/>
              </a:rPr>
              <a:t>يتحمل المسؤولية في اتخاذ </a:t>
            </a:r>
            <a:r>
              <a:rPr lang="ar-MA" sz="2800" dirty="0" smtClean="0">
                <a:latin typeface="Simplified Arabic" pitchFamily="18" charset="-78"/>
                <a:cs typeface="Simplified Arabic" pitchFamily="18" charset="-78"/>
              </a:rPr>
              <a:t>القرارات</a:t>
            </a:r>
            <a:endParaRPr lang="fr-FR" sz="28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r" rtl="1">
              <a:buFont typeface="Wingdings" pitchFamily="2" charset="2"/>
              <a:buChar char="Ø"/>
            </a:pPr>
            <a:r>
              <a:rPr lang="ar-MA" sz="2800" dirty="0" smtClean="0">
                <a:latin typeface="Simplified Arabic" pitchFamily="18" charset="-78"/>
                <a:cs typeface="Simplified Arabic" pitchFamily="18" charset="-78"/>
              </a:rPr>
              <a:t>تطوير استقلالية التلميذ في اتخاذ القرارات المناسبة خلال أداء المهارة </a:t>
            </a:r>
            <a:r>
              <a:rPr lang="ar-MA" sz="28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endParaRPr lang="fr-FR" sz="28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7877</TotalTime>
  <Words>827</Words>
  <Application>Microsoft Office PowerPoint</Application>
  <PresentationFormat>Affichage à l'écran (4:3)</PresentationFormat>
  <Paragraphs>196</Paragraphs>
  <Slides>27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28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DELL</dc:creator>
  <cp:lastModifiedBy>DELL</cp:lastModifiedBy>
  <cp:revision>325</cp:revision>
  <dcterms:created xsi:type="dcterms:W3CDTF">2016-11-06T10:33:58Z</dcterms:created>
  <dcterms:modified xsi:type="dcterms:W3CDTF">2016-11-29T10:49:03Z</dcterms:modified>
</cp:coreProperties>
</file>