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8288000" cy="10287000"/>
  <p:notesSz cx="6858000" cy="9144000"/>
  <p:embeddedFontLst>
    <p:embeddedFont>
      <p:font typeface="Arabic Typesetting" pitchFamily="66" charset="-78"/>
      <p:regular r:id="rId22"/>
    </p:embeddedFont>
    <p:embeddedFont>
      <p:font typeface="Aldhabi" pitchFamily="2" charset="-78"/>
      <p:regular r:id="rId23"/>
    </p:embeddedFont>
    <p:embeddedFont>
      <p:font typeface="Calibri" pitchFamily="34" charset="0"/>
      <p:regular r:id="rId24"/>
      <p:bold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22" autoAdjust="0"/>
  </p:normalViewPr>
  <p:slideViewPr>
    <p:cSldViewPr>
      <p:cViewPr varScale="1">
        <p:scale>
          <a:sx n="46" d="100"/>
          <a:sy n="46" d="100"/>
        </p:scale>
        <p:origin x="-75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1" d="100"/>
        <a:sy n="41" d="100"/>
      </p:scale>
      <p:origin x="0" y="1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8066E-8689-46B2-B480-E24D6E52C46F}" type="doc">
      <dgm:prSet loTypeId="urn:microsoft.com/office/officeart/2005/8/layout/vList6" loCatId="process" qsTypeId="urn:microsoft.com/office/officeart/2005/8/quickstyle/3d6" qsCatId="3D" csTypeId="urn:microsoft.com/office/officeart/2005/8/colors/accent1_2" csCatId="accent1" phldr="1"/>
      <dgm:spPr/>
      <dgm:t>
        <a:bodyPr/>
        <a:lstStyle/>
        <a:p>
          <a:endParaRPr lang="fr-FR"/>
        </a:p>
      </dgm:t>
    </dgm:pt>
    <dgm:pt modelId="{A3134CB9-58A3-47E3-94B9-7E24B29F55E6}">
      <dgm:prSet phldrT="[Texte]"/>
      <dgm:spPr/>
      <dgm:t>
        <a:bodyPr/>
        <a:lstStyle/>
        <a:p>
          <a:r>
            <a:rPr lang="ar-DZ" dirty="0" smtClean="0"/>
            <a:t>المجامع المتخصصة </a:t>
          </a:r>
          <a:endParaRPr lang="fr-FR" dirty="0"/>
        </a:p>
      </dgm:t>
    </dgm:pt>
    <dgm:pt modelId="{56DF328E-DE6D-4ECB-A557-70730C09C26C}" type="parTrans" cxnId="{8CB49509-1669-4BA0-9127-F48BC8D82640}">
      <dgm:prSet/>
      <dgm:spPr/>
      <dgm:t>
        <a:bodyPr/>
        <a:lstStyle/>
        <a:p>
          <a:endParaRPr lang="fr-FR"/>
        </a:p>
      </dgm:t>
    </dgm:pt>
    <dgm:pt modelId="{6326C94E-F6CF-44CD-898E-87B0459195A9}" type="sibTrans" cxnId="{8CB49509-1669-4BA0-9127-F48BC8D82640}">
      <dgm:prSet/>
      <dgm:spPr/>
      <dgm:t>
        <a:bodyPr/>
        <a:lstStyle/>
        <a:p>
          <a:endParaRPr lang="fr-FR"/>
        </a:p>
      </dgm:t>
    </dgm:pt>
    <dgm:pt modelId="{AE4F5E2A-EA52-40F7-A4B3-D3210880CEE2}">
      <dgm:prSet phldrT="[Texte]"/>
      <dgm:spPr/>
      <dgm:t>
        <a:bodyPr/>
        <a:lstStyle/>
        <a:p>
          <a:endParaRPr lang="fr-FR" sz="6500" dirty="0"/>
        </a:p>
      </dgm:t>
    </dgm:pt>
    <dgm:pt modelId="{1B896637-5F07-4CB3-912B-7A3C56BC9847}" type="parTrans" cxnId="{1D4EC121-65C5-4B86-867E-D294A42F85A1}">
      <dgm:prSet/>
      <dgm:spPr/>
      <dgm:t>
        <a:bodyPr/>
        <a:lstStyle/>
        <a:p>
          <a:endParaRPr lang="fr-FR"/>
        </a:p>
      </dgm:t>
    </dgm:pt>
    <dgm:pt modelId="{33AF143B-F127-43CA-9523-502593420B0F}" type="sibTrans" cxnId="{1D4EC121-65C5-4B86-867E-D294A42F85A1}">
      <dgm:prSet/>
      <dgm:spPr/>
      <dgm:t>
        <a:bodyPr/>
        <a:lstStyle/>
        <a:p>
          <a:endParaRPr lang="fr-FR"/>
        </a:p>
      </dgm:t>
    </dgm:pt>
    <dgm:pt modelId="{7AA4D8CF-230A-4C0E-82F8-30FEFE4F65A4}">
      <dgm:prSet phldrT="[Texte]" custT="1"/>
      <dgm:spPr/>
      <dgm:t>
        <a:bodyPr/>
        <a:lstStyle/>
        <a:p>
          <a:r>
            <a:rPr lang="ar-DZ" sz="4000" dirty="0" smtClean="0"/>
            <a:t>هي التي تعنى بفرع واحد من فروع المعرفة    </a:t>
          </a:r>
          <a:endParaRPr lang="fr-FR" sz="4000" dirty="0"/>
        </a:p>
      </dgm:t>
    </dgm:pt>
    <dgm:pt modelId="{4BE41658-0FD5-4D1A-AFB6-80E9C652999A}" type="parTrans" cxnId="{5F5A9307-E1E8-4C2C-A4DC-61FCAC8521CF}">
      <dgm:prSet/>
      <dgm:spPr/>
      <dgm:t>
        <a:bodyPr/>
        <a:lstStyle/>
        <a:p>
          <a:endParaRPr lang="fr-FR"/>
        </a:p>
      </dgm:t>
    </dgm:pt>
    <dgm:pt modelId="{AD2A89C4-0494-4157-A8DD-B349E156375C}" type="sibTrans" cxnId="{5F5A9307-E1E8-4C2C-A4DC-61FCAC8521CF}">
      <dgm:prSet/>
      <dgm:spPr/>
      <dgm:t>
        <a:bodyPr/>
        <a:lstStyle/>
        <a:p>
          <a:endParaRPr lang="fr-FR"/>
        </a:p>
      </dgm:t>
    </dgm:pt>
    <dgm:pt modelId="{3C50236B-6655-4626-B7D4-D385A4B60BE2}">
      <dgm:prSet phldrT="[Texte]"/>
      <dgm:spPr/>
      <dgm:t>
        <a:bodyPr/>
        <a:lstStyle/>
        <a:p>
          <a:r>
            <a:rPr lang="ar-DZ" dirty="0" smtClean="0"/>
            <a:t>المجامع العامة </a:t>
          </a:r>
          <a:endParaRPr lang="fr-FR" dirty="0"/>
        </a:p>
      </dgm:t>
    </dgm:pt>
    <dgm:pt modelId="{BE11A5D2-F689-4D0A-8851-C410E2464909}" type="parTrans" cxnId="{5368610F-9530-430F-85B4-27400E496F32}">
      <dgm:prSet/>
      <dgm:spPr/>
      <dgm:t>
        <a:bodyPr/>
        <a:lstStyle/>
        <a:p>
          <a:endParaRPr lang="fr-FR"/>
        </a:p>
      </dgm:t>
    </dgm:pt>
    <dgm:pt modelId="{E4922BA1-8648-45BF-BBA9-FF2C3DD33ECF}" type="sibTrans" cxnId="{5368610F-9530-430F-85B4-27400E496F32}">
      <dgm:prSet/>
      <dgm:spPr/>
      <dgm:t>
        <a:bodyPr/>
        <a:lstStyle/>
        <a:p>
          <a:endParaRPr lang="fr-FR"/>
        </a:p>
      </dgm:t>
    </dgm:pt>
    <dgm:pt modelId="{5F0B9A4B-676A-45AE-BBB1-3800EDF10AB1}">
      <dgm:prSet phldrT="[Texte]"/>
      <dgm:spPr/>
      <dgm:t>
        <a:bodyPr/>
        <a:lstStyle/>
        <a:p>
          <a:pPr algn="l"/>
          <a:endParaRPr lang="fr-FR" sz="5100" dirty="0"/>
        </a:p>
      </dgm:t>
    </dgm:pt>
    <dgm:pt modelId="{1CECF5EC-03C6-4A7A-A41B-BA058CCCBFBE}" type="parTrans" cxnId="{A1877F4F-77C0-43DC-B305-0D4780EE663A}">
      <dgm:prSet/>
      <dgm:spPr/>
      <dgm:t>
        <a:bodyPr/>
        <a:lstStyle/>
        <a:p>
          <a:endParaRPr lang="fr-FR"/>
        </a:p>
      </dgm:t>
    </dgm:pt>
    <dgm:pt modelId="{F6056683-EE38-437F-AD7B-AD209FF8B151}" type="sibTrans" cxnId="{A1877F4F-77C0-43DC-B305-0D4780EE663A}">
      <dgm:prSet/>
      <dgm:spPr/>
      <dgm:t>
        <a:bodyPr/>
        <a:lstStyle/>
        <a:p>
          <a:endParaRPr lang="fr-FR"/>
        </a:p>
      </dgm:t>
    </dgm:pt>
    <dgm:pt modelId="{8896D7F3-EF77-40BC-9C33-4EB4E9A1DBFD}">
      <dgm:prSet phldrT="[Texte]" custT="1"/>
      <dgm:spPr/>
      <dgm:t>
        <a:bodyPr/>
        <a:lstStyle/>
        <a:p>
          <a:pPr algn="ctr"/>
          <a:r>
            <a:rPr lang="ar-DZ" sz="4400" dirty="0" smtClean="0">
              <a:latin typeface="Arabic Typesetting" pitchFamily="66" charset="-78"/>
              <a:cs typeface="Arabic Typesetting" pitchFamily="66" charset="-78"/>
            </a:rPr>
            <a:t>هي التي تعنى بشتى نواحي غير كان متخصصة </a:t>
          </a:r>
          <a:endParaRPr lang="fr-FR" sz="4400" dirty="0">
            <a:latin typeface="Arabic Typesetting" pitchFamily="66" charset="-78"/>
            <a:cs typeface="Arabic Typesetting" pitchFamily="66" charset="-78"/>
          </a:endParaRPr>
        </a:p>
      </dgm:t>
    </dgm:pt>
    <dgm:pt modelId="{6DBFF4D8-124A-4772-AFCA-C8F1FD0F51AC}" type="parTrans" cxnId="{F904325A-31A5-4E24-BF1A-A7CFFCE4F625}">
      <dgm:prSet/>
      <dgm:spPr/>
      <dgm:t>
        <a:bodyPr/>
        <a:lstStyle/>
        <a:p>
          <a:endParaRPr lang="fr-FR"/>
        </a:p>
      </dgm:t>
    </dgm:pt>
    <dgm:pt modelId="{EB060B90-27A3-47E4-8D49-6BAEEE420FC2}" type="sibTrans" cxnId="{F904325A-31A5-4E24-BF1A-A7CFFCE4F625}">
      <dgm:prSet/>
      <dgm:spPr/>
      <dgm:t>
        <a:bodyPr/>
        <a:lstStyle/>
        <a:p>
          <a:endParaRPr lang="fr-FR"/>
        </a:p>
      </dgm:t>
    </dgm:pt>
    <dgm:pt modelId="{D99DCBAE-964E-4D41-8A3A-1E4496C9B5CD}" type="pres">
      <dgm:prSet presAssocID="{E3B8066E-8689-46B2-B480-E24D6E52C46F}" presName="Name0" presStyleCnt="0">
        <dgm:presLayoutVars>
          <dgm:dir/>
          <dgm:animLvl val="lvl"/>
          <dgm:resizeHandles/>
        </dgm:presLayoutVars>
      </dgm:prSet>
      <dgm:spPr/>
      <dgm:t>
        <a:bodyPr/>
        <a:lstStyle/>
        <a:p>
          <a:endParaRPr lang="fr-FR"/>
        </a:p>
      </dgm:t>
    </dgm:pt>
    <dgm:pt modelId="{CD4AB22F-38A8-4259-B904-C1F40446446F}" type="pres">
      <dgm:prSet presAssocID="{A3134CB9-58A3-47E3-94B9-7E24B29F55E6}" presName="linNode" presStyleCnt="0"/>
      <dgm:spPr/>
      <dgm:t>
        <a:bodyPr/>
        <a:lstStyle/>
        <a:p>
          <a:endParaRPr lang="fr-FR"/>
        </a:p>
      </dgm:t>
    </dgm:pt>
    <dgm:pt modelId="{A8D88277-D5C8-4254-BA14-983744BD9BAB}" type="pres">
      <dgm:prSet presAssocID="{A3134CB9-58A3-47E3-94B9-7E24B29F55E6}" presName="parentShp" presStyleLbl="node1" presStyleIdx="0" presStyleCnt="2">
        <dgm:presLayoutVars>
          <dgm:bulletEnabled val="1"/>
        </dgm:presLayoutVars>
      </dgm:prSet>
      <dgm:spPr/>
      <dgm:t>
        <a:bodyPr/>
        <a:lstStyle/>
        <a:p>
          <a:endParaRPr lang="fr-FR"/>
        </a:p>
      </dgm:t>
    </dgm:pt>
    <dgm:pt modelId="{5292DB5D-912D-4580-A547-626DC20619EA}" type="pres">
      <dgm:prSet presAssocID="{A3134CB9-58A3-47E3-94B9-7E24B29F55E6}" presName="childShp" presStyleLbl="bgAccFollowNode1" presStyleIdx="0" presStyleCnt="2" custScaleX="98303" custScaleY="81118">
        <dgm:presLayoutVars>
          <dgm:bulletEnabled val="1"/>
        </dgm:presLayoutVars>
      </dgm:prSet>
      <dgm:spPr/>
      <dgm:t>
        <a:bodyPr/>
        <a:lstStyle/>
        <a:p>
          <a:endParaRPr lang="fr-FR"/>
        </a:p>
      </dgm:t>
    </dgm:pt>
    <dgm:pt modelId="{455F5DD0-38ED-4C15-A22F-544E482976F6}" type="pres">
      <dgm:prSet presAssocID="{6326C94E-F6CF-44CD-898E-87B0459195A9}" presName="spacing" presStyleCnt="0"/>
      <dgm:spPr/>
      <dgm:t>
        <a:bodyPr/>
        <a:lstStyle/>
        <a:p>
          <a:endParaRPr lang="fr-FR"/>
        </a:p>
      </dgm:t>
    </dgm:pt>
    <dgm:pt modelId="{35495A31-8AC4-4CD1-B495-2000F00A0899}" type="pres">
      <dgm:prSet presAssocID="{3C50236B-6655-4626-B7D4-D385A4B60BE2}" presName="linNode" presStyleCnt="0"/>
      <dgm:spPr/>
      <dgm:t>
        <a:bodyPr/>
        <a:lstStyle/>
        <a:p>
          <a:endParaRPr lang="fr-FR"/>
        </a:p>
      </dgm:t>
    </dgm:pt>
    <dgm:pt modelId="{CEB0276E-DC43-49B6-80CC-2AAAC83993D1}" type="pres">
      <dgm:prSet presAssocID="{3C50236B-6655-4626-B7D4-D385A4B60BE2}" presName="parentShp" presStyleLbl="node1" presStyleIdx="1" presStyleCnt="2">
        <dgm:presLayoutVars>
          <dgm:bulletEnabled val="1"/>
        </dgm:presLayoutVars>
      </dgm:prSet>
      <dgm:spPr/>
      <dgm:t>
        <a:bodyPr/>
        <a:lstStyle/>
        <a:p>
          <a:endParaRPr lang="fr-FR"/>
        </a:p>
      </dgm:t>
    </dgm:pt>
    <dgm:pt modelId="{153D40ED-82F9-488B-B59E-C2B36B976101}" type="pres">
      <dgm:prSet presAssocID="{3C50236B-6655-4626-B7D4-D385A4B60BE2}" presName="childShp" presStyleLbl="bgAccFollowNode1" presStyleIdx="1" presStyleCnt="2" custScaleY="73292" custLinFactNeighborX="-290" custLinFactNeighborY="-19441">
        <dgm:presLayoutVars>
          <dgm:bulletEnabled val="1"/>
        </dgm:presLayoutVars>
      </dgm:prSet>
      <dgm:spPr/>
      <dgm:t>
        <a:bodyPr/>
        <a:lstStyle/>
        <a:p>
          <a:endParaRPr lang="fr-FR"/>
        </a:p>
      </dgm:t>
    </dgm:pt>
  </dgm:ptLst>
  <dgm:cxnLst>
    <dgm:cxn modelId="{5F5A9307-E1E8-4C2C-A4DC-61FCAC8521CF}" srcId="{A3134CB9-58A3-47E3-94B9-7E24B29F55E6}" destId="{7AA4D8CF-230A-4C0E-82F8-30FEFE4F65A4}" srcOrd="1" destOrd="0" parTransId="{4BE41658-0FD5-4D1A-AFB6-80E9C652999A}" sibTransId="{AD2A89C4-0494-4157-A8DD-B349E156375C}"/>
    <dgm:cxn modelId="{76D41E9F-A531-47D4-9002-ED5B6BDE48AB}" type="presOf" srcId="{8896D7F3-EF77-40BC-9C33-4EB4E9A1DBFD}" destId="{153D40ED-82F9-488B-B59E-C2B36B976101}" srcOrd="0" destOrd="1" presId="urn:microsoft.com/office/officeart/2005/8/layout/vList6"/>
    <dgm:cxn modelId="{5368610F-9530-430F-85B4-27400E496F32}" srcId="{E3B8066E-8689-46B2-B480-E24D6E52C46F}" destId="{3C50236B-6655-4626-B7D4-D385A4B60BE2}" srcOrd="1" destOrd="0" parTransId="{BE11A5D2-F689-4D0A-8851-C410E2464909}" sibTransId="{E4922BA1-8648-45BF-BBA9-FF2C3DD33ECF}"/>
    <dgm:cxn modelId="{99D70CDE-2ADF-4162-B9EE-3BA5F49B1D1D}" type="presOf" srcId="{7AA4D8CF-230A-4C0E-82F8-30FEFE4F65A4}" destId="{5292DB5D-912D-4580-A547-626DC20619EA}" srcOrd="0" destOrd="1" presId="urn:microsoft.com/office/officeart/2005/8/layout/vList6"/>
    <dgm:cxn modelId="{B7099E75-E828-4CDE-A0C7-3C6512AB3C4F}" type="presOf" srcId="{AE4F5E2A-EA52-40F7-A4B3-D3210880CEE2}" destId="{5292DB5D-912D-4580-A547-626DC20619EA}" srcOrd="0" destOrd="0" presId="urn:microsoft.com/office/officeart/2005/8/layout/vList6"/>
    <dgm:cxn modelId="{A1877F4F-77C0-43DC-B305-0D4780EE663A}" srcId="{3C50236B-6655-4626-B7D4-D385A4B60BE2}" destId="{5F0B9A4B-676A-45AE-BBB1-3800EDF10AB1}" srcOrd="0" destOrd="0" parTransId="{1CECF5EC-03C6-4A7A-A41B-BA058CCCBFBE}" sibTransId="{F6056683-EE38-437F-AD7B-AD209FF8B151}"/>
    <dgm:cxn modelId="{08026B25-FF0E-41BA-86D9-6AA4451D0A27}" type="presOf" srcId="{A3134CB9-58A3-47E3-94B9-7E24B29F55E6}" destId="{A8D88277-D5C8-4254-BA14-983744BD9BAB}" srcOrd="0" destOrd="0" presId="urn:microsoft.com/office/officeart/2005/8/layout/vList6"/>
    <dgm:cxn modelId="{47E8D88C-FC88-4491-BB4B-117CBA948A75}" type="presOf" srcId="{5F0B9A4B-676A-45AE-BBB1-3800EDF10AB1}" destId="{153D40ED-82F9-488B-B59E-C2B36B976101}" srcOrd="0" destOrd="0" presId="urn:microsoft.com/office/officeart/2005/8/layout/vList6"/>
    <dgm:cxn modelId="{2EE5C582-BD14-49A9-9C46-3BF2293113EF}" type="presOf" srcId="{3C50236B-6655-4626-B7D4-D385A4B60BE2}" destId="{CEB0276E-DC43-49B6-80CC-2AAAC83993D1}" srcOrd="0" destOrd="0" presId="urn:microsoft.com/office/officeart/2005/8/layout/vList6"/>
    <dgm:cxn modelId="{1D4EC121-65C5-4B86-867E-D294A42F85A1}" srcId="{A3134CB9-58A3-47E3-94B9-7E24B29F55E6}" destId="{AE4F5E2A-EA52-40F7-A4B3-D3210880CEE2}" srcOrd="0" destOrd="0" parTransId="{1B896637-5F07-4CB3-912B-7A3C56BC9847}" sibTransId="{33AF143B-F127-43CA-9523-502593420B0F}"/>
    <dgm:cxn modelId="{F904325A-31A5-4E24-BF1A-A7CFFCE4F625}" srcId="{3C50236B-6655-4626-B7D4-D385A4B60BE2}" destId="{8896D7F3-EF77-40BC-9C33-4EB4E9A1DBFD}" srcOrd="1" destOrd="0" parTransId="{6DBFF4D8-124A-4772-AFCA-C8F1FD0F51AC}" sibTransId="{EB060B90-27A3-47E4-8D49-6BAEEE420FC2}"/>
    <dgm:cxn modelId="{5F87A8F8-5101-488D-AE01-F801988AE67A}" type="presOf" srcId="{E3B8066E-8689-46B2-B480-E24D6E52C46F}" destId="{D99DCBAE-964E-4D41-8A3A-1E4496C9B5CD}" srcOrd="0" destOrd="0" presId="urn:microsoft.com/office/officeart/2005/8/layout/vList6"/>
    <dgm:cxn modelId="{8CB49509-1669-4BA0-9127-F48BC8D82640}" srcId="{E3B8066E-8689-46B2-B480-E24D6E52C46F}" destId="{A3134CB9-58A3-47E3-94B9-7E24B29F55E6}" srcOrd="0" destOrd="0" parTransId="{56DF328E-DE6D-4ECB-A557-70730C09C26C}" sibTransId="{6326C94E-F6CF-44CD-898E-87B0459195A9}"/>
    <dgm:cxn modelId="{2E7513AF-E909-4CD7-97B8-B8DD3D446CAD}" type="presParOf" srcId="{D99DCBAE-964E-4D41-8A3A-1E4496C9B5CD}" destId="{CD4AB22F-38A8-4259-B904-C1F40446446F}" srcOrd="0" destOrd="0" presId="urn:microsoft.com/office/officeart/2005/8/layout/vList6"/>
    <dgm:cxn modelId="{CAE51A8F-EBC3-4800-8676-DEAF6E9A8E81}" type="presParOf" srcId="{CD4AB22F-38A8-4259-B904-C1F40446446F}" destId="{A8D88277-D5C8-4254-BA14-983744BD9BAB}" srcOrd="0" destOrd="0" presId="urn:microsoft.com/office/officeart/2005/8/layout/vList6"/>
    <dgm:cxn modelId="{F4A514E7-EE5D-4C7C-A586-C7160B364350}" type="presParOf" srcId="{CD4AB22F-38A8-4259-B904-C1F40446446F}" destId="{5292DB5D-912D-4580-A547-626DC20619EA}" srcOrd="1" destOrd="0" presId="urn:microsoft.com/office/officeart/2005/8/layout/vList6"/>
    <dgm:cxn modelId="{96FDA365-A338-47B6-B685-D170146137BA}" type="presParOf" srcId="{D99DCBAE-964E-4D41-8A3A-1E4496C9B5CD}" destId="{455F5DD0-38ED-4C15-A22F-544E482976F6}" srcOrd="1" destOrd="0" presId="urn:microsoft.com/office/officeart/2005/8/layout/vList6"/>
    <dgm:cxn modelId="{A4EDCF44-8907-48E9-90B8-06F54E4DEAC1}" type="presParOf" srcId="{D99DCBAE-964E-4D41-8A3A-1E4496C9B5CD}" destId="{35495A31-8AC4-4CD1-B495-2000F00A0899}" srcOrd="2" destOrd="0" presId="urn:microsoft.com/office/officeart/2005/8/layout/vList6"/>
    <dgm:cxn modelId="{2BCF1F84-FC4F-4C5F-9A0B-F62452107DC4}" type="presParOf" srcId="{35495A31-8AC4-4CD1-B495-2000F00A0899}" destId="{CEB0276E-DC43-49B6-80CC-2AAAC83993D1}" srcOrd="0" destOrd="0" presId="urn:microsoft.com/office/officeart/2005/8/layout/vList6"/>
    <dgm:cxn modelId="{8C57AE11-28F4-40A1-93D3-4F42B6F01E8A}" type="presParOf" srcId="{35495A31-8AC4-4CD1-B495-2000F00A0899}" destId="{153D40ED-82F9-488B-B59E-C2B36B97610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43F8E0-B02B-4CE3-8C50-99AAF810C346}"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fr-FR"/>
        </a:p>
      </dgm:t>
    </dgm:pt>
    <dgm:pt modelId="{EECC8DAF-9D5C-4E18-912B-A06D76DEE554}">
      <dgm:prSet phldrT="[Texte]"/>
      <dgm:spPr>
        <a:solidFill>
          <a:srgbClr val="C00000"/>
        </a:solidFill>
      </dgm:spPr>
      <dgm:t>
        <a:bodyPr/>
        <a:lstStyle/>
        <a:p>
          <a:r>
            <a:rPr lang="ar-DZ" dirty="0" smtClean="0">
              <a:latin typeface="Aldhabi" pitchFamily="2" charset="-78"/>
              <a:cs typeface="Aldhabi" pitchFamily="2" charset="-78"/>
            </a:rPr>
            <a:t>قائمة المصادر والمراجع</a:t>
          </a:r>
          <a:endParaRPr lang="fr-FR" dirty="0">
            <a:latin typeface="Aldhabi" pitchFamily="2" charset="-78"/>
            <a:cs typeface="Aldhabi" pitchFamily="2" charset="-78"/>
          </a:endParaRPr>
        </a:p>
      </dgm:t>
    </dgm:pt>
    <dgm:pt modelId="{DBAC0F52-4629-406E-8694-D695C94DCC07}" type="parTrans" cxnId="{119AC39B-9A31-46C0-B22E-526FFF1F9A6E}">
      <dgm:prSet/>
      <dgm:spPr/>
      <dgm:t>
        <a:bodyPr/>
        <a:lstStyle/>
        <a:p>
          <a:endParaRPr lang="fr-FR"/>
        </a:p>
      </dgm:t>
    </dgm:pt>
    <dgm:pt modelId="{79C52B1E-5E12-4691-B385-8D80461FE79F}" type="sibTrans" cxnId="{119AC39B-9A31-46C0-B22E-526FFF1F9A6E}">
      <dgm:prSet/>
      <dgm:spPr/>
      <dgm:t>
        <a:bodyPr/>
        <a:lstStyle/>
        <a:p>
          <a:endParaRPr lang="fr-FR"/>
        </a:p>
      </dgm:t>
    </dgm:pt>
    <dgm:pt modelId="{C07F0182-E188-4752-B020-79AFE0724B90}">
      <dgm:prSet phldrT="[Texte]" custT="1"/>
      <dgm:spPr>
        <a:solidFill>
          <a:srgbClr val="00B050"/>
        </a:solidFill>
      </dgm:spPr>
      <dgm:t>
        <a:bodyPr/>
        <a:lstStyle/>
        <a:p>
          <a:r>
            <a:rPr lang="ar-DZ" sz="3600" dirty="0" smtClean="0">
              <a:latin typeface="Arabic Typesetting" pitchFamily="66" charset="-78"/>
              <a:cs typeface="Arabic Typesetting" pitchFamily="66" charset="-78"/>
            </a:rPr>
            <a:t>السعيد بوطاجين: المجمع العلمي بدمشق جمع اللغة العربية جامعة بيروت  </a:t>
          </a:r>
          <a:endParaRPr lang="fr-FR" sz="3600" dirty="0">
            <a:latin typeface="Arabic Typesetting" pitchFamily="66" charset="-78"/>
            <a:cs typeface="Arabic Typesetting" pitchFamily="66" charset="-78"/>
          </a:endParaRPr>
        </a:p>
      </dgm:t>
    </dgm:pt>
    <dgm:pt modelId="{2640A743-37C3-484F-B28D-B4C541E8D7F7}" type="parTrans" cxnId="{5F708E1A-AC06-402E-89DB-ECC73603DC14}">
      <dgm:prSet/>
      <dgm:spPr/>
      <dgm:t>
        <a:bodyPr/>
        <a:lstStyle/>
        <a:p>
          <a:endParaRPr lang="fr-FR"/>
        </a:p>
      </dgm:t>
    </dgm:pt>
    <dgm:pt modelId="{3B39D61E-2846-40AF-B6A8-628DCE51C364}" type="sibTrans" cxnId="{5F708E1A-AC06-402E-89DB-ECC73603DC14}">
      <dgm:prSet/>
      <dgm:spPr/>
      <dgm:t>
        <a:bodyPr/>
        <a:lstStyle/>
        <a:p>
          <a:endParaRPr lang="fr-FR"/>
        </a:p>
      </dgm:t>
    </dgm:pt>
    <dgm:pt modelId="{57EB253D-5911-45AF-8F8A-4B2858435D9F}">
      <dgm:prSet phldrT="[Texte]" custT="1"/>
      <dgm:spPr/>
      <dgm:t>
        <a:bodyPr/>
        <a:lstStyle/>
        <a:p>
          <a:r>
            <a:rPr lang="ar-DZ" sz="4400" dirty="0" smtClean="0">
              <a:latin typeface="Arabic Typesetting" pitchFamily="66" charset="-78"/>
              <a:cs typeface="Arabic Typesetting" pitchFamily="66" charset="-78"/>
            </a:rPr>
            <a:t>سعد بن هادي القحطاني  : التعريب ونظرية التخطيط اللغوي </a:t>
          </a:r>
          <a:endParaRPr lang="fr-FR" sz="4400" dirty="0">
            <a:latin typeface="Arabic Typesetting" pitchFamily="66" charset="-78"/>
            <a:cs typeface="Arabic Typesetting" pitchFamily="66" charset="-78"/>
          </a:endParaRPr>
        </a:p>
      </dgm:t>
    </dgm:pt>
    <dgm:pt modelId="{5969812D-BB7F-4788-979B-6264AC0105DF}" type="parTrans" cxnId="{969A8E2F-710C-41D3-8E2E-F6CC5D746EB6}">
      <dgm:prSet/>
      <dgm:spPr/>
      <dgm:t>
        <a:bodyPr/>
        <a:lstStyle/>
        <a:p>
          <a:endParaRPr lang="fr-FR"/>
        </a:p>
      </dgm:t>
    </dgm:pt>
    <dgm:pt modelId="{980533F1-8307-4613-B0F3-4DBF4C750A42}" type="sibTrans" cxnId="{969A8E2F-710C-41D3-8E2E-F6CC5D746EB6}">
      <dgm:prSet/>
      <dgm:spPr/>
      <dgm:t>
        <a:bodyPr/>
        <a:lstStyle/>
        <a:p>
          <a:endParaRPr lang="fr-FR"/>
        </a:p>
      </dgm:t>
    </dgm:pt>
    <dgm:pt modelId="{7E2B42F2-5C81-4082-9994-B38DB4C98BE8}">
      <dgm:prSet phldrT="[Texte]" custT="1"/>
      <dgm:spPr/>
      <dgm:t>
        <a:bodyPr/>
        <a:lstStyle/>
        <a:p>
          <a:r>
            <a:rPr lang="ar-DZ" sz="3600" dirty="0" smtClean="0">
              <a:latin typeface="Arabic Typesetting" pitchFamily="66" charset="-78"/>
              <a:cs typeface="Arabic Typesetting" pitchFamily="66" charset="-78"/>
            </a:rPr>
            <a:t>حنان انيس :جهود المجامع  اللغوية في توحيد المصطلح العلمي</a:t>
          </a:r>
          <a:endParaRPr lang="fr-FR" sz="3600" dirty="0">
            <a:latin typeface="Arabic Typesetting" pitchFamily="66" charset="-78"/>
            <a:cs typeface="Arabic Typesetting" pitchFamily="66" charset="-78"/>
          </a:endParaRPr>
        </a:p>
      </dgm:t>
    </dgm:pt>
    <dgm:pt modelId="{3BA293A0-0C4A-4631-B3D6-1BC50ECCF4DB}" type="parTrans" cxnId="{FDA864E6-83A3-4596-AE63-802F697DEBE3}">
      <dgm:prSet/>
      <dgm:spPr/>
      <dgm:t>
        <a:bodyPr/>
        <a:lstStyle/>
        <a:p>
          <a:endParaRPr lang="fr-FR"/>
        </a:p>
      </dgm:t>
    </dgm:pt>
    <dgm:pt modelId="{5DA8C4D5-FECB-482A-81C2-9EE45FEAA52C}" type="sibTrans" cxnId="{FDA864E6-83A3-4596-AE63-802F697DEBE3}">
      <dgm:prSet/>
      <dgm:spPr/>
      <dgm:t>
        <a:bodyPr/>
        <a:lstStyle/>
        <a:p>
          <a:endParaRPr lang="fr-FR"/>
        </a:p>
      </dgm:t>
    </dgm:pt>
    <dgm:pt modelId="{AC343F4B-F619-406E-A4F9-589B2493F443}">
      <dgm:prSet phldrT="[Texte]" custT="1"/>
      <dgm:spPr>
        <a:solidFill>
          <a:srgbClr val="7030A0"/>
        </a:solidFill>
      </dgm:spPr>
      <dgm:t>
        <a:bodyPr/>
        <a:lstStyle/>
        <a:p>
          <a:r>
            <a:rPr lang="ar-DZ" sz="3200" dirty="0" smtClean="0">
              <a:latin typeface="Arabic Typesetting" pitchFamily="66" charset="-78"/>
              <a:cs typeface="Arabic Typesetting" pitchFamily="66" charset="-78"/>
            </a:rPr>
            <a:t>صالح بلعيد : محاضرات في قضايا اللغة العربية  دار الهدى  -الجزائر </a:t>
          </a:r>
          <a:endParaRPr lang="fr-FR" sz="3200" dirty="0">
            <a:latin typeface="Arabic Typesetting" pitchFamily="66" charset="-78"/>
            <a:cs typeface="Arabic Typesetting" pitchFamily="66" charset="-78"/>
          </a:endParaRPr>
        </a:p>
      </dgm:t>
    </dgm:pt>
    <dgm:pt modelId="{130041DF-1C68-408D-9E51-6DF2AD4CBE2B}" type="parTrans" cxnId="{D139881B-0EEA-46D2-B4DA-4097F356CA3D}">
      <dgm:prSet/>
      <dgm:spPr/>
      <dgm:t>
        <a:bodyPr/>
        <a:lstStyle/>
        <a:p>
          <a:endParaRPr lang="fr-FR"/>
        </a:p>
      </dgm:t>
    </dgm:pt>
    <dgm:pt modelId="{3BB495F0-38FF-4183-B54D-4D5A673CE6EF}" type="sibTrans" cxnId="{D139881B-0EEA-46D2-B4DA-4097F356CA3D}">
      <dgm:prSet/>
      <dgm:spPr/>
      <dgm:t>
        <a:bodyPr/>
        <a:lstStyle/>
        <a:p>
          <a:endParaRPr lang="fr-FR"/>
        </a:p>
      </dgm:t>
    </dgm:pt>
    <dgm:pt modelId="{B7BAE923-82B9-4E93-B7BA-C85F0A90AFE3}" type="pres">
      <dgm:prSet presAssocID="{D043F8E0-B02B-4CE3-8C50-99AAF810C346}" presName="Name0" presStyleCnt="0">
        <dgm:presLayoutVars>
          <dgm:dir/>
          <dgm:resizeHandles val="exact"/>
        </dgm:presLayoutVars>
      </dgm:prSet>
      <dgm:spPr/>
      <dgm:t>
        <a:bodyPr/>
        <a:lstStyle/>
        <a:p>
          <a:endParaRPr lang="fr-FR"/>
        </a:p>
      </dgm:t>
    </dgm:pt>
    <dgm:pt modelId="{4E630E9F-9A84-4533-B710-FF7FB6EC390D}" type="pres">
      <dgm:prSet presAssocID="{D043F8E0-B02B-4CE3-8C50-99AAF810C346}" presName="cycle" presStyleCnt="0"/>
      <dgm:spPr/>
      <dgm:t>
        <a:bodyPr/>
        <a:lstStyle/>
        <a:p>
          <a:endParaRPr lang="fr-FR"/>
        </a:p>
      </dgm:t>
    </dgm:pt>
    <dgm:pt modelId="{67394479-F8B8-42A8-9FEC-300B47E04542}" type="pres">
      <dgm:prSet presAssocID="{EECC8DAF-9D5C-4E18-912B-A06D76DEE554}" presName="nodeFirstNode" presStyleLbl="node1" presStyleIdx="0" presStyleCnt="5" custScaleX="130572" custRadScaleRad="102217" custRadScaleInc="-10417">
        <dgm:presLayoutVars>
          <dgm:bulletEnabled val="1"/>
        </dgm:presLayoutVars>
      </dgm:prSet>
      <dgm:spPr/>
      <dgm:t>
        <a:bodyPr/>
        <a:lstStyle/>
        <a:p>
          <a:endParaRPr lang="fr-FR"/>
        </a:p>
      </dgm:t>
    </dgm:pt>
    <dgm:pt modelId="{D49732C5-6744-425C-851F-8BFBCDD656E4}" type="pres">
      <dgm:prSet presAssocID="{79C52B1E-5E12-4691-B385-8D80461FE79F}" presName="sibTransFirstNode" presStyleLbl="bgShp" presStyleIdx="0" presStyleCnt="1"/>
      <dgm:spPr/>
      <dgm:t>
        <a:bodyPr/>
        <a:lstStyle/>
        <a:p>
          <a:endParaRPr lang="fr-FR"/>
        </a:p>
      </dgm:t>
    </dgm:pt>
    <dgm:pt modelId="{A65AFB74-F7BF-47F9-8740-B9057155F83B}" type="pres">
      <dgm:prSet presAssocID="{C07F0182-E188-4752-B020-79AFE0724B90}" presName="nodeFollowingNodes" presStyleLbl="node1" presStyleIdx="1" presStyleCnt="5" custScaleX="123740" custRadScaleRad="88348" custRadScaleInc="-3531">
        <dgm:presLayoutVars>
          <dgm:bulletEnabled val="1"/>
        </dgm:presLayoutVars>
      </dgm:prSet>
      <dgm:spPr/>
      <dgm:t>
        <a:bodyPr/>
        <a:lstStyle/>
        <a:p>
          <a:endParaRPr lang="fr-FR"/>
        </a:p>
      </dgm:t>
    </dgm:pt>
    <dgm:pt modelId="{B66D1228-FDB9-43F1-A651-774C4DEDC601}" type="pres">
      <dgm:prSet presAssocID="{57EB253D-5911-45AF-8F8A-4B2858435D9F}" presName="nodeFollowingNodes" presStyleLbl="node1" presStyleIdx="2" presStyleCnt="5" custScaleX="97489">
        <dgm:presLayoutVars>
          <dgm:bulletEnabled val="1"/>
        </dgm:presLayoutVars>
      </dgm:prSet>
      <dgm:spPr/>
      <dgm:t>
        <a:bodyPr/>
        <a:lstStyle/>
        <a:p>
          <a:endParaRPr lang="fr-FR"/>
        </a:p>
      </dgm:t>
    </dgm:pt>
    <dgm:pt modelId="{38264F15-C26D-48A4-8ABD-4042866A946C}" type="pres">
      <dgm:prSet presAssocID="{7E2B42F2-5C81-4082-9994-B38DB4C98BE8}" presName="nodeFollowingNodes" presStyleLbl="node1" presStyleIdx="3" presStyleCnt="5" custScaleX="114031">
        <dgm:presLayoutVars>
          <dgm:bulletEnabled val="1"/>
        </dgm:presLayoutVars>
      </dgm:prSet>
      <dgm:spPr/>
      <dgm:t>
        <a:bodyPr/>
        <a:lstStyle/>
        <a:p>
          <a:endParaRPr lang="fr-FR"/>
        </a:p>
      </dgm:t>
    </dgm:pt>
    <dgm:pt modelId="{DB63BC77-4BDF-42E1-8179-1A81DA11349F}" type="pres">
      <dgm:prSet presAssocID="{AC343F4B-F619-406E-A4F9-589B2493F443}" presName="nodeFollowingNodes" presStyleLbl="node1" presStyleIdx="4" presStyleCnt="5" custScaleX="125554">
        <dgm:presLayoutVars>
          <dgm:bulletEnabled val="1"/>
        </dgm:presLayoutVars>
      </dgm:prSet>
      <dgm:spPr/>
      <dgm:t>
        <a:bodyPr/>
        <a:lstStyle/>
        <a:p>
          <a:endParaRPr lang="fr-FR"/>
        </a:p>
      </dgm:t>
    </dgm:pt>
  </dgm:ptLst>
  <dgm:cxnLst>
    <dgm:cxn modelId="{10FE40BE-AAB1-4C0F-A7AC-913E0D3EEE31}" type="presOf" srcId="{AC343F4B-F619-406E-A4F9-589B2493F443}" destId="{DB63BC77-4BDF-42E1-8179-1A81DA11349F}" srcOrd="0" destOrd="0" presId="urn:microsoft.com/office/officeart/2005/8/layout/cycle3"/>
    <dgm:cxn modelId="{FDA864E6-83A3-4596-AE63-802F697DEBE3}" srcId="{D043F8E0-B02B-4CE3-8C50-99AAF810C346}" destId="{7E2B42F2-5C81-4082-9994-B38DB4C98BE8}" srcOrd="3" destOrd="0" parTransId="{3BA293A0-0C4A-4631-B3D6-1BC50ECCF4DB}" sibTransId="{5DA8C4D5-FECB-482A-81C2-9EE45FEAA52C}"/>
    <dgm:cxn modelId="{EBC51A26-6B04-4162-8445-DA05E7C584FD}" type="presOf" srcId="{EECC8DAF-9D5C-4E18-912B-A06D76DEE554}" destId="{67394479-F8B8-42A8-9FEC-300B47E04542}" srcOrd="0" destOrd="0" presId="urn:microsoft.com/office/officeart/2005/8/layout/cycle3"/>
    <dgm:cxn modelId="{CA8CE69C-11E1-4D0A-9EE2-F9699FF48BB1}" type="presOf" srcId="{7E2B42F2-5C81-4082-9994-B38DB4C98BE8}" destId="{38264F15-C26D-48A4-8ABD-4042866A946C}" srcOrd="0" destOrd="0" presId="urn:microsoft.com/office/officeart/2005/8/layout/cycle3"/>
    <dgm:cxn modelId="{A00C9428-FD49-4C77-8ACC-2B47BBA88484}" type="presOf" srcId="{D043F8E0-B02B-4CE3-8C50-99AAF810C346}" destId="{B7BAE923-82B9-4E93-B7BA-C85F0A90AFE3}" srcOrd="0" destOrd="0" presId="urn:microsoft.com/office/officeart/2005/8/layout/cycle3"/>
    <dgm:cxn modelId="{80C18013-1A23-4EB9-931C-F43D1C3C1857}" type="presOf" srcId="{57EB253D-5911-45AF-8F8A-4B2858435D9F}" destId="{B66D1228-FDB9-43F1-A651-774C4DEDC601}" srcOrd="0" destOrd="0" presId="urn:microsoft.com/office/officeart/2005/8/layout/cycle3"/>
    <dgm:cxn modelId="{B0796729-B3B1-4E7F-9730-72EB5AD374B3}" type="presOf" srcId="{C07F0182-E188-4752-B020-79AFE0724B90}" destId="{A65AFB74-F7BF-47F9-8740-B9057155F83B}" srcOrd="0" destOrd="0" presId="urn:microsoft.com/office/officeart/2005/8/layout/cycle3"/>
    <dgm:cxn modelId="{1DBC1212-AFC8-4F9A-AEEE-2CDB30FD4DAF}" type="presOf" srcId="{79C52B1E-5E12-4691-B385-8D80461FE79F}" destId="{D49732C5-6744-425C-851F-8BFBCDD656E4}" srcOrd="0" destOrd="0" presId="urn:microsoft.com/office/officeart/2005/8/layout/cycle3"/>
    <dgm:cxn modelId="{119AC39B-9A31-46C0-B22E-526FFF1F9A6E}" srcId="{D043F8E0-B02B-4CE3-8C50-99AAF810C346}" destId="{EECC8DAF-9D5C-4E18-912B-A06D76DEE554}" srcOrd="0" destOrd="0" parTransId="{DBAC0F52-4629-406E-8694-D695C94DCC07}" sibTransId="{79C52B1E-5E12-4691-B385-8D80461FE79F}"/>
    <dgm:cxn modelId="{D139881B-0EEA-46D2-B4DA-4097F356CA3D}" srcId="{D043F8E0-B02B-4CE3-8C50-99AAF810C346}" destId="{AC343F4B-F619-406E-A4F9-589B2493F443}" srcOrd="4" destOrd="0" parTransId="{130041DF-1C68-408D-9E51-6DF2AD4CBE2B}" sibTransId="{3BB495F0-38FF-4183-B54D-4D5A673CE6EF}"/>
    <dgm:cxn modelId="{5F708E1A-AC06-402E-89DB-ECC73603DC14}" srcId="{D043F8E0-B02B-4CE3-8C50-99AAF810C346}" destId="{C07F0182-E188-4752-B020-79AFE0724B90}" srcOrd="1" destOrd="0" parTransId="{2640A743-37C3-484F-B28D-B4C541E8D7F7}" sibTransId="{3B39D61E-2846-40AF-B6A8-628DCE51C364}"/>
    <dgm:cxn modelId="{969A8E2F-710C-41D3-8E2E-F6CC5D746EB6}" srcId="{D043F8E0-B02B-4CE3-8C50-99AAF810C346}" destId="{57EB253D-5911-45AF-8F8A-4B2858435D9F}" srcOrd="2" destOrd="0" parTransId="{5969812D-BB7F-4788-979B-6264AC0105DF}" sibTransId="{980533F1-8307-4613-B0F3-4DBF4C750A42}"/>
    <dgm:cxn modelId="{906200C4-F560-4765-B1BB-63B022068979}" type="presParOf" srcId="{B7BAE923-82B9-4E93-B7BA-C85F0A90AFE3}" destId="{4E630E9F-9A84-4533-B710-FF7FB6EC390D}" srcOrd="0" destOrd="0" presId="urn:microsoft.com/office/officeart/2005/8/layout/cycle3"/>
    <dgm:cxn modelId="{1B351CD3-F708-42B7-956C-9ED7960B4323}" type="presParOf" srcId="{4E630E9F-9A84-4533-B710-FF7FB6EC390D}" destId="{67394479-F8B8-42A8-9FEC-300B47E04542}" srcOrd="0" destOrd="0" presId="urn:microsoft.com/office/officeart/2005/8/layout/cycle3"/>
    <dgm:cxn modelId="{BBC8CF42-C503-4E5C-828C-A17942097822}" type="presParOf" srcId="{4E630E9F-9A84-4533-B710-FF7FB6EC390D}" destId="{D49732C5-6744-425C-851F-8BFBCDD656E4}" srcOrd="1" destOrd="0" presId="urn:microsoft.com/office/officeart/2005/8/layout/cycle3"/>
    <dgm:cxn modelId="{BD8357E5-56AA-4E63-98BC-CFCFA6D1B10B}" type="presParOf" srcId="{4E630E9F-9A84-4533-B710-FF7FB6EC390D}" destId="{A65AFB74-F7BF-47F9-8740-B9057155F83B}" srcOrd="2" destOrd="0" presId="urn:microsoft.com/office/officeart/2005/8/layout/cycle3"/>
    <dgm:cxn modelId="{3FF92F61-5CF4-4A93-88E5-188C97DE542D}" type="presParOf" srcId="{4E630E9F-9A84-4533-B710-FF7FB6EC390D}" destId="{B66D1228-FDB9-43F1-A651-774C4DEDC601}" srcOrd="3" destOrd="0" presId="urn:microsoft.com/office/officeart/2005/8/layout/cycle3"/>
    <dgm:cxn modelId="{5B5A9E84-4F3F-4409-86DD-8B02051E9116}" type="presParOf" srcId="{4E630E9F-9A84-4533-B710-FF7FB6EC390D}" destId="{38264F15-C26D-48A4-8ABD-4042866A946C}" srcOrd="4" destOrd="0" presId="urn:microsoft.com/office/officeart/2005/8/layout/cycle3"/>
    <dgm:cxn modelId="{59475FC6-741C-4A91-BDF2-ED78FB72573A}" type="presParOf" srcId="{4E630E9F-9A84-4533-B710-FF7FB6EC390D}" destId="{DB63BC77-4BDF-42E1-8179-1A81DA11349F}"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2DB5D-912D-4580-A547-626DC20619EA}">
      <dsp:nvSpPr>
        <dsp:cNvPr id="0" name=""/>
        <dsp:cNvSpPr/>
      </dsp:nvSpPr>
      <dsp:spPr>
        <a:xfrm>
          <a:off x="4938869" y="366314"/>
          <a:ext cx="7191061" cy="3138886"/>
        </a:xfrm>
        <a:prstGeom prst="rightArrow">
          <a:avLst>
            <a:gd name="adj1" fmla="val 75000"/>
            <a:gd name="adj2" fmla="val 50000"/>
          </a:avLst>
        </a:prstGeom>
        <a:solidFill>
          <a:schemeClr val="accent1">
            <a:alpha val="90000"/>
            <a:tint val="40000"/>
            <a:hueOff val="0"/>
            <a:satOff val="0"/>
            <a:lumOff val="0"/>
            <a:alphaOff val="0"/>
          </a:schemeClr>
        </a:solidFill>
        <a:ln>
          <a:noFill/>
        </a:ln>
        <a:effectLst>
          <a:outerShdw blurRad="40000" dist="23000" dir="5400000" rotWithShape="0">
            <a:srgbClr val="000000">
              <a:alpha val="35000"/>
            </a:srgbClr>
          </a:outerShdw>
        </a:effectLst>
        <a:sp3d z="-15240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25400" tIns="25400" rIns="25400" bIns="25400" numCol="1" spcCol="1270" anchor="t" anchorCtr="0">
          <a:noAutofit/>
        </a:bodyPr>
        <a:lstStyle/>
        <a:p>
          <a:pPr marL="285750" lvl="1" indent="-285750" algn="l" defTabSz="2889250">
            <a:lnSpc>
              <a:spcPct val="90000"/>
            </a:lnSpc>
            <a:spcBef>
              <a:spcPct val="0"/>
            </a:spcBef>
            <a:spcAft>
              <a:spcPct val="15000"/>
            </a:spcAft>
            <a:buChar char="••"/>
          </a:pPr>
          <a:endParaRPr lang="fr-FR" sz="6500" kern="1200" dirty="0"/>
        </a:p>
        <a:p>
          <a:pPr marL="285750" lvl="1" indent="-285750" algn="l" defTabSz="1778000">
            <a:lnSpc>
              <a:spcPct val="90000"/>
            </a:lnSpc>
            <a:spcBef>
              <a:spcPct val="0"/>
            </a:spcBef>
            <a:spcAft>
              <a:spcPct val="15000"/>
            </a:spcAft>
            <a:buChar char="••"/>
          </a:pPr>
          <a:r>
            <a:rPr lang="ar-DZ" sz="4000" kern="1200" dirty="0" smtClean="0"/>
            <a:t>هي التي تعنى بفرع واحد من فروع المعرفة    </a:t>
          </a:r>
          <a:endParaRPr lang="fr-FR" sz="4000" kern="1200" dirty="0"/>
        </a:p>
      </dsp:txBody>
      <dsp:txXfrm>
        <a:off x="4938869" y="758675"/>
        <a:ext cx="6013979" cy="2354164"/>
      </dsp:txXfrm>
    </dsp:sp>
    <dsp:sp modelId="{A8D88277-D5C8-4254-BA14-983744BD9BAB}">
      <dsp:nvSpPr>
        <dsp:cNvPr id="0" name=""/>
        <dsp:cNvSpPr/>
      </dsp:nvSpPr>
      <dsp:spPr>
        <a:xfrm>
          <a:off x="62069" y="992"/>
          <a:ext cx="4876800" cy="3869531"/>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ar-DZ" sz="6500" kern="1200" dirty="0" smtClean="0"/>
            <a:t>المجامع المتخصصة </a:t>
          </a:r>
          <a:endParaRPr lang="fr-FR" sz="6500" kern="1200" dirty="0"/>
        </a:p>
      </dsp:txBody>
      <dsp:txXfrm>
        <a:off x="250964" y="189887"/>
        <a:ext cx="4499010" cy="3491741"/>
      </dsp:txXfrm>
    </dsp:sp>
    <dsp:sp modelId="{153D40ED-82F9-488B-B59E-C2B36B976101}">
      <dsp:nvSpPr>
        <dsp:cNvPr id="0" name=""/>
        <dsp:cNvSpPr/>
      </dsp:nvSpPr>
      <dsp:spPr>
        <a:xfrm>
          <a:off x="4862657" y="4021938"/>
          <a:ext cx="7315200" cy="2836056"/>
        </a:xfrm>
        <a:prstGeom prst="rightArrow">
          <a:avLst>
            <a:gd name="adj1" fmla="val 75000"/>
            <a:gd name="adj2" fmla="val 50000"/>
          </a:avLst>
        </a:prstGeom>
        <a:solidFill>
          <a:schemeClr val="accent1">
            <a:alpha val="90000"/>
            <a:tint val="40000"/>
            <a:hueOff val="0"/>
            <a:satOff val="0"/>
            <a:lumOff val="0"/>
            <a:alphaOff val="0"/>
          </a:schemeClr>
        </a:solidFill>
        <a:ln>
          <a:noFill/>
        </a:ln>
        <a:effectLst>
          <a:outerShdw blurRad="40000" dist="23000" dir="5400000" rotWithShape="0">
            <a:srgbClr val="000000">
              <a:alpha val="35000"/>
            </a:srgbClr>
          </a:outerShdw>
        </a:effectLst>
        <a:sp3d z="-15240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27940" tIns="27940" rIns="27940" bIns="27940" numCol="1" spcCol="1270" anchor="t" anchorCtr="0">
          <a:noAutofit/>
        </a:bodyPr>
        <a:lstStyle/>
        <a:p>
          <a:pPr marL="285750" lvl="1" indent="-285750" algn="l" defTabSz="2266950">
            <a:lnSpc>
              <a:spcPct val="90000"/>
            </a:lnSpc>
            <a:spcBef>
              <a:spcPct val="0"/>
            </a:spcBef>
            <a:spcAft>
              <a:spcPct val="15000"/>
            </a:spcAft>
            <a:buChar char="••"/>
          </a:pPr>
          <a:endParaRPr lang="fr-FR" sz="5100" kern="1200" dirty="0"/>
        </a:p>
        <a:p>
          <a:pPr marL="285750" lvl="1" indent="-285750" algn="ctr" defTabSz="1955800">
            <a:lnSpc>
              <a:spcPct val="90000"/>
            </a:lnSpc>
            <a:spcBef>
              <a:spcPct val="0"/>
            </a:spcBef>
            <a:spcAft>
              <a:spcPct val="15000"/>
            </a:spcAft>
            <a:buChar char="••"/>
          </a:pPr>
          <a:r>
            <a:rPr lang="ar-DZ" sz="4400" kern="1200" dirty="0" smtClean="0">
              <a:latin typeface="Arabic Typesetting" pitchFamily="66" charset="-78"/>
              <a:cs typeface="Arabic Typesetting" pitchFamily="66" charset="-78"/>
            </a:rPr>
            <a:t>هي التي تعنى بشتى نواحي غير كان متخصصة </a:t>
          </a:r>
          <a:endParaRPr lang="fr-FR" sz="4400" kern="1200" dirty="0">
            <a:latin typeface="Arabic Typesetting" pitchFamily="66" charset="-78"/>
            <a:cs typeface="Arabic Typesetting" pitchFamily="66" charset="-78"/>
          </a:endParaRPr>
        </a:p>
      </dsp:txBody>
      <dsp:txXfrm>
        <a:off x="4862657" y="4376445"/>
        <a:ext cx="6251679" cy="2127042"/>
      </dsp:txXfrm>
    </dsp:sp>
    <dsp:sp modelId="{CEB0276E-DC43-49B6-80CC-2AAAC83993D1}">
      <dsp:nvSpPr>
        <dsp:cNvPr id="0" name=""/>
        <dsp:cNvSpPr/>
      </dsp:nvSpPr>
      <dsp:spPr>
        <a:xfrm>
          <a:off x="0" y="4257476"/>
          <a:ext cx="4876800" cy="3869531"/>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ar-DZ" sz="6500" kern="1200" dirty="0" smtClean="0"/>
            <a:t>المجامع العامة </a:t>
          </a:r>
          <a:endParaRPr lang="fr-FR" sz="6500" kern="1200" dirty="0"/>
        </a:p>
      </dsp:txBody>
      <dsp:txXfrm>
        <a:off x="188895" y="4446371"/>
        <a:ext cx="4499010" cy="34917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732C5-6744-425C-851F-8BFBCDD656E4}">
      <dsp:nvSpPr>
        <dsp:cNvPr id="0" name=""/>
        <dsp:cNvSpPr/>
      </dsp:nvSpPr>
      <dsp:spPr>
        <a:xfrm>
          <a:off x="1718143" y="-530452"/>
          <a:ext cx="8028635" cy="8028635"/>
        </a:xfrm>
        <a:prstGeom prst="circularArrow">
          <a:avLst>
            <a:gd name="adj1" fmla="val 5544"/>
            <a:gd name="adj2" fmla="val 330680"/>
            <a:gd name="adj3" fmla="val 12930873"/>
            <a:gd name="adj4" fmla="val 1792455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394479-F8B8-42A8-9FEC-300B47E04542}">
      <dsp:nvSpPr>
        <dsp:cNvPr id="0" name=""/>
        <dsp:cNvSpPr/>
      </dsp:nvSpPr>
      <dsp:spPr>
        <a:xfrm>
          <a:off x="3217858" y="0"/>
          <a:ext cx="5029205" cy="1925835"/>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r>
            <a:rPr lang="ar-DZ" sz="6200" kern="1200" dirty="0" smtClean="0">
              <a:latin typeface="Aldhabi" pitchFamily="2" charset="-78"/>
              <a:cs typeface="Aldhabi" pitchFamily="2" charset="-78"/>
            </a:rPr>
            <a:t>قائمة المصادر والمراجع</a:t>
          </a:r>
          <a:endParaRPr lang="fr-FR" sz="6200" kern="1200" dirty="0">
            <a:latin typeface="Aldhabi" pitchFamily="2" charset="-78"/>
            <a:cs typeface="Aldhabi" pitchFamily="2" charset="-78"/>
          </a:endParaRPr>
        </a:p>
      </dsp:txBody>
      <dsp:txXfrm>
        <a:off x="3311870" y="94012"/>
        <a:ext cx="4841181" cy="1737811"/>
      </dsp:txXfrm>
    </dsp:sp>
    <dsp:sp modelId="{A65AFB74-F7BF-47F9-8740-B9057155F83B}">
      <dsp:nvSpPr>
        <dsp:cNvPr id="0" name=""/>
        <dsp:cNvSpPr/>
      </dsp:nvSpPr>
      <dsp:spPr>
        <a:xfrm>
          <a:off x="6570665" y="2387597"/>
          <a:ext cx="4766058" cy="1925835"/>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DZ" sz="3600" kern="1200" dirty="0" smtClean="0">
              <a:latin typeface="Arabic Typesetting" pitchFamily="66" charset="-78"/>
              <a:cs typeface="Arabic Typesetting" pitchFamily="66" charset="-78"/>
            </a:rPr>
            <a:t>السعيد بوطاجين: المجمع العلمي بدمشق جمع اللغة العربية جامعة بيروت  </a:t>
          </a:r>
          <a:endParaRPr lang="fr-FR" sz="3600" kern="1200" dirty="0">
            <a:latin typeface="Arabic Typesetting" pitchFamily="66" charset="-78"/>
            <a:cs typeface="Arabic Typesetting" pitchFamily="66" charset="-78"/>
          </a:endParaRPr>
        </a:p>
      </dsp:txBody>
      <dsp:txXfrm>
        <a:off x="6664677" y="2481609"/>
        <a:ext cx="4578034" cy="1737811"/>
      </dsp:txXfrm>
    </dsp:sp>
    <dsp:sp modelId="{B66D1228-FDB9-43F1-A651-774C4DEDC601}">
      <dsp:nvSpPr>
        <dsp:cNvPr id="0" name=""/>
        <dsp:cNvSpPr/>
      </dsp:nvSpPr>
      <dsp:spPr>
        <a:xfrm>
          <a:off x="6248404" y="6197870"/>
          <a:ext cx="3754956" cy="19258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DZ" sz="4400" kern="1200" dirty="0" smtClean="0">
              <a:latin typeface="Arabic Typesetting" pitchFamily="66" charset="-78"/>
              <a:cs typeface="Arabic Typesetting" pitchFamily="66" charset="-78"/>
            </a:rPr>
            <a:t>سعد بن هادي القحطاني  : التعريب ونظرية التخطيط اللغوي </a:t>
          </a:r>
          <a:endParaRPr lang="fr-FR" sz="4400" kern="1200" dirty="0">
            <a:latin typeface="Arabic Typesetting" pitchFamily="66" charset="-78"/>
            <a:cs typeface="Arabic Typesetting" pitchFamily="66" charset="-78"/>
          </a:endParaRPr>
        </a:p>
      </dsp:txBody>
      <dsp:txXfrm>
        <a:off x="6342416" y="6291882"/>
        <a:ext cx="3566932" cy="1737811"/>
      </dsp:txXfrm>
    </dsp:sp>
    <dsp:sp modelId="{38264F15-C26D-48A4-8ABD-4042866A946C}">
      <dsp:nvSpPr>
        <dsp:cNvPr id="0" name=""/>
        <dsp:cNvSpPr/>
      </dsp:nvSpPr>
      <dsp:spPr>
        <a:xfrm>
          <a:off x="1905002" y="6197870"/>
          <a:ext cx="4392099" cy="19258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DZ" sz="3600" kern="1200" dirty="0" smtClean="0">
              <a:latin typeface="Arabic Typesetting" pitchFamily="66" charset="-78"/>
              <a:cs typeface="Arabic Typesetting" pitchFamily="66" charset="-78"/>
            </a:rPr>
            <a:t>حنان انيس :جهود المجامع  اللغوية في توحيد المصطلح العلمي</a:t>
          </a:r>
          <a:endParaRPr lang="fr-FR" sz="3600" kern="1200" dirty="0">
            <a:latin typeface="Arabic Typesetting" pitchFamily="66" charset="-78"/>
            <a:cs typeface="Arabic Typesetting" pitchFamily="66" charset="-78"/>
          </a:endParaRPr>
        </a:p>
      </dsp:txBody>
      <dsp:txXfrm>
        <a:off x="1999014" y="6291882"/>
        <a:ext cx="4204075" cy="1737811"/>
      </dsp:txXfrm>
    </dsp:sp>
    <dsp:sp modelId="{DB63BC77-4BDF-42E1-8179-1A81DA11349F}">
      <dsp:nvSpPr>
        <dsp:cNvPr id="0" name=""/>
        <dsp:cNvSpPr/>
      </dsp:nvSpPr>
      <dsp:spPr>
        <a:xfrm>
          <a:off x="439347" y="2370029"/>
          <a:ext cx="4835928" cy="1925835"/>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DZ" sz="3200" kern="1200" dirty="0" smtClean="0">
              <a:latin typeface="Arabic Typesetting" pitchFamily="66" charset="-78"/>
              <a:cs typeface="Arabic Typesetting" pitchFamily="66" charset="-78"/>
            </a:rPr>
            <a:t>صالح بلعيد : محاضرات في قضايا اللغة العربية  دار الهدى  -الجزائر </a:t>
          </a:r>
          <a:endParaRPr lang="fr-FR" sz="3200" kern="1200" dirty="0">
            <a:latin typeface="Arabic Typesetting" pitchFamily="66" charset="-78"/>
            <a:cs typeface="Arabic Typesetting" pitchFamily="66" charset="-78"/>
          </a:endParaRPr>
        </a:p>
      </dsp:txBody>
      <dsp:txXfrm>
        <a:off x="533359" y="2464041"/>
        <a:ext cx="4647904" cy="173781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E9E2"/>
        </a:solidFill>
        <a:effectLst/>
      </p:bgPr>
    </p:bg>
    <p:spTree>
      <p:nvGrpSpPr>
        <p:cNvPr id="1" name=""/>
        <p:cNvGrpSpPr/>
        <p:nvPr/>
      </p:nvGrpSpPr>
      <p:grpSpPr>
        <a:xfrm>
          <a:off x="0" y="0"/>
          <a:ext cx="0" cy="0"/>
          <a:chOff x="0" y="0"/>
          <a:chExt cx="0" cy="0"/>
        </a:xfrm>
      </p:grpSpPr>
      <p:sp>
        <p:nvSpPr>
          <p:cNvPr id="18" name="TextBox 18"/>
          <p:cNvSpPr txBox="1"/>
          <p:nvPr/>
        </p:nvSpPr>
        <p:spPr>
          <a:xfrm>
            <a:off x="9024038" y="640836"/>
            <a:ext cx="7304198" cy="4431983"/>
          </a:xfrm>
          <a:prstGeom prst="rect">
            <a:avLst/>
          </a:prstGeom>
        </p:spPr>
        <p:txBody>
          <a:bodyPr lIns="0" tIns="0" rIns="0" bIns="0" rtlCol="0" anchor="t">
            <a:spAutoFit/>
          </a:bodyPr>
          <a:lstStyle/>
          <a:p>
            <a:pPr algn="ctr" rtl="1"/>
            <a:r>
              <a:rPr lang="ar-DZ" sz="4800" b="1" dirty="0" smtClean="0">
                <a:solidFill>
                  <a:srgbClr val="343232"/>
                </a:solidFill>
                <a:latin typeface="Arabic Typesetting" pitchFamily="66" charset="-78"/>
                <a:cs typeface="Arabic Typesetting" pitchFamily="66" charset="-78"/>
              </a:rPr>
              <a:t>وزارة التعليم العالي والبحث العلمي </a:t>
            </a:r>
          </a:p>
          <a:p>
            <a:pPr algn="ctr" rtl="1"/>
            <a:r>
              <a:rPr lang="ar-DZ" sz="4800" b="1" dirty="0" smtClean="0">
                <a:solidFill>
                  <a:srgbClr val="343232"/>
                </a:solidFill>
                <a:latin typeface="Arabic Typesetting" pitchFamily="66" charset="-78"/>
                <a:cs typeface="Arabic Typesetting" pitchFamily="66" charset="-78"/>
              </a:rPr>
              <a:t>جامعة محمد لمين دباغين سطيف 2</a:t>
            </a:r>
          </a:p>
          <a:p>
            <a:pPr algn="ctr" rtl="1"/>
            <a:r>
              <a:rPr lang="ar-DZ" sz="4800" b="1" dirty="0" smtClean="0">
                <a:solidFill>
                  <a:srgbClr val="343232"/>
                </a:solidFill>
                <a:latin typeface="Arabic Typesetting" pitchFamily="66" charset="-78"/>
                <a:cs typeface="Arabic Typesetting" pitchFamily="66" charset="-78"/>
              </a:rPr>
              <a:t>كلية الآداب واللغات </a:t>
            </a:r>
          </a:p>
          <a:p>
            <a:pPr algn="ctr" rtl="1"/>
            <a:r>
              <a:rPr lang="ar-DZ" sz="4800" b="1" dirty="0" smtClean="0">
                <a:solidFill>
                  <a:srgbClr val="343232"/>
                </a:solidFill>
                <a:latin typeface="Arabic Typesetting" pitchFamily="66" charset="-78"/>
                <a:cs typeface="Arabic Typesetting" pitchFamily="66" charset="-78"/>
              </a:rPr>
              <a:t>قسم اللغة والآدب العربي</a:t>
            </a:r>
          </a:p>
          <a:p>
            <a:pPr algn="ctr" rtl="1"/>
            <a:r>
              <a:rPr lang="ar-DZ" sz="4800" b="1" dirty="0" smtClean="0">
                <a:solidFill>
                  <a:srgbClr val="343232"/>
                </a:solidFill>
                <a:latin typeface="Arabic Typesetting" pitchFamily="66" charset="-78"/>
                <a:cs typeface="Arabic Typesetting" pitchFamily="66" charset="-78"/>
              </a:rPr>
              <a:t>لسانيات تطبيقية </a:t>
            </a:r>
          </a:p>
          <a:p>
            <a:pPr algn="ctr" rtl="1"/>
            <a:r>
              <a:rPr lang="ar-DZ" sz="4800" b="1" dirty="0" smtClean="0">
                <a:solidFill>
                  <a:srgbClr val="343232"/>
                </a:solidFill>
                <a:latin typeface="Arabic Typesetting" pitchFamily="66" charset="-78"/>
                <a:cs typeface="Arabic Typesetting" pitchFamily="66" charset="-78"/>
              </a:rPr>
              <a:t>مجامع اللغة العربية والتخطيط اللغوي </a:t>
            </a:r>
            <a:endParaRPr lang="en-US" sz="4800" b="1" dirty="0">
              <a:solidFill>
                <a:srgbClr val="343232"/>
              </a:solidFill>
              <a:latin typeface="Arabic Typesetting" pitchFamily="66" charset="-78"/>
              <a:cs typeface="Arabic Typesetting" pitchFamily="66" charset="-78"/>
            </a:endParaRPr>
          </a:p>
        </p:txBody>
      </p:sp>
      <p:sp>
        <p:nvSpPr>
          <p:cNvPr id="19" name="Rectangle 18"/>
          <p:cNvSpPr/>
          <p:nvPr/>
        </p:nvSpPr>
        <p:spPr>
          <a:xfrm>
            <a:off x="8305801" y="5774202"/>
            <a:ext cx="8978108" cy="440120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rtl="1"/>
            <a:r>
              <a:rPr lang="ar-D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من إعداد الطلبة:                                       تحت إشراف الأستاذة :</a:t>
            </a:r>
          </a:p>
          <a:p>
            <a:pPr algn="r" rtl="1"/>
            <a:r>
              <a:rPr lang="ar-DZ"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 </a:t>
            </a:r>
            <a:r>
              <a:rPr lang="ar-DZ"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نبيلة خلاف                                                حنان مصباح</a:t>
            </a:r>
          </a:p>
          <a:p>
            <a:pPr algn="r" rtl="1"/>
            <a:r>
              <a:rPr lang="ar-D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نور اليقين </a:t>
            </a:r>
            <a:r>
              <a:rPr lang="ar-DZ" sz="4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كوسة</a:t>
            </a:r>
            <a:r>
              <a:rPr lang="ar-D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 </a:t>
            </a:r>
          </a:p>
          <a:p>
            <a:pPr algn="r" rtl="1"/>
            <a:r>
              <a:rPr lang="ar-DZ"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كريم تجاري</a:t>
            </a:r>
          </a:p>
          <a:p>
            <a:pPr algn="r" rtl="1"/>
            <a:r>
              <a:rPr lang="ar-D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إيمان </a:t>
            </a:r>
            <a:r>
              <a:rPr lang="ar-DZ" sz="4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ولطاش</a:t>
            </a:r>
            <a:r>
              <a:rPr lang="ar-D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  </a:t>
            </a:r>
          </a:p>
          <a:p>
            <a:pPr algn="ctr" rtl="1"/>
            <a:r>
              <a:rPr lang="ar-DZ"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rPr>
              <a:t>فوج 02</a:t>
            </a:r>
            <a:endParaRPr lang="ar-DZ"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endParaRPr>
          </a:p>
          <a:p>
            <a:pPr algn="r" rtl="1"/>
            <a:endParaRPr lang="fr-FR"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abic Typesetting" pitchFamily="66" charset="-78"/>
              <a:cs typeface="Arabic Typesetting" pitchFamily="66" charset="-78"/>
            </a:endParaRPr>
          </a:p>
        </p:txBody>
      </p:sp>
      <p:pic>
        <p:nvPicPr>
          <p:cNvPr id="22" name="Imag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42900"/>
            <a:ext cx="7848601" cy="96774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anim calcmode="lin" valueType="num">
                                      <p:cBhvr>
                                        <p:cTn id="8" dur="2000" fill="hold"/>
                                        <p:tgtEl>
                                          <p:spTgt spid="18"/>
                                        </p:tgtEl>
                                        <p:attrNameLst>
                                          <p:attrName>ppt_w</p:attrName>
                                        </p:attrNameLst>
                                      </p:cBhvr>
                                      <p:tavLst>
                                        <p:tav tm="0" fmla="#ppt_w*sin(2.5*pi*$)">
                                          <p:val>
                                            <p:fltVal val="0"/>
                                          </p:val>
                                        </p:tav>
                                        <p:tav tm="100000">
                                          <p:val>
                                            <p:fltVal val="1"/>
                                          </p:val>
                                        </p:tav>
                                      </p:tavLst>
                                    </p:anim>
                                    <p:anim calcmode="lin" valueType="num">
                                      <p:cBhvr>
                                        <p:cTn id="9"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down)">
                                      <p:cBhvr>
                                        <p:cTn id="14" dur="580">
                                          <p:stCondLst>
                                            <p:cond delay="0"/>
                                          </p:stCondLst>
                                        </p:cTn>
                                        <p:tgtEl>
                                          <p:spTgt spid="19"/>
                                        </p:tgtEl>
                                      </p:cBhvr>
                                    </p:animEffect>
                                    <p:anim calcmode="lin" valueType="num">
                                      <p:cBhvr>
                                        <p:cTn id="15"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0" dur="26">
                                          <p:stCondLst>
                                            <p:cond delay="650"/>
                                          </p:stCondLst>
                                        </p:cTn>
                                        <p:tgtEl>
                                          <p:spTgt spid="19"/>
                                        </p:tgtEl>
                                      </p:cBhvr>
                                      <p:to x="100000" y="60000"/>
                                    </p:animScale>
                                    <p:animScale>
                                      <p:cBhvr>
                                        <p:cTn id="21" dur="166" decel="50000">
                                          <p:stCondLst>
                                            <p:cond delay="676"/>
                                          </p:stCondLst>
                                        </p:cTn>
                                        <p:tgtEl>
                                          <p:spTgt spid="19"/>
                                        </p:tgtEl>
                                      </p:cBhvr>
                                      <p:to x="100000" y="100000"/>
                                    </p:animScale>
                                    <p:animScale>
                                      <p:cBhvr>
                                        <p:cTn id="22" dur="26">
                                          <p:stCondLst>
                                            <p:cond delay="1312"/>
                                          </p:stCondLst>
                                        </p:cTn>
                                        <p:tgtEl>
                                          <p:spTgt spid="19"/>
                                        </p:tgtEl>
                                      </p:cBhvr>
                                      <p:to x="100000" y="80000"/>
                                    </p:animScale>
                                    <p:animScale>
                                      <p:cBhvr>
                                        <p:cTn id="23" dur="166" decel="50000">
                                          <p:stCondLst>
                                            <p:cond delay="1338"/>
                                          </p:stCondLst>
                                        </p:cTn>
                                        <p:tgtEl>
                                          <p:spTgt spid="19"/>
                                        </p:tgtEl>
                                      </p:cBhvr>
                                      <p:to x="100000" y="100000"/>
                                    </p:animScale>
                                    <p:animScale>
                                      <p:cBhvr>
                                        <p:cTn id="24" dur="26">
                                          <p:stCondLst>
                                            <p:cond delay="1642"/>
                                          </p:stCondLst>
                                        </p:cTn>
                                        <p:tgtEl>
                                          <p:spTgt spid="19"/>
                                        </p:tgtEl>
                                      </p:cBhvr>
                                      <p:to x="100000" y="90000"/>
                                    </p:animScale>
                                    <p:animScale>
                                      <p:cBhvr>
                                        <p:cTn id="25" dur="166" decel="50000">
                                          <p:stCondLst>
                                            <p:cond delay="1668"/>
                                          </p:stCondLst>
                                        </p:cTn>
                                        <p:tgtEl>
                                          <p:spTgt spid="19"/>
                                        </p:tgtEl>
                                      </p:cBhvr>
                                      <p:to x="100000" y="100000"/>
                                    </p:animScale>
                                    <p:animScale>
                                      <p:cBhvr>
                                        <p:cTn id="26" dur="26">
                                          <p:stCondLst>
                                            <p:cond delay="1808"/>
                                          </p:stCondLst>
                                        </p:cTn>
                                        <p:tgtEl>
                                          <p:spTgt spid="19"/>
                                        </p:tgtEl>
                                      </p:cBhvr>
                                      <p:to x="100000" y="95000"/>
                                    </p:animScale>
                                    <p:animScale>
                                      <p:cBhvr>
                                        <p:cTn id="27"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1E9E2"/>
        </a:solidFill>
        <a:effectLst/>
      </p:bgPr>
    </p:bg>
    <p:spTree>
      <p:nvGrpSpPr>
        <p:cNvPr id="1" name=""/>
        <p:cNvGrpSpPr/>
        <p:nvPr/>
      </p:nvGrpSpPr>
      <p:grpSpPr>
        <a:xfrm>
          <a:off x="0" y="0"/>
          <a:ext cx="0" cy="0"/>
          <a:chOff x="0" y="0"/>
          <a:chExt cx="0" cy="0"/>
        </a:xfrm>
      </p:grpSpPr>
      <p:sp>
        <p:nvSpPr>
          <p:cNvPr id="2" name="AutoShape 2"/>
          <p:cNvSpPr/>
          <p:nvPr/>
        </p:nvSpPr>
        <p:spPr>
          <a:xfrm flipV="1">
            <a:off x="12104976" y="1536701"/>
            <a:ext cx="6183024" cy="0"/>
          </a:xfrm>
          <a:prstGeom prst="line">
            <a:avLst/>
          </a:prstGeom>
          <a:ln w="19050" cap="flat">
            <a:solidFill>
              <a:srgbClr val="000000"/>
            </a:solidFill>
            <a:prstDash val="solid"/>
            <a:headEnd type="none" w="sm" len="sm"/>
            <a:tailEnd type="none" w="sm" len="sm"/>
          </a:ln>
        </p:spPr>
      </p:sp>
      <p:sp>
        <p:nvSpPr>
          <p:cNvPr id="19" name="ZoneTexte 18"/>
          <p:cNvSpPr txBox="1"/>
          <p:nvPr/>
        </p:nvSpPr>
        <p:spPr>
          <a:xfrm>
            <a:off x="12104976" y="952500"/>
            <a:ext cx="5268624" cy="707886"/>
          </a:xfrm>
          <a:prstGeom prst="rect">
            <a:avLst/>
          </a:prstGeom>
          <a:noFill/>
        </p:spPr>
        <p:txBody>
          <a:bodyPr wrap="square" rtlCol="0">
            <a:spAutoFit/>
          </a:bodyPr>
          <a:lstStyle/>
          <a:p>
            <a:pPr algn="r" rtl="1"/>
            <a:r>
              <a:rPr lang="ar-DZ" sz="4000" dirty="0" smtClean="0">
                <a:latin typeface="Arabic Typesetting" pitchFamily="66" charset="-78"/>
                <a:cs typeface="Arabic Typesetting" pitchFamily="66" charset="-78"/>
              </a:rPr>
              <a:t>المبحث الثاني : المجــــــــــــــامع اللغــــــــــوية </a:t>
            </a:r>
            <a:endParaRPr lang="fr-FR" sz="4000" dirty="0">
              <a:latin typeface="Arabic Typesetting" pitchFamily="66" charset="-78"/>
              <a:cs typeface="Arabic Typesetting" pitchFamily="66" charset="-78"/>
            </a:endParaRPr>
          </a:p>
        </p:txBody>
      </p:sp>
      <p:sp>
        <p:nvSpPr>
          <p:cNvPr id="20" name="ZoneTexte 19"/>
          <p:cNvSpPr txBox="1"/>
          <p:nvPr/>
        </p:nvSpPr>
        <p:spPr>
          <a:xfrm>
            <a:off x="9448800" y="2476500"/>
            <a:ext cx="8305800" cy="6555641"/>
          </a:xfrm>
          <a:prstGeom prst="rect">
            <a:avLst/>
          </a:prstGeom>
          <a:noFill/>
        </p:spPr>
        <p:txBody>
          <a:bodyPr wrap="square" rtlCol="0">
            <a:spAutoFit/>
          </a:bodyPr>
          <a:lstStyle/>
          <a:p>
            <a:pPr algn="ctr" rtl="1"/>
            <a:r>
              <a:rPr lang="ar-DZ" sz="6000" dirty="0" smtClean="0">
                <a:latin typeface="Arabic Typesetting" pitchFamily="66" charset="-78"/>
                <a:cs typeface="Arabic Typesetting" pitchFamily="66" charset="-78"/>
              </a:rPr>
              <a:t>1- المعاجم بين العرفين اللغوي </a:t>
            </a:r>
            <a:r>
              <a:rPr lang="ar-DZ" sz="6000" dirty="0" err="1" smtClean="0">
                <a:latin typeface="Arabic Typesetting" pitchFamily="66" charset="-78"/>
                <a:cs typeface="Arabic Typesetting" pitchFamily="66" charset="-78"/>
              </a:rPr>
              <a:t>والإصطلاح</a:t>
            </a:r>
            <a:r>
              <a:rPr lang="ar-DZ" sz="6000" dirty="0" smtClean="0">
                <a:latin typeface="Arabic Typesetting" pitchFamily="66" charset="-78"/>
                <a:cs typeface="Arabic Typesetting" pitchFamily="66" charset="-78"/>
              </a:rPr>
              <a:t> .</a:t>
            </a:r>
          </a:p>
          <a:p>
            <a:pPr algn="ctr" rtl="1"/>
            <a:r>
              <a:rPr lang="ar-DZ" sz="6000" dirty="0" smtClean="0">
                <a:latin typeface="Arabic Typesetting" pitchFamily="66" charset="-78"/>
                <a:cs typeface="Arabic Typesetting" pitchFamily="66" charset="-78"/>
              </a:rPr>
              <a:t>2- نشأة المجامع اللغوية العربية .</a:t>
            </a:r>
          </a:p>
          <a:p>
            <a:pPr algn="ctr" rtl="1"/>
            <a:r>
              <a:rPr lang="ar-DZ" sz="6000" dirty="0" smtClean="0">
                <a:latin typeface="Arabic Typesetting" pitchFamily="66" charset="-78"/>
                <a:cs typeface="Arabic Typesetting" pitchFamily="66" charset="-78"/>
              </a:rPr>
              <a:t>3- المجامع اللغوية والتخطيط اللغوي</a:t>
            </a:r>
          </a:p>
          <a:p>
            <a:pPr algn="ctr" rtl="1"/>
            <a:r>
              <a:rPr lang="ar-DZ" sz="6000" dirty="0" smtClean="0">
                <a:latin typeface="Arabic Typesetting" pitchFamily="66" charset="-78"/>
                <a:cs typeface="Arabic Typesetting" pitchFamily="66" charset="-78"/>
              </a:rPr>
              <a:t>** مجمع اللغة العربية دمشق</a:t>
            </a:r>
          </a:p>
          <a:p>
            <a:pPr algn="ctr" rtl="1"/>
            <a:r>
              <a:rPr lang="ar-DZ" sz="6000" dirty="0" smtClean="0">
                <a:latin typeface="Arabic Typesetting" pitchFamily="66" charset="-78"/>
                <a:cs typeface="Arabic Typesetting" pitchFamily="66" charset="-78"/>
              </a:rPr>
              <a:t>** مجمع اللغة العربية بالقاهرة </a:t>
            </a:r>
          </a:p>
          <a:p>
            <a:pPr algn="ctr" rtl="1"/>
            <a:r>
              <a:rPr lang="ar-DZ" sz="6000" dirty="0" smtClean="0">
                <a:latin typeface="Arabic Typesetting" pitchFamily="66" charset="-78"/>
                <a:cs typeface="Arabic Typesetting" pitchFamily="66" charset="-78"/>
              </a:rPr>
              <a:t>** مكتب تنسيق التعريب الرباط</a:t>
            </a:r>
          </a:p>
          <a:p>
            <a:pPr algn="ctr" rtl="1"/>
            <a:r>
              <a:rPr lang="ar-DZ" sz="6000" dirty="0" smtClean="0">
                <a:latin typeface="Arabic Typesetting" pitchFamily="66" charset="-78"/>
                <a:cs typeface="Arabic Typesetting" pitchFamily="66" charset="-78"/>
              </a:rPr>
              <a:t>** مجمع اللغة العربية الجزائر </a:t>
            </a:r>
            <a:endParaRPr lang="fr-FR" sz="6000" dirty="0">
              <a:latin typeface="Arabic Typesetting" pitchFamily="66" charset="-78"/>
              <a:cs typeface="Arabic Typesetting" pitchFamily="66" charset="-78"/>
            </a:endParaRPr>
          </a:p>
        </p:txBody>
      </p:sp>
      <p:pic>
        <p:nvPicPr>
          <p:cNvPr id="21" name="Imag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 y="495299"/>
            <a:ext cx="8534401" cy="342899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ircle(in)">
                                      <p:cBhvr>
                                        <p:cTn id="7" dur="2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down)">
                                      <p:cBhvr>
                                        <p:cTn id="16" dur="580">
                                          <p:stCondLst>
                                            <p:cond delay="0"/>
                                          </p:stCondLst>
                                        </p:cTn>
                                        <p:tgtEl>
                                          <p:spTgt spid="20"/>
                                        </p:tgtEl>
                                      </p:cBhvr>
                                    </p:animEffect>
                                    <p:anim calcmode="lin" valueType="num">
                                      <p:cBhvr>
                                        <p:cTn id="17"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22" dur="26">
                                          <p:stCondLst>
                                            <p:cond delay="650"/>
                                          </p:stCondLst>
                                        </p:cTn>
                                        <p:tgtEl>
                                          <p:spTgt spid="20"/>
                                        </p:tgtEl>
                                      </p:cBhvr>
                                      <p:to x="100000" y="60000"/>
                                    </p:animScale>
                                    <p:animScale>
                                      <p:cBhvr>
                                        <p:cTn id="23" dur="166" decel="50000">
                                          <p:stCondLst>
                                            <p:cond delay="676"/>
                                          </p:stCondLst>
                                        </p:cTn>
                                        <p:tgtEl>
                                          <p:spTgt spid="20"/>
                                        </p:tgtEl>
                                      </p:cBhvr>
                                      <p:to x="100000" y="100000"/>
                                    </p:animScale>
                                    <p:animScale>
                                      <p:cBhvr>
                                        <p:cTn id="24" dur="26">
                                          <p:stCondLst>
                                            <p:cond delay="1312"/>
                                          </p:stCondLst>
                                        </p:cTn>
                                        <p:tgtEl>
                                          <p:spTgt spid="20"/>
                                        </p:tgtEl>
                                      </p:cBhvr>
                                      <p:to x="100000" y="80000"/>
                                    </p:animScale>
                                    <p:animScale>
                                      <p:cBhvr>
                                        <p:cTn id="25" dur="166" decel="50000">
                                          <p:stCondLst>
                                            <p:cond delay="1338"/>
                                          </p:stCondLst>
                                        </p:cTn>
                                        <p:tgtEl>
                                          <p:spTgt spid="20"/>
                                        </p:tgtEl>
                                      </p:cBhvr>
                                      <p:to x="100000" y="100000"/>
                                    </p:animScale>
                                    <p:animScale>
                                      <p:cBhvr>
                                        <p:cTn id="26" dur="26">
                                          <p:stCondLst>
                                            <p:cond delay="1642"/>
                                          </p:stCondLst>
                                        </p:cTn>
                                        <p:tgtEl>
                                          <p:spTgt spid="20"/>
                                        </p:tgtEl>
                                      </p:cBhvr>
                                      <p:to x="100000" y="90000"/>
                                    </p:animScale>
                                    <p:animScale>
                                      <p:cBhvr>
                                        <p:cTn id="27" dur="166" decel="50000">
                                          <p:stCondLst>
                                            <p:cond delay="1668"/>
                                          </p:stCondLst>
                                        </p:cTn>
                                        <p:tgtEl>
                                          <p:spTgt spid="20"/>
                                        </p:tgtEl>
                                      </p:cBhvr>
                                      <p:to x="100000" y="100000"/>
                                    </p:animScale>
                                    <p:animScale>
                                      <p:cBhvr>
                                        <p:cTn id="28" dur="26">
                                          <p:stCondLst>
                                            <p:cond delay="1808"/>
                                          </p:stCondLst>
                                        </p:cTn>
                                        <p:tgtEl>
                                          <p:spTgt spid="20"/>
                                        </p:tgtEl>
                                      </p:cBhvr>
                                      <p:to x="100000" y="95000"/>
                                    </p:animScale>
                                    <p:animScale>
                                      <p:cBhvr>
                                        <p:cTn id="29"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7709" y="1257300"/>
            <a:ext cx="17678400" cy="8032968"/>
          </a:xfrm>
          <a:prstGeom prst="rect">
            <a:avLst/>
          </a:prstGeom>
          <a:noFill/>
        </p:spPr>
        <p:txBody>
          <a:bodyPr wrap="square" rtlCol="0">
            <a:spAutoFit/>
          </a:bodyPr>
          <a:lstStyle/>
          <a:p>
            <a:pPr algn="ctr" rtl="1"/>
            <a:r>
              <a:rPr lang="ar-DZ" sz="6600" dirty="0">
                <a:latin typeface="Arabic Typesetting" pitchFamily="66" charset="-78"/>
                <a:cs typeface="Arabic Typesetting" pitchFamily="66" charset="-78"/>
              </a:rPr>
              <a:t> </a:t>
            </a:r>
            <a:r>
              <a:rPr lang="ar-DZ" sz="6600" dirty="0" smtClean="0">
                <a:latin typeface="Arabic Typesetting" pitchFamily="66" charset="-78"/>
                <a:cs typeface="Arabic Typesetting" pitchFamily="66" charset="-78"/>
              </a:rPr>
              <a:t>المجامع اللغوية والتخطيط اللغوي :</a:t>
            </a:r>
          </a:p>
          <a:p>
            <a:pPr algn="r" rtl="1"/>
            <a:r>
              <a:rPr lang="ar-DZ" sz="6600" dirty="0" smtClean="0">
                <a:latin typeface="Arabic Typesetting" pitchFamily="66" charset="-78"/>
                <a:cs typeface="Arabic Typesetting" pitchFamily="66" charset="-78"/>
              </a:rPr>
              <a:t>تعريف المجمع لغة :</a:t>
            </a:r>
            <a:r>
              <a:rPr lang="ar-DZ" sz="4800" dirty="0" smtClean="0">
                <a:latin typeface="Arabic Typesetting" pitchFamily="66" charset="-78"/>
                <a:cs typeface="Arabic Typesetting" pitchFamily="66" charset="-78"/>
              </a:rPr>
              <a:t>جمع ، جمع الشيء عن تفرقة يجمعه جمعا و أجمعه فاجتمع والجمع : اسم لجماعة من الناس والجمع مصدر قولك : جمعت الشيء والجمع المجتمعون وجمعه جموع والجماعة والجميع والمجمع والمجمعة كالجمع وقد استعملوا ذلك في غير الناس قالوا : جماعة الشجر وجماعة البنات.</a:t>
            </a:r>
          </a:p>
          <a:p>
            <a:pPr algn="r" rtl="1"/>
            <a:r>
              <a:rPr lang="ar-DZ" sz="4800" dirty="0" smtClean="0">
                <a:latin typeface="Arabic Typesetting" pitchFamily="66" charset="-78"/>
                <a:cs typeface="Arabic Typesetting" pitchFamily="66" charset="-78"/>
              </a:rPr>
              <a:t>اصطلاحا :</a:t>
            </a:r>
          </a:p>
          <a:p>
            <a:pPr algn="r" rtl="1"/>
            <a:r>
              <a:rPr lang="ar-DZ" sz="4800" dirty="0" smtClean="0">
                <a:latin typeface="Arabic Typesetting" pitchFamily="66" charset="-78"/>
                <a:cs typeface="Arabic Typesetting" pitchFamily="66" charset="-78"/>
              </a:rPr>
              <a:t>هي مؤسسات لغوية علمية تقوم على خدمة اللغة العربية  ، لها جماعة من العلماء تجتمع للنظر في ترقية اللغة والعلوم والآداب والفنون ،</a:t>
            </a:r>
          </a:p>
          <a:p>
            <a:pPr algn="r" rtl="1"/>
            <a:r>
              <a:rPr lang="ar-DZ" sz="4800" dirty="0" smtClean="0">
                <a:latin typeface="Arabic Typesetting" pitchFamily="66" charset="-78"/>
                <a:cs typeface="Arabic Typesetting" pitchFamily="66" charset="-78"/>
              </a:rPr>
              <a:t>ويركزون اهتمامهم غالبا على الجانب اللغوي والعلمي. </a:t>
            </a:r>
          </a:p>
          <a:p>
            <a:pPr algn="r" rtl="1"/>
            <a:r>
              <a:rPr lang="ar-DZ" sz="4800" dirty="0" smtClean="0">
                <a:latin typeface="Arabic Typesetting" pitchFamily="66" charset="-78"/>
                <a:cs typeface="Arabic Typesetting" pitchFamily="66" charset="-78"/>
              </a:rPr>
              <a:t>أصل التسمية : يقصد بالجمع اللغوي : جمع من الباحثين المتخصصين للتوسع في الموضوعات التي يجيدونها وللتداول بعمق والبحث فيها، في اللاتينية تعرف باسم </a:t>
            </a:r>
            <a:r>
              <a:rPr lang="en-CA" sz="4800" dirty="0" smtClean="0">
                <a:latin typeface="Arabic Typesetting" pitchFamily="66" charset="-78"/>
                <a:cs typeface="Arabic Typesetting" pitchFamily="66" charset="-78"/>
              </a:rPr>
              <a:t>ACADEMIE </a:t>
            </a:r>
            <a:endParaRPr lang="ar-DZ" sz="4800" dirty="0" smtClean="0">
              <a:latin typeface="Arabic Typesetting" pitchFamily="66" charset="-78"/>
              <a:cs typeface="Arabic Typesetting" pitchFamily="66" charset="-78"/>
            </a:endParaRPr>
          </a:p>
          <a:p>
            <a:pPr algn="r" rtl="1"/>
            <a:endParaRPr lang="ar-DZ" sz="4800" dirty="0" smtClean="0">
              <a:latin typeface="Arabic Typesetting" pitchFamily="66" charset="-78"/>
              <a:cs typeface="Arabic Typesetting" pitchFamily="66" charset="-78"/>
            </a:endParaRPr>
          </a:p>
        </p:txBody>
      </p:sp>
    </p:spTree>
    <p:extLst>
      <p:ext uri="{BB962C8B-B14F-4D97-AF65-F5344CB8AC3E}">
        <p14:creationId xmlns:p14="http://schemas.microsoft.com/office/powerpoint/2010/main" val="278298159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2682818276"/>
              </p:ext>
            </p:extLst>
          </p:nvPr>
        </p:nvGraphicFramePr>
        <p:xfrm>
          <a:off x="2667000" y="1156579"/>
          <a:ext cx="12192000" cy="812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10515600" y="1181100"/>
            <a:ext cx="3020379" cy="830997"/>
          </a:xfrm>
          <a:prstGeom prst="rect">
            <a:avLst/>
          </a:prstGeom>
          <a:noFill/>
        </p:spPr>
        <p:txBody>
          <a:bodyPr wrap="none" rtlCol="0">
            <a:spAutoFit/>
          </a:bodyPr>
          <a:lstStyle/>
          <a:p>
            <a:pPr algn="ctr"/>
            <a:r>
              <a:rPr lang="ar-DZ" sz="4800" dirty="0" smtClean="0"/>
              <a:t>أنواع المجامع </a:t>
            </a:r>
            <a:endParaRPr lang="fr-FR" sz="4800" dirty="0"/>
          </a:p>
        </p:txBody>
      </p:sp>
    </p:spTree>
    <p:extLst>
      <p:ext uri="{BB962C8B-B14F-4D97-AF65-F5344CB8AC3E}">
        <p14:creationId xmlns:p14="http://schemas.microsoft.com/office/powerpoint/2010/main" val="287883031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19400" y="1028700"/>
            <a:ext cx="6629400" cy="769441"/>
          </a:xfrm>
          <a:prstGeom prst="rect">
            <a:avLst/>
          </a:prstGeom>
          <a:noFill/>
        </p:spPr>
        <p:txBody>
          <a:bodyPr wrap="square" rtlCol="0">
            <a:spAutoFit/>
          </a:bodyPr>
          <a:lstStyle/>
          <a:p>
            <a:pPr algn="r" rtl="1"/>
            <a:r>
              <a:rPr lang="ar-DZ" sz="4400" dirty="0" smtClean="0">
                <a:latin typeface="Arabic Typesetting" pitchFamily="66" charset="-78"/>
                <a:cs typeface="Arabic Typesetting" pitchFamily="66" charset="-78"/>
              </a:rPr>
              <a:t>نشأة المجامع اللغوية العربية </a:t>
            </a:r>
            <a:endParaRPr lang="fr-FR" sz="4400" dirty="0">
              <a:latin typeface="Arabic Typesetting" pitchFamily="66" charset="-78"/>
              <a:cs typeface="Arabic Typesetting" pitchFamily="66" charset="-78"/>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1912" y="2019300"/>
            <a:ext cx="8320088" cy="7772400"/>
          </a:xfrm>
          <a:prstGeom prst="rect">
            <a:avLst/>
          </a:prstGeom>
        </p:spPr>
      </p:pic>
      <p:sp>
        <p:nvSpPr>
          <p:cNvPr id="4" name="ZoneTexte 3"/>
          <p:cNvSpPr txBox="1"/>
          <p:nvPr/>
        </p:nvSpPr>
        <p:spPr>
          <a:xfrm>
            <a:off x="609600" y="3031775"/>
            <a:ext cx="6076395" cy="6247864"/>
          </a:xfrm>
          <a:prstGeom prst="rect">
            <a:avLst/>
          </a:prstGeom>
          <a:noFill/>
        </p:spPr>
        <p:txBody>
          <a:bodyPr wrap="square" rtlCol="0">
            <a:spAutoFit/>
          </a:bodyPr>
          <a:lstStyle/>
          <a:p>
            <a:pPr algn="r" rtl="1"/>
            <a:r>
              <a:rPr lang="ar-DZ" sz="4000" dirty="0" smtClean="0">
                <a:latin typeface="Arabic Typesetting" pitchFamily="66" charset="-78"/>
                <a:cs typeface="Arabic Typesetting" pitchFamily="66" charset="-78"/>
              </a:rPr>
              <a:t>عرف العرب المجامع اللغوية منذ القدم ولكن بشكل مختلف وتسميات مغايرة حيث وجد في بغداد زمن الخليفة  العباسي هارون الرشيد( بيت الحكمة)  ثم تعهده المأمون وهو صورة لمجمع علمي . ومع التقدم العلمي  والفكري في الغرب في مطلع القرن 19  اشتد زحف الحضارة الغربية وباتت العربية مهددة بغزو الألفاظ الدخيلة فجاءت محاولات تأسيس جمعيات لغوية علمية ومنها : مجلس المعارف المصري في الاسكندرية عام 1859م ثم جمعية باسم المجمع اللغوي والتعريب  برئاسة السيد توفيق البكري عام 1892. </a:t>
            </a:r>
            <a:endParaRPr lang="fr-FR" sz="40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85021827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ppt_w</p:attrName>
                                        </p:attrNameLst>
                                      </p:cBhvr>
                                      <p:tavLst>
                                        <p:tav tm="0">
                                          <p:val>
                                            <p:fltVal val="0"/>
                                          </p:val>
                                        </p:tav>
                                        <p:tav tm="100000">
                                          <p:val>
                                            <p:strVal val="#ppt_w"/>
                                          </p:val>
                                        </p:tav>
                                      </p:tavLst>
                                    </p:anim>
                                    <p:anim calcmode="lin" valueType="num">
                                      <p:cBhvr>
                                        <p:cTn id="31" dur="500" fill="hold"/>
                                        <p:tgtEl>
                                          <p:spTgt spid="3"/>
                                        </p:tgtEl>
                                        <p:attrNameLst>
                                          <p:attrName>ppt_h</p:attrName>
                                        </p:attrNameLst>
                                      </p:cBhvr>
                                      <p:tavLst>
                                        <p:tav tm="0">
                                          <p:val>
                                            <p:fltVal val="0"/>
                                          </p:val>
                                        </p:tav>
                                        <p:tav tm="100000">
                                          <p:val>
                                            <p:strVal val="#ppt_h"/>
                                          </p:val>
                                        </p:tav>
                                      </p:tavLst>
                                    </p:anim>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305800" y="997527"/>
            <a:ext cx="9525000" cy="8371523"/>
          </a:xfrm>
          <a:prstGeom prst="rect">
            <a:avLst/>
          </a:prstGeom>
          <a:noFill/>
        </p:spPr>
        <p:txBody>
          <a:bodyPr wrap="square" rtlCol="0">
            <a:spAutoFit/>
          </a:bodyPr>
          <a:lstStyle/>
          <a:p>
            <a:pPr algn="r" rtl="1"/>
            <a:r>
              <a:rPr lang="ar-DZ" sz="5400" dirty="0" smtClean="0">
                <a:solidFill>
                  <a:srgbClr val="C00000"/>
                </a:solidFill>
                <a:latin typeface="Arabic Typesetting" pitchFamily="66" charset="-78"/>
                <a:cs typeface="Arabic Typesetting" pitchFamily="66" charset="-78"/>
              </a:rPr>
              <a:t>مجمع اللغة العربية دمشق : </a:t>
            </a:r>
          </a:p>
          <a:p>
            <a:pPr algn="r" rtl="1"/>
            <a:r>
              <a:rPr lang="ar-DZ" sz="4400" dirty="0" smtClean="0">
                <a:latin typeface="Arabic Typesetting" pitchFamily="66" charset="-78"/>
                <a:cs typeface="Arabic Typesetting" pitchFamily="66" charset="-78"/>
              </a:rPr>
              <a:t>يعد من أقدم المجامع تأسس في 1919/06/08  ليخلف لجنة التأليف والترجمة والنشر كان اسمه مجمع اللغة العربية ثم تغير اسمه مجمع اللغة العربية برئاسة محمد كرد علي وقد اهتم بالنظر في اصلاح اللغة ووضع ألفاظ  المستحدثات وتنقيح الكتب واحياء التراث والبحث عن المخطوطات وقام بالتخطيط لهذا كله بتوزيع المهام توزيعا دقيقا يولي الأهمية للتخصص فعمل المجمع على إنشاء 3 لجان :</a:t>
            </a:r>
          </a:p>
          <a:p>
            <a:pPr marL="685800" indent="-685800" algn="r" rtl="1">
              <a:buFont typeface="Arial" charset="0"/>
              <a:buChar char="•"/>
            </a:pPr>
            <a:r>
              <a:rPr lang="ar-DZ" sz="4400" dirty="0" smtClean="0">
                <a:latin typeface="Arabic Typesetting" pitchFamily="66" charset="-78"/>
                <a:cs typeface="Arabic Typesetting" pitchFamily="66" charset="-78"/>
              </a:rPr>
              <a:t>لجنة تهتم بالآداب </a:t>
            </a:r>
          </a:p>
          <a:p>
            <a:pPr marL="685800" indent="-685800" algn="r" rtl="1">
              <a:buFont typeface="Arial" charset="0"/>
              <a:buChar char="•"/>
            </a:pPr>
            <a:r>
              <a:rPr lang="ar-DZ" sz="4400" dirty="0" smtClean="0">
                <a:latin typeface="Arabic Typesetting" pitchFamily="66" charset="-78"/>
                <a:cs typeface="Arabic Typesetting" pitchFamily="66" charset="-78"/>
              </a:rPr>
              <a:t>لجنة علمية وفنية تعمل على توسيع دائرة الفنون والعلوم في سوريا,</a:t>
            </a:r>
          </a:p>
          <a:p>
            <a:pPr marL="685800" indent="-685800" algn="r" rtl="1">
              <a:buFont typeface="Arial" charset="0"/>
              <a:buChar char="•"/>
            </a:pPr>
            <a:r>
              <a:rPr lang="ar-DZ" sz="4400" dirty="0" smtClean="0">
                <a:latin typeface="Arabic Typesetting" pitchFamily="66" charset="-78"/>
                <a:cs typeface="Arabic Typesetting" pitchFamily="66" charset="-78"/>
              </a:rPr>
              <a:t>لجنة من المتخصصين في علوم الآثار .</a:t>
            </a:r>
          </a:p>
          <a:p>
            <a:pPr algn="r" rtl="1"/>
            <a:r>
              <a:rPr lang="ar-DZ" sz="4400" dirty="0" smtClean="0">
                <a:latin typeface="Arabic Typesetting" pitchFamily="66" charset="-78"/>
                <a:cs typeface="Arabic Typesetting" pitchFamily="66" charset="-78"/>
              </a:rPr>
              <a:t>وكان يحرص على القضاء من الدخيل والعجمة التي مست العربية وتطهيرها من مخلفات التركية التي هيمنت على </a:t>
            </a:r>
            <a:r>
              <a:rPr lang="ar-DZ" sz="4400" dirty="0" err="1" smtClean="0">
                <a:latin typeface="Arabic Typesetting" pitchFamily="66" charset="-78"/>
                <a:cs typeface="Arabic Typesetting" pitchFamily="66" charset="-78"/>
              </a:rPr>
              <a:t>على</a:t>
            </a:r>
            <a:r>
              <a:rPr lang="ar-DZ" sz="4400" dirty="0" smtClean="0">
                <a:latin typeface="Arabic Typesetting" pitchFamily="66" charset="-78"/>
                <a:cs typeface="Arabic Typesetting" pitchFamily="66" charset="-78"/>
              </a:rPr>
              <a:t> المؤسسات والإدارات واستبدال كل </a:t>
            </a:r>
            <a:r>
              <a:rPr lang="ar-DZ" sz="4400" dirty="0" err="1" smtClean="0">
                <a:latin typeface="Arabic Typesetting" pitchFamily="66" charset="-78"/>
                <a:cs typeface="Arabic Typesetting" pitchFamily="66" charset="-78"/>
              </a:rPr>
              <a:t>ماهو</a:t>
            </a:r>
            <a:r>
              <a:rPr lang="ar-DZ" sz="4400" dirty="0" smtClean="0">
                <a:latin typeface="Arabic Typesetting" pitchFamily="66" charset="-78"/>
                <a:cs typeface="Arabic Typesetting" pitchFamily="66" charset="-78"/>
              </a:rPr>
              <a:t> اجنبي بالعربي وتعد سوريا أول من قامت بالتعريب الشامل.</a:t>
            </a:r>
            <a:endParaRPr lang="fr-FR" sz="4400" dirty="0">
              <a:latin typeface="Arabic Typesetting" pitchFamily="66" charset="-78"/>
              <a:cs typeface="Arabic Typesetting" pitchFamily="66" charset="-78"/>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1" y="952500"/>
            <a:ext cx="7543800" cy="7315200"/>
          </a:xfrm>
          <a:prstGeom prst="rect">
            <a:avLst/>
          </a:prstGeom>
        </p:spPr>
      </p:pic>
    </p:spTree>
    <p:extLst>
      <p:ext uri="{BB962C8B-B14F-4D97-AF65-F5344CB8AC3E}">
        <p14:creationId xmlns:p14="http://schemas.microsoft.com/office/powerpoint/2010/main" val="392065109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820400" y="708541"/>
            <a:ext cx="6835269" cy="9571851"/>
          </a:xfrm>
          <a:prstGeom prst="rect">
            <a:avLst/>
          </a:prstGeom>
          <a:noFill/>
        </p:spPr>
        <p:txBody>
          <a:bodyPr wrap="square" rtlCol="0">
            <a:spAutoFit/>
          </a:bodyPr>
          <a:lstStyle/>
          <a:p>
            <a:pPr algn="r" rtl="1"/>
            <a:r>
              <a:rPr lang="ar-DZ" sz="4400" dirty="0" smtClean="0">
                <a:solidFill>
                  <a:srgbClr val="C00000"/>
                </a:solidFill>
                <a:latin typeface="Arabic Typesetting" pitchFamily="66" charset="-78"/>
                <a:cs typeface="Arabic Typesetting" pitchFamily="66" charset="-78"/>
              </a:rPr>
              <a:t>مجمع</a:t>
            </a:r>
            <a:r>
              <a:rPr lang="ar-DZ" sz="4400" dirty="0" smtClean="0">
                <a:latin typeface="Arabic Typesetting" pitchFamily="66" charset="-78"/>
                <a:cs typeface="Arabic Typesetting" pitchFamily="66" charset="-78"/>
              </a:rPr>
              <a:t> </a:t>
            </a:r>
            <a:r>
              <a:rPr lang="ar-DZ" sz="4400" dirty="0" smtClean="0">
                <a:solidFill>
                  <a:srgbClr val="C00000"/>
                </a:solidFill>
                <a:latin typeface="Arabic Typesetting" pitchFamily="66" charset="-78"/>
                <a:cs typeface="Arabic Typesetting" pitchFamily="66" charset="-78"/>
              </a:rPr>
              <a:t>اللغة</a:t>
            </a:r>
            <a:r>
              <a:rPr lang="ar-DZ" sz="4400" dirty="0" smtClean="0">
                <a:latin typeface="Arabic Typesetting" pitchFamily="66" charset="-78"/>
                <a:cs typeface="Arabic Typesetting" pitchFamily="66" charset="-78"/>
              </a:rPr>
              <a:t> </a:t>
            </a:r>
            <a:r>
              <a:rPr lang="ar-DZ" sz="4400" dirty="0" smtClean="0">
                <a:solidFill>
                  <a:srgbClr val="C00000"/>
                </a:solidFill>
                <a:latin typeface="Arabic Typesetting" pitchFamily="66" charset="-78"/>
                <a:cs typeface="Arabic Typesetting" pitchFamily="66" charset="-78"/>
              </a:rPr>
              <a:t>العربية</a:t>
            </a:r>
            <a:r>
              <a:rPr lang="ar-DZ" sz="4400" dirty="0" smtClean="0">
                <a:latin typeface="Arabic Typesetting" pitchFamily="66" charset="-78"/>
                <a:cs typeface="Arabic Typesetting" pitchFamily="66" charset="-78"/>
              </a:rPr>
              <a:t> </a:t>
            </a:r>
            <a:r>
              <a:rPr lang="ar-DZ" sz="4400" dirty="0" smtClean="0">
                <a:solidFill>
                  <a:srgbClr val="C00000"/>
                </a:solidFill>
                <a:latin typeface="Arabic Typesetting" pitchFamily="66" charset="-78"/>
                <a:cs typeface="Arabic Typesetting" pitchFamily="66" charset="-78"/>
              </a:rPr>
              <a:t>بالقاهرة</a:t>
            </a:r>
            <a:r>
              <a:rPr lang="ar-DZ" sz="4400" dirty="0" smtClean="0">
                <a:latin typeface="Arabic Typesetting" pitchFamily="66" charset="-78"/>
                <a:cs typeface="Arabic Typesetting" pitchFamily="66" charset="-78"/>
              </a:rPr>
              <a:t> : حاول الإنجليز القضاء على اللغة العربية  فقام القاضي للوكس بوضع قواعد للهجة المصرية وقام أبناءه من بني الجلدة المصرية يصفقون للعقل  </a:t>
            </a:r>
          </a:p>
          <a:p>
            <a:pPr algn="r" rtl="1"/>
            <a:r>
              <a:rPr lang="ar-DZ" sz="4400" dirty="0">
                <a:latin typeface="Arabic Typesetting" pitchFamily="66" charset="-78"/>
                <a:cs typeface="Arabic Typesetting" pitchFamily="66" charset="-78"/>
              </a:rPr>
              <a:t> </a:t>
            </a:r>
            <a:r>
              <a:rPr lang="ar-DZ" sz="4400" dirty="0" smtClean="0">
                <a:latin typeface="Arabic Typesetting" pitchFamily="66" charset="-78"/>
                <a:cs typeface="Arabic Typesetting" pitchFamily="66" charset="-78"/>
              </a:rPr>
              <a:t>ويؤكدون للناس أن اللهجة المصرية أقرب و أسهل على الألسن.</a:t>
            </a:r>
          </a:p>
          <a:p>
            <a:pPr algn="r" rtl="1"/>
            <a:r>
              <a:rPr lang="ar-DZ" sz="4400" dirty="0" smtClean="0">
                <a:latin typeface="Arabic Typesetting" pitchFamily="66" charset="-78"/>
                <a:cs typeface="Arabic Typesetting" pitchFamily="66" charset="-78"/>
              </a:rPr>
              <a:t>كان مجلس المعارف المصري 1859م أولا ثم المجمع اللغوي للوضع والتعريب برئاسة  توفيق البكري ومعه محمد عبده ومحمد الشنقيطي  وكذلك مجمع فؤاد الأول للغة العربية  ثم نشير إلى مجمع اللغة العربية  تحت رئاسة محمد توفيق  عام 1934م 20 قرارا منها: </a:t>
            </a:r>
          </a:p>
          <a:p>
            <a:pPr algn="r" rtl="1"/>
            <a:r>
              <a:rPr lang="ar-DZ" sz="4400" dirty="0" smtClean="0">
                <a:latin typeface="Arabic Typesetting" pitchFamily="66" charset="-78"/>
                <a:cs typeface="Arabic Typesetting" pitchFamily="66" charset="-78"/>
              </a:rPr>
              <a:t>اجازة التعريب واستعمال الألفاظ المولدة ودراسة المصطلحات العلمية وتوحيدها .</a:t>
            </a:r>
          </a:p>
          <a:p>
            <a:pPr algn="r" rtl="1"/>
            <a:r>
              <a:rPr lang="ar-DZ" sz="4400" dirty="0" smtClean="0">
                <a:latin typeface="Arabic Typesetting" pitchFamily="66" charset="-78"/>
                <a:cs typeface="Arabic Typesetting" pitchFamily="66" charset="-78"/>
              </a:rPr>
              <a:t>وضع معجم تاريخي  ويتشكل المجمع من ثلاث لجان :</a:t>
            </a:r>
          </a:p>
          <a:p>
            <a:pPr algn="r" rtl="1"/>
            <a:r>
              <a:rPr lang="ar-DZ" sz="4400" dirty="0" smtClean="0">
                <a:latin typeface="Arabic Typesetting" pitchFamily="66" charset="-78"/>
                <a:cs typeface="Arabic Typesetting" pitchFamily="66" charset="-78"/>
              </a:rPr>
              <a:t> </a:t>
            </a:r>
            <a:endParaRPr lang="fr-FR" sz="4400" dirty="0">
              <a:latin typeface="Arabic Typesetting" pitchFamily="66" charset="-78"/>
              <a:cs typeface="Arabic Typesetting" pitchFamily="66" charset="-78"/>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469" y="589507"/>
            <a:ext cx="10253662" cy="4553993"/>
          </a:xfrm>
          <a:prstGeom prst="rect">
            <a:avLst/>
          </a:prstGeom>
        </p:spPr>
      </p:pic>
      <p:sp>
        <p:nvSpPr>
          <p:cNvPr id="4" name="ZoneTexte 3"/>
          <p:cNvSpPr txBox="1"/>
          <p:nvPr/>
        </p:nvSpPr>
        <p:spPr>
          <a:xfrm>
            <a:off x="762000" y="5448300"/>
            <a:ext cx="9448800" cy="4832092"/>
          </a:xfrm>
          <a:prstGeom prst="rect">
            <a:avLst/>
          </a:prstGeom>
          <a:noFill/>
        </p:spPr>
        <p:txBody>
          <a:bodyPr wrap="square" rtlCol="0">
            <a:spAutoFit/>
          </a:bodyPr>
          <a:lstStyle/>
          <a:p>
            <a:pPr algn="r" rtl="1"/>
            <a:r>
              <a:rPr lang="ar-DZ" sz="4400" dirty="0" smtClean="0">
                <a:latin typeface="Arabic Typesetting" pitchFamily="66" charset="-78"/>
                <a:cs typeface="Arabic Typesetting" pitchFamily="66" charset="-78"/>
              </a:rPr>
              <a:t>1- اللجان اللغوية -2- اللجان العلمية 3-  اللجان </a:t>
            </a:r>
            <a:r>
              <a:rPr lang="ar-DZ" sz="4400" dirty="0" err="1" smtClean="0">
                <a:latin typeface="Arabic Typesetting" pitchFamily="66" charset="-78"/>
                <a:cs typeface="Arabic Typesetting" pitchFamily="66" charset="-78"/>
              </a:rPr>
              <a:t>الإجتماعية</a:t>
            </a:r>
            <a:r>
              <a:rPr lang="ar-DZ" sz="4400" dirty="0" smtClean="0">
                <a:latin typeface="Arabic Typesetting" pitchFamily="66" charset="-78"/>
                <a:cs typeface="Arabic Typesetting" pitchFamily="66" charset="-78"/>
              </a:rPr>
              <a:t> .</a:t>
            </a:r>
          </a:p>
          <a:p>
            <a:pPr algn="r" rtl="1"/>
            <a:r>
              <a:rPr lang="ar-DZ" sz="4400" dirty="0" smtClean="0">
                <a:latin typeface="Arabic Typesetting" pitchFamily="66" charset="-78"/>
                <a:cs typeface="Arabic Typesetting" pitchFamily="66" charset="-78"/>
              </a:rPr>
              <a:t>ومن أعماله :</a:t>
            </a:r>
          </a:p>
          <a:p>
            <a:pPr algn="r" rtl="1"/>
            <a:r>
              <a:rPr lang="ar-DZ" sz="4400" dirty="0" smtClean="0">
                <a:latin typeface="Arabic Typesetting" pitchFamily="66" charset="-78"/>
                <a:cs typeface="Arabic Typesetting" pitchFamily="66" charset="-78"/>
              </a:rPr>
              <a:t>وضع معاجم متخصصة ( المعجم الكبير المعجم الوسيط المعجم الوجيز)</a:t>
            </a:r>
          </a:p>
          <a:p>
            <a:pPr algn="r" rtl="1"/>
            <a:r>
              <a:rPr lang="ar-DZ" sz="4400" dirty="0" smtClean="0">
                <a:latin typeface="Arabic Typesetting" pitchFamily="66" charset="-78"/>
                <a:cs typeface="Arabic Typesetting" pitchFamily="66" charset="-78"/>
              </a:rPr>
              <a:t>وضع معاجم علمية </a:t>
            </a:r>
          </a:p>
          <a:p>
            <a:pPr algn="r" rtl="1"/>
            <a:r>
              <a:rPr lang="ar-DZ" sz="4400" dirty="0" smtClean="0">
                <a:latin typeface="Arabic Typesetting" pitchFamily="66" charset="-78"/>
                <a:cs typeface="Arabic Typesetting" pitchFamily="66" charset="-78"/>
              </a:rPr>
              <a:t>معالجة الكتب بزيادة مفرداتها و الأساليب الجديدة وتراكيب جديدة تلبي حاجة العصر </a:t>
            </a:r>
          </a:p>
          <a:p>
            <a:pPr algn="r" rtl="1"/>
            <a:r>
              <a:rPr lang="ar-DZ" sz="4400" dirty="0" smtClean="0">
                <a:latin typeface="Arabic Typesetting" pitchFamily="66" charset="-78"/>
                <a:cs typeface="Arabic Typesetting" pitchFamily="66" charset="-78"/>
              </a:rPr>
              <a:t>وكل هذا يدخل ضمن التخطيط اللغوي .</a:t>
            </a:r>
            <a:endParaRPr lang="fr-FR" sz="44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95950539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mph" presetSubtype="0" fill="hold" nodeType="clickEffect">
                                  <p:stCondLst>
                                    <p:cond delay="0"/>
                                  </p:stCondLst>
                                  <p:childTnLst>
                                    <p:animClr clrSpc="hsl" dir="cw">
                                      <p:cBhvr override="childStyle">
                                        <p:cTn id="19" dur="500" fill="hold"/>
                                        <p:tgtEl>
                                          <p:spTgt spid="3"/>
                                        </p:tgtEl>
                                        <p:attrNameLst>
                                          <p:attrName>style.color</p:attrName>
                                        </p:attrNameLst>
                                      </p:cBhvr>
                                      <p:by>
                                        <p:hsl h="0" s="-70588" l="0"/>
                                      </p:by>
                                    </p:animClr>
                                    <p:animClr clrSpc="hsl" dir="cw">
                                      <p:cBhvr>
                                        <p:cTn id="20" dur="500" fill="hold"/>
                                        <p:tgtEl>
                                          <p:spTgt spid="3"/>
                                        </p:tgtEl>
                                        <p:attrNameLst>
                                          <p:attrName>fillcolor</p:attrName>
                                        </p:attrNameLst>
                                      </p:cBhvr>
                                      <p:by>
                                        <p:hsl h="0" s="-70588" l="0"/>
                                      </p:by>
                                    </p:animClr>
                                    <p:animClr clrSpc="hsl" dir="cw">
                                      <p:cBhvr>
                                        <p:cTn id="21" dur="500" fill="hold"/>
                                        <p:tgtEl>
                                          <p:spTgt spid="3"/>
                                        </p:tgtEl>
                                        <p:attrNameLst>
                                          <p:attrName>stroke.color</p:attrName>
                                        </p:attrNameLst>
                                      </p:cBhvr>
                                      <p:by>
                                        <p:hsl h="0" s="-70588" l="0"/>
                                      </p:by>
                                    </p:animClr>
                                    <p:set>
                                      <p:cBhvr>
                                        <p:cTn id="22" dur="5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382000" y="592157"/>
            <a:ext cx="9601200" cy="8894743"/>
          </a:xfrm>
          <a:prstGeom prst="rect">
            <a:avLst/>
          </a:prstGeom>
          <a:noFill/>
        </p:spPr>
        <p:txBody>
          <a:bodyPr wrap="square" rtlCol="0">
            <a:spAutoFit/>
          </a:bodyPr>
          <a:lstStyle/>
          <a:p>
            <a:pPr algn="r" rtl="1"/>
            <a:r>
              <a:rPr lang="ar-DZ" sz="4400" dirty="0" smtClean="0">
                <a:solidFill>
                  <a:srgbClr val="C00000"/>
                </a:solidFill>
                <a:latin typeface="Arabic Typesetting" pitchFamily="66" charset="-78"/>
                <a:cs typeface="Arabic Typesetting" pitchFamily="66" charset="-78"/>
              </a:rPr>
              <a:t>مجمع</a:t>
            </a:r>
            <a:r>
              <a:rPr lang="ar-DZ" sz="4400" dirty="0" smtClean="0">
                <a:latin typeface="Arabic Typesetting" pitchFamily="66" charset="-78"/>
                <a:cs typeface="Arabic Typesetting" pitchFamily="66" charset="-78"/>
              </a:rPr>
              <a:t> </a:t>
            </a:r>
            <a:r>
              <a:rPr lang="ar-DZ" sz="4400" dirty="0" smtClean="0">
                <a:solidFill>
                  <a:srgbClr val="C00000"/>
                </a:solidFill>
                <a:latin typeface="Arabic Typesetting" pitchFamily="66" charset="-78"/>
                <a:cs typeface="Arabic Typesetting" pitchFamily="66" charset="-78"/>
              </a:rPr>
              <a:t>اللغة</a:t>
            </a:r>
            <a:r>
              <a:rPr lang="ar-DZ" sz="4400" dirty="0" smtClean="0">
                <a:latin typeface="Arabic Typesetting" pitchFamily="66" charset="-78"/>
                <a:cs typeface="Arabic Typesetting" pitchFamily="66" charset="-78"/>
              </a:rPr>
              <a:t> </a:t>
            </a:r>
            <a:r>
              <a:rPr lang="ar-DZ" sz="4400" dirty="0" smtClean="0">
                <a:solidFill>
                  <a:srgbClr val="C00000"/>
                </a:solidFill>
                <a:latin typeface="Arabic Typesetting" pitchFamily="66" charset="-78"/>
                <a:cs typeface="Arabic Typesetting" pitchFamily="66" charset="-78"/>
              </a:rPr>
              <a:t>العربية الجزائر</a:t>
            </a:r>
            <a:r>
              <a:rPr lang="ar-DZ" sz="4400" dirty="0" smtClean="0">
                <a:latin typeface="Arabic Typesetting" pitchFamily="66" charset="-78"/>
                <a:cs typeface="Arabic Typesetting" pitchFamily="66" charset="-78"/>
              </a:rPr>
              <a:t>:  تأسس المجمع الجزائري للغة العربية في أواسط الثمانينات من القرن الماضي بموجب القانون رقم 86-10 المؤرخ :1986/08/19 ،جاء بهدف خدمة اللغة العربية  باعتبارها وعاء للثقافة العربية  والحضارة الاسلامية  وحرصا وتوكيدا على ما جاء في الدستور الجزائري أن اللغة العربية  لغة وطنية  رسمية ومعلم من معالم هوية الدولة الجزائرية من مهامه :</a:t>
            </a:r>
          </a:p>
          <a:p>
            <a:pPr marL="571500" indent="-571500" algn="r" rtl="1">
              <a:buFont typeface="Arial" charset="0"/>
              <a:buChar char="•"/>
            </a:pPr>
            <a:r>
              <a:rPr lang="ar-DZ" sz="4400" dirty="0" smtClean="0">
                <a:latin typeface="Arabic Typesetting" pitchFamily="66" charset="-78"/>
                <a:cs typeface="Arabic Typesetting" pitchFamily="66" charset="-78"/>
              </a:rPr>
              <a:t>خدمة اللغة العربية  والسهر على مواكبتها العصر </a:t>
            </a:r>
          </a:p>
          <a:p>
            <a:pPr marL="571500" indent="-571500" algn="r" rtl="1">
              <a:buFont typeface="Arial" charset="0"/>
              <a:buChar char="•"/>
            </a:pPr>
            <a:r>
              <a:rPr lang="ar-DZ" sz="4400" dirty="0" smtClean="0">
                <a:latin typeface="Arabic Typesetting" pitchFamily="66" charset="-78"/>
                <a:cs typeface="Arabic Typesetting" pitchFamily="66" charset="-78"/>
              </a:rPr>
              <a:t>المساهمة في إشعاع اللغة العربية باعتبارها أداة ابداع في الآداب والفنون والعلوم </a:t>
            </a:r>
          </a:p>
          <a:p>
            <a:pPr marL="571500" indent="-571500" algn="r" rtl="1">
              <a:buFont typeface="Arial" charset="0"/>
              <a:buChar char="•"/>
            </a:pPr>
            <a:r>
              <a:rPr lang="ar-DZ" sz="4400" dirty="0" smtClean="0">
                <a:latin typeface="Arabic Typesetting" pitchFamily="66" charset="-78"/>
                <a:cs typeface="Arabic Typesetting" pitchFamily="66" charset="-78"/>
              </a:rPr>
              <a:t>احياء استعمال المصطلحات الجديدة التي </a:t>
            </a:r>
            <a:r>
              <a:rPr lang="ar-DZ" sz="4400" dirty="0" err="1" smtClean="0">
                <a:latin typeface="Arabic Typesetting" pitchFamily="66" charset="-78"/>
                <a:cs typeface="Arabic Typesetting" pitchFamily="66" charset="-78"/>
              </a:rPr>
              <a:t>أقرهااتحاد</a:t>
            </a:r>
            <a:r>
              <a:rPr lang="ar-DZ" sz="4400" dirty="0" smtClean="0">
                <a:latin typeface="Arabic Typesetting" pitchFamily="66" charset="-78"/>
                <a:cs typeface="Arabic Typesetting" pitchFamily="66" charset="-78"/>
              </a:rPr>
              <a:t> مجامع اللغة العربية </a:t>
            </a:r>
          </a:p>
          <a:p>
            <a:pPr marL="571500" indent="-571500" algn="r" rtl="1">
              <a:buFont typeface="Arial" charset="0"/>
              <a:buChar char="•"/>
            </a:pPr>
            <a:r>
              <a:rPr lang="ar-DZ" sz="4400" dirty="0" smtClean="0">
                <a:latin typeface="Arabic Typesetting" pitchFamily="66" charset="-78"/>
                <a:cs typeface="Arabic Typesetting" pitchFamily="66" charset="-78"/>
              </a:rPr>
              <a:t>نحت مصطلحات جديدة بالقياس والاشتقاق </a:t>
            </a:r>
          </a:p>
          <a:p>
            <a:pPr marL="571500" indent="-571500" algn="r" rtl="1">
              <a:buFont typeface="Arial" charset="0"/>
              <a:buChar char="•"/>
            </a:pPr>
            <a:r>
              <a:rPr lang="ar-DZ" sz="4400" dirty="0" smtClean="0">
                <a:latin typeface="Arabic Typesetting" pitchFamily="66" charset="-78"/>
                <a:cs typeface="Arabic Typesetting" pitchFamily="66" charset="-78"/>
              </a:rPr>
              <a:t>نشر جميع المصطلحات في أوساط الأجهزة التربوية والتكوينية والتعليمية والادارية </a:t>
            </a:r>
          </a:p>
          <a:p>
            <a:pPr marL="571500" indent="-571500" algn="r" rtl="1">
              <a:buFont typeface="Arial" charset="0"/>
              <a:buChar char="•"/>
            </a:pPr>
            <a:r>
              <a:rPr lang="ar-DZ" sz="4400" dirty="0" smtClean="0">
                <a:latin typeface="Arabic Typesetting" pitchFamily="66" charset="-78"/>
                <a:cs typeface="Arabic Typesetting" pitchFamily="66" charset="-78"/>
              </a:rPr>
              <a:t>ترجمة وتعريب المصطلحات.</a:t>
            </a:r>
            <a:endParaRPr lang="fr-FR" sz="4400" dirty="0">
              <a:latin typeface="Arabic Typesetting" pitchFamily="66" charset="-78"/>
              <a:cs typeface="Arabic Typesetting" pitchFamily="66" charset="-78"/>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686050"/>
            <a:ext cx="7543799" cy="6800850"/>
          </a:xfrm>
          <a:prstGeom prst="rect">
            <a:avLst/>
          </a:prstGeom>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85750"/>
            <a:ext cx="7543800" cy="2400300"/>
          </a:xfrm>
          <a:prstGeom prst="rect">
            <a:avLst/>
          </a:prstGeom>
        </p:spPr>
      </p:pic>
    </p:spTree>
    <p:extLst>
      <p:ext uri="{BB962C8B-B14F-4D97-AF65-F5344CB8AC3E}">
        <p14:creationId xmlns:p14="http://schemas.microsoft.com/office/powerpoint/2010/main" val="256902613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1" presetClass="exit" presetSubtype="0" fill="hold" nodeType="clickEffect">
                                  <p:stCondLst>
                                    <p:cond delay="0"/>
                                  </p:stCondLst>
                                  <p:childTnLst>
                                    <p:anim calcmode="lin" valueType="num">
                                      <p:cBhvr>
                                        <p:cTn id="26" dur="1000"/>
                                        <p:tgtEl>
                                          <p:spTgt spid="3"/>
                                        </p:tgtEl>
                                        <p:attrNameLst>
                                          <p:attrName>ppt_w</p:attrName>
                                        </p:attrNameLst>
                                      </p:cBhvr>
                                      <p:tavLst>
                                        <p:tav tm="0">
                                          <p:val>
                                            <p:strVal val="ppt_w"/>
                                          </p:val>
                                        </p:tav>
                                        <p:tav tm="100000">
                                          <p:val>
                                            <p:fltVal val="0"/>
                                          </p:val>
                                        </p:tav>
                                      </p:tavLst>
                                    </p:anim>
                                    <p:anim calcmode="lin" valueType="num">
                                      <p:cBhvr>
                                        <p:cTn id="27" dur="1000"/>
                                        <p:tgtEl>
                                          <p:spTgt spid="3"/>
                                        </p:tgtEl>
                                        <p:attrNameLst>
                                          <p:attrName>ppt_h</p:attrName>
                                        </p:attrNameLst>
                                      </p:cBhvr>
                                      <p:tavLst>
                                        <p:tav tm="0">
                                          <p:val>
                                            <p:strVal val="ppt_h"/>
                                          </p:val>
                                        </p:tav>
                                        <p:tav tm="100000">
                                          <p:val>
                                            <p:fltVal val="0"/>
                                          </p:val>
                                        </p:tav>
                                      </p:tavLst>
                                    </p:anim>
                                    <p:anim calcmode="lin" valueType="num">
                                      <p:cBhvr>
                                        <p:cTn id="28" dur="1000"/>
                                        <p:tgtEl>
                                          <p:spTgt spid="3"/>
                                        </p:tgtEl>
                                        <p:attrNameLst>
                                          <p:attrName>style.rotation</p:attrName>
                                        </p:attrNameLst>
                                      </p:cBhvr>
                                      <p:tavLst>
                                        <p:tav tm="0">
                                          <p:val>
                                            <p:fltVal val="0"/>
                                          </p:val>
                                        </p:tav>
                                        <p:tav tm="100000">
                                          <p:val>
                                            <p:fltVal val="90"/>
                                          </p:val>
                                        </p:tav>
                                      </p:tavLst>
                                    </p:anim>
                                    <p:animEffect transition="out" filter="fade">
                                      <p:cBhvr>
                                        <p:cTn id="29" dur="1000"/>
                                        <p:tgtEl>
                                          <p:spTgt spid="3"/>
                                        </p:tgtEl>
                                      </p:cBhvr>
                                    </p:animEffect>
                                    <p:set>
                                      <p:cBhvr>
                                        <p:cTn id="30"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82400" y="17318"/>
            <a:ext cx="6705600" cy="9753600"/>
          </a:xfrm>
          <a:prstGeom prst="rect">
            <a:avLst/>
          </a:prstGeom>
        </p:spPr>
      </p:pic>
      <p:sp>
        <p:nvSpPr>
          <p:cNvPr id="3" name="ZoneTexte 2"/>
          <p:cNvSpPr txBox="1"/>
          <p:nvPr/>
        </p:nvSpPr>
        <p:spPr>
          <a:xfrm>
            <a:off x="457200" y="199067"/>
            <a:ext cx="10744200" cy="9571851"/>
          </a:xfrm>
          <a:prstGeom prst="rect">
            <a:avLst/>
          </a:prstGeom>
          <a:solidFill>
            <a:srgbClr val="C00000"/>
          </a:solidFill>
        </p:spPr>
        <p:txBody>
          <a:bodyPr wrap="square" rtlCol="0">
            <a:spAutoFit/>
          </a:bodyPr>
          <a:lstStyle/>
          <a:p>
            <a:pPr algn="r" rtl="1"/>
            <a:r>
              <a:rPr lang="ar-DZ" sz="4400" dirty="0" smtClean="0">
                <a:latin typeface="Arabic Typesetting" pitchFamily="66" charset="-78"/>
                <a:cs typeface="Arabic Typesetting" pitchFamily="66" charset="-78"/>
              </a:rPr>
              <a:t>اتخذت مسيرة التخطيط  اللغوي في الجزائر والتي شرع في تنفيذها منذ فجر الاستقلال بدء بتعريب السنوات الاولى  من مرحلة التعليم الابتدائي عدة أشكال بدء من مشروع التعريب الشامل إلى تأسيس هيئات ومؤسسات رسمية لخدمة اللغة العربية . </a:t>
            </a:r>
          </a:p>
          <a:p>
            <a:pPr algn="r" rtl="1"/>
            <a:r>
              <a:rPr lang="ar-DZ" sz="4400" dirty="0" smtClean="0">
                <a:latin typeface="Arabic Typesetting" pitchFamily="66" charset="-78"/>
                <a:cs typeface="Arabic Typesetting" pitchFamily="66" charset="-78"/>
              </a:rPr>
              <a:t>1/ مشروع التعريب : </a:t>
            </a:r>
          </a:p>
          <a:p>
            <a:pPr algn="r" rtl="1"/>
            <a:r>
              <a:rPr lang="ar-DZ" sz="4400" dirty="0" smtClean="0">
                <a:latin typeface="Arabic Typesetting" pitchFamily="66" charset="-78"/>
                <a:cs typeface="Arabic Typesetting" pitchFamily="66" charset="-78"/>
              </a:rPr>
              <a:t>تعريب التعليم بشكل تدريجي مأمورية 1976 من التعليم الابتدائي انتهاء الى التعليم الثانوي ، ولقد لقي مشروع التعريب الذي أقره الرئيس الراحل هواري بومدين .</a:t>
            </a:r>
          </a:p>
          <a:p>
            <a:pPr algn="r" rtl="1"/>
            <a:r>
              <a:rPr lang="ar-DZ" sz="4400" dirty="0" smtClean="0">
                <a:latin typeface="Arabic Typesetting" pitchFamily="66" charset="-78"/>
                <a:cs typeface="Arabic Typesetting" pitchFamily="66" charset="-78"/>
              </a:rPr>
              <a:t>2/ التشريع اللغوي :</a:t>
            </a:r>
          </a:p>
          <a:p>
            <a:pPr algn="r" rtl="1"/>
            <a:r>
              <a:rPr lang="ar-DZ" sz="4400" dirty="0" smtClean="0">
                <a:latin typeface="Arabic Typesetting" pitchFamily="66" charset="-78"/>
                <a:cs typeface="Arabic Typesetting" pitchFamily="66" charset="-78"/>
              </a:rPr>
              <a:t>أصدرت الدولة الجزائرية عدة تشريعات لصالح اللغة العربية منها :</a:t>
            </a:r>
          </a:p>
          <a:p>
            <a:pPr marL="571500" indent="-571500" algn="r" rtl="1">
              <a:buFontTx/>
              <a:buChar char="-"/>
            </a:pPr>
            <a:r>
              <a:rPr lang="ar-DZ" sz="4400" dirty="0" smtClean="0">
                <a:latin typeface="Arabic Typesetting" pitchFamily="66" charset="-78"/>
                <a:cs typeface="Arabic Typesetting" pitchFamily="66" charset="-78"/>
              </a:rPr>
              <a:t>قرار 22 ماي 1968اجبارية تعلم اللغة العربية للموظفين .</a:t>
            </a:r>
          </a:p>
          <a:p>
            <a:pPr marL="571500" indent="-571500" algn="r" rtl="1">
              <a:buFontTx/>
              <a:buChar char="-"/>
            </a:pPr>
            <a:r>
              <a:rPr lang="ar-DZ" sz="4400" dirty="0" smtClean="0">
                <a:latin typeface="Arabic Typesetting" pitchFamily="66" charset="-78"/>
                <a:cs typeface="Arabic Typesetting" pitchFamily="66" charset="-78"/>
              </a:rPr>
              <a:t>منشور وزارة الداخلية  </a:t>
            </a:r>
            <a:r>
              <a:rPr lang="ar-DZ" sz="4400" dirty="0" err="1" smtClean="0">
                <a:latin typeface="Arabic Typesetting" pitchFamily="66" charset="-78"/>
                <a:cs typeface="Arabic Typesetting" pitchFamily="66" charset="-78"/>
              </a:rPr>
              <a:t>جويلية</a:t>
            </a:r>
            <a:r>
              <a:rPr lang="ar-DZ" sz="4400" dirty="0" smtClean="0">
                <a:latin typeface="Arabic Typesetting" pitchFamily="66" charset="-78"/>
                <a:cs typeface="Arabic Typesetting" pitchFamily="66" charset="-78"/>
              </a:rPr>
              <a:t> 1976 حول الاعلان وتعليق الاعلانات باستعمال اللغة العربية .</a:t>
            </a:r>
          </a:p>
          <a:p>
            <a:pPr marL="571500" indent="-571500" algn="r" rtl="1">
              <a:buFontTx/>
              <a:buChar char="-"/>
            </a:pPr>
            <a:r>
              <a:rPr lang="ar-DZ" sz="4400" dirty="0" smtClean="0">
                <a:latin typeface="Arabic Typesetting" pitchFamily="66" charset="-78"/>
                <a:cs typeface="Arabic Typesetting" pitchFamily="66" charset="-78"/>
              </a:rPr>
              <a:t>قرار 1992 المتضمن تجميد قانون استعمال اللغة العربية </a:t>
            </a:r>
          </a:p>
          <a:p>
            <a:pPr marL="571500" indent="-571500" algn="r" rtl="1">
              <a:buFontTx/>
              <a:buChar char="-"/>
            </a:pPr>
            <a:r>
              <a:rPr lang="ar-DZ" sz="4400" dirty="0" smtClean="0">
                <a:latin typeface="Arabic Typesetting" pitchFamily="66" charset="-78"/>
                <a:cs typeface="Arabic Typesetting" pitchFamily="66" charset="-78"/>
              </a:rPr>
              <a:t>قرار 17 ديسمبر 1996 المتضمن رفع التجميد عن قانون تعميم ثم استعمال اللغة العربية . </a:t>
            </a:r>
            <a:endParaRPr lang="fr-FR" sz="44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63774002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0" nodeType="clickEffect">
                                  <p:stCondLst>
                                    <p:cond delay="0"/>
                                  </p:stCondLst>
                                  <p:childTnLst>
                                    <p:anim calcmode="lin" valueType="num">
                                      <p:cBhvr>
                                        <p:cTn id="11" dur="500"/>
                                        <p:tgtEl>
                                          <p:spTgt spid="3"/>
                                        </p:tgtEl>
                                        <p:attrNameLst>
                                          <p:attrName>ppt_w</p:attrName>
                                        </p:attrNameLst>
                                      </p:cBhvr>
                                      <p:tavLst>
                                        <p:tav tm="0">
                                          <p:val>
                                            <p:strVal val="ppt_w"/>
                                          </p:val>
                                        </p:tav>
                                        <p:tav tm="100000">
                                          <p:val>
                                            <p:fltVal val="0"/>
                                          </p:val>
                                        </p:tav>
                                      </p:tavLst>
                                    </p:anim>
                                    <p:anim calcmode="lin" valueType="num">
                                      <p:cBhvr>
                                        <p:cTn id="12" dur="500"/>
                                        <p:tgtEl>
                                          <p:spTgt spid="3"/>
                                        </p:tgtEl>
                                        <p:attrNameLst>
                                          <p:attrName>ppt_h</p:attrName>
                                        </p:attrNameLst>
                                      </p:cBhvr>
                                      <p:tavLst>
                                        <p:tav tm="0">
                                          <p:val>
                                            <p:strVal val="ppt_h"/>
                                          </p:val>
                                        </p:tav>
                                        <p:tav tm="100000">
                                          <p:val>
                                            <p:fltVal val="0"/>
                                          </p:val>
                                        </p:tav>
                                      </p:tavLst>
                                    </p:anim>
                                    <p:animEffect transition="out" filter="fade">
                                      <p:cBhvr>
                                        <p:cTn id="13" dur="500"/>
                                        <p:tgtEl>
                                          <p:spTgt spid="3"/>
                                        </p:tgtEl>
                                      </p:cBhvr>
                                    </p:animEffect>
                                    <p:set>
                                      <p:cBhvr>
                                        <p:cTn id="14"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0"/>
            <a:ext cx="18288000" cy="4876800"/>
          </a:xfrm>
          <a:prstGeom prst="rect">
            <a:avLst/>
          </a:prstGeom>
        </p:spPr>
      </p:pic>
      <p:sp>
        <p:nvSpPr>
          <p:cNvPr id="3" name="ZoneTexte 2"/>
          <p:cNvSpPr txBox="1"/>
          <p:nvPr/>
        </p:nvSpPr>
        <p:spPr>
          <a:xfrm>
            <a:off x="0" y="5067300"/>
            <a:ext cx="18288000" cy="4708981"/>
          </a:xfrm>
          <a:prstGeom prst="rect">
            <a:avLst/>
          </a:prstGeom>
          <a:noFill/>
        </p:spPr>
        <p:txBody>
          <a:bodyPr wrap="square" rtlCol="0">
            <a:spAutoFit/>
          </a:bodyPr>
          <a:lstStyle/>
          <a:p>
            <a:pPr algn="ctr" rtl="1"/>
            <a:r>
              <a:rPr lang="ar-DZ" sz="6000" dirty="0" smtClean="0">
                <a:latin typeface="Arabic Typesetting" pitchFamily="66" charset="-78"/>
                <a:cs typeface="Arabic Typesetting" pitchFamily="66" charset="-78"/>
              </a:rPr>
              <a:t>الخـــــــــــــــاتمـــــــــــــــة </a:t>
            </a:r>
          </a:p>
          <a:p>
            <a:pPr algn="ctr" rtl="1"/>
            <a:r>
              <a:rPr lang="ar-DZ" sz="4000" dirty="0" smtClean="0">
                <a:latin typeface="Arabic Typesetting" pitchFamily="66" charset="-78"/>
                <a:cs typeface="Arabic Typesetting" pitchFamily="66" charset="-78"/>
              </a:rPr>
              <a:t>التخطيط اللغوي ضرورة معاصرة  تفرضها هيئات ويتطلب اشتراك الكثير من الجهات  والمجالات  كالاقتصاد والسياسة واللغات .</a:t>
            </a:r>
          </a:p>
          <a:p>
            <a:pPr algn="ctr" rtl="1"/>
            <a:r>
              <a:rPr lang="ar-DZ" sz="4000" dirty="0" smtClean="0">
                <a:latin typeface="Arabic Typesetting" pitchFamily="66" charset="-78"/>
                <a:cs typeface="Arabic Typesetting" pitchFamily="66" charset="-78"/>
              </a:rPr>
              <a:t>التخطيط اللغوي مجال من مجالات اللسانيات الاجتماعية  تبذل فيها الجهود  لحل أزمات لغوية و مجتمعية .</a:t>
            </a:r>
          </a:p>
          <a:p>
            <a:pPr algn="ctr" rtl="1"/>
            <a:r>
              <a:rPr lang="ar-DZ" sz="4000" dirty="0" smtClean="0">
                <a:latin typeface="Arabic Typesetting" pitchFamily="66" charset="-78"/>
                <a:cs typeface="Arabic Typesetting" pitchFamily="66" charset="-78"/>
              </a:rPr>
              <a:t>سعت المجامع اللغوية للحفاظ على سلامة اللغة وتطورها ومواكبتها للعصر  وتنميتها .</a:t>
            </a:r>
          </a:p>
          <a:p>
            <a:pPr algn="ctr" rtl="1"/>
            <a:r>
              <a:rPr lang="ar-DZ" sz="4000" dirty="0" smtClean="0">
                <a:latin typeface="Arabic Typesetting" pitchFamily="66" charset="-78"/>
                <a:cs typeface="Arabic Typesetting" pitchFamily="66" charset="-78"/>
              </a:rPr>
              <a:t>لابد انجاح عملية التخطيط اللغوي والعمل على توفير قرار سياسي بحكم داعم والا سيبقى العمل غير نافع ولا مجد كما حدث في توحيد المصطلحات  العلمية  مازال يحتاج الى قرار سياسي  ، فليس ذلك غياب  التخطيط في المجامع أو المؤسسات المختصة لكن الخلل فعالية تنفيذ العملية  و إعطاء الحرية الشاملة لهذه المجامع والهيئات وتزويدها بالرسائل والامكانات المادية والبشرية .</a:t>
            </a:r>
            <a:endParaRPr lang="fr-FR" sz="4000" dirty="0">
              <a:latin typeface="Arabic Typesetting" pitchFamily="66" charset="-78"/>
              <a:cs typeface="Arabic Typesetting" pitchFamily="66" charset="-78"/>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067300"/>
            <a:ext cx="2590800" cy="2781300"/>
          </a:xfrm>
          <a:prstGeom prst="rect">
            <a:avLst/>
          </a:prstGeom>
        </p:spPr>
      </p:pic>
    </p:spTree>
    <p:extLst>
      <p:ext uri="{BB962C8B-B14F-4D97-AF65-F5344CB8AC3E}">
        <p14:creationId xmlns:p14="http://schemas.microsoft.com/office/powerpoint/2010/main" val="288219491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3825368103"/>
              </p:ext>
            </p:extLst>
          </p:nvPr>
        </p:nvGraphicFramePr>
        <p:xfrm>
          <a:off x="3048000" y="1079500"/>
          <a:ext cx="12192000" cy="812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241430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1E9E2"/>
        </a:solidFill>
        <a:effectLst/>
      </p:bgPr>
    </p:bg>
    <p:spTree>
      <p:nvGrpSpPr>
        <p:cNvPr id="1" name=""/>
        <p:cNvGrpSpPr/>
        <p:nvPr/>
      </p:nvGrpSpPr>
      <p:grpSpPr>
        <a:xfrm>
          <a:off x="0" y="0"/>
          <a:ext cx="0" cy="0"/>
          <a:chOff x="0" y="0"/>
          <a:chExt cx="0" cy="0"/>
        </a:xfrm>
      </p:grpSpPr>
      <p:sp>
        <p:nvSpPr>
          <p:cNvPr id="37" name="ZoneTexte 36"/>
          <p:cNvSpPr txBox="1"/>
          <p:nvPr/>
        </p:nvSpPr>
        <p:spPr>
          <a:xfrm>
            <a:off x="5562600" y="952499"/>
            <a:ext cx="6096000" cy="1200329"/>
          </a:xfrm>
          <a:prstGeom prst="rect">
            <a:avLst/>
          </a:prstGeom>
          <a:noFill/>
        </p:spPr>
        <p:txBody>
          <a:bodyPr wrap="square" rtlCol="0">
            <a:spAutoFit/>
          </a:bodyPr>
          <a:lstStyle/>
          <a:p>
            <a:pPr algn="ctr"/>
            <a:r>
              <a:rPr lang="ar-DZ" sz="7200" dirty="0" smtClean="0">
                <a:solidFill>
                  <a:schemeClr val="accent6">
                    <a:lumMod val="75000"/>
                  </a:schemeClr>
                </a:solidFill>
                <a:latin typeface="Aldhabi" pitchFamily="2" charset="-78"/>
                <a:cs typeface="Aldhabi" pitchFamily="2" charset="-78"/>
              </a:rPr>
              <a:t>مقدمة </a:t>
            </a:r>
            <a:endParaRPr lang="fr-FR" sz="7200" dirty="0">
              <a:solidFill>
                <a:schemeClr val="accent6">
                  <a:lumMod val="75000"/>
                </a:schemeClr>
              </a:solidFill>
              <a:latin typeface="Aldhabi" pitchFamily="2" charset="-78"/>
              <a:cs typeface="Aldhabi" pitchFamily="2" charset="-78"/>
            </a:endParaRPr>
          </a:p>
        </p:txBody>
      </p:sp>
      <p:sp>
        <p:nvSpPr>
          <p:cNvPr id="38" name="ZoneTexte 37"/>
          <p:cNvSpPr txBox="1"/>
          <p:nvPr/>
        </p:nvSpPr>
        <p:spPr>
          <a:xfrm>
            <a:off x="914400" y="2152828"/>
            <a:ext cx="16535400" cy="6001643"/>
          </a:xfrm>
          <a:prstGeom prst="rect">
            <a:avLst/>
          </a:prstGeom>
          <a:noFill/>
        </p:spPr>
        <p:txBody>
          <a:bodyPr wrap="square" rtlCol="0">
            <a:spAutoFit/>
          </a:bodyPr>
          <a:lstStyle/>
          <a:p>
            <a:pPr algn="r" rtl="1"/>
            <a:r>
              <a:rPr lang="ar-DZ" sz="4800" dirty="0" smtClean="0">
                <a:latin typeface="Arabic Typesetting" pitchFamily="66" charset="-78"/>
                <a:cs typeface="Arabic Typesetting" pitchFamily="66" charset="-78"/>
              </a:rPr>
              <a:t>يعد التخطيط اللغوي من أهم الرؤى المستقبلية التي تحتاج إليها المجتمعات خاصة  المجتمع العربي بما له دور في تحقيق الأمن المجتمعي و اللغوي ويحدد مسار اللغة ويساهم في تنميتها والحفاظ على سلامتها التي قد تمسها إثر التطورات الحاصلة في العالم فقد بات ضرورة  ملحة  على كل الأجهزة والمؤسسات والهيئات اتخاذ قرارات ووضع خطط تضمن سلامة اللغة العربية من التعريب وتضمن سلامة المجتمع  العربي و أصالته وهويته وجعلها لغة عالمية .</a:t>
            </a:r>
          </a:p>
          <a:p>
            <a:pPr algn="r" rtl="1"/>
            <a:r>
              <a:rPr lang="ar-DZ" sz="4800" dirty="0" smtClean="0">
                <a:latin typeface="Arabic Typesetting" pitchFamily="66" charset="-78"/>
                <a:cs typeface="Arabic Typesetting" pitchFamily="66" charset="-78"/>
              </a:rPr>
              <a:t>وقد ساهمت مؤسسات وهيئات في التخطيط اللغوي والنهوض باللغة العربية وخدمتها وتوجيه الشأن اللغوي في المجتمعات العربية ومن هذه المؤسسات المجامع اللغوية التي ألقي على عاتقها هذا العمل .</a:t>
            </a:r>
            <a:endParaRPr lang="ar-DZ" sz="4800" dirty="0">
              <a:latin typeface="Arabic Typesetting" pitchFamily="66" charset="-78"/>
              <a:cs typeface="Arabic Typesetting" pitchFamily="66" charset="-78"/>
            </a:endParaRPr>
          </a:p>
          <a:p>
            <a:pPr algn="r" rtl="1"/>
            <a:r>
              <a:rPr lang="ar-DZ" sz="4800" dirty="0" smtClean="0">
                <a:latin typeface="Arabic Typesetting" pitchFamily="66" charset="-78"/>
                <a:cs typeface="Arabic Typesetting" pitchFamily="66" charset="-78"/>
              </a:rPr>
              <a:t>ومن هذا يمكننا طرح الإشكالية :</a:t>
            </a:r>
          </a:p>
          <a:p>
            <a:pPr algn="r" rtl="1"/>
            <a:r>
              <a:rPr lang="ar-DZ" sz="4800" dirty="0">
                <a:latin typeface="Arabic Typesetting" pitchFamily="66" charset="-78"/>
                <a:cs typeface="Arabic Typesetting" pitchFamily="66" charset="-78"/>
              </a:rPr>
              <a:t> </a:t>
            </a:r>
            <a:r>
              <a:rPr lang="ar-DZ" sz="4800" dirty="0" smtClean="0">
                <a:latin typeface="Arabic Typesetting" pitchFamily="66" charset="-78"/>
                <a:cs typeface="Arabic Typesetting" pitchFamily="66" charset="-78"/>
              </a:rPr>
              <a:t>إلى أي مدى أسهمت المجامع  اللغوية في التخطيط اللغوي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1000" fill="hold"/>
                                        <p:tgtEl>
                                          <p:spTgt spid="37"/>
                                        </p:tgtEl>
                                        <p:attrNameLst>
                                          <p:attrName>ppt_w</p:attrName>
                                        </p:attrNameLst>
                                      </p:cBhvr>
                                      <p:tavLst>
                                        <p:tav tm="0">
                                          <p:val>
                                            <p:fltVal val="0"/>
                                          </p:val>
                                        </p:tav>
                                        <p:tav tm="100000">
                                          <p:val>
                                            <p:strVal val="#ppt_w"/>
                                          </p:val>
                                        </p:tav>
                                      </p:tavLst>
                                    </p:anim>
                                    <p:anim calcmode="lin" valueType="num">
                                      <p:cBhvr>
                                        <p:cTn id="8" dur="1000" fill="hold"/>
                                        <p:tgtEl>
                                          <p:spTgt spid="37"/>
                                        </p:tgtEl>
                                        <p:attrNameLst>
                                          <p:attrName>ppt_h</p:attrName>
                                        </p:attrNameLst>
                                      </p:cBhvr>
                                      <p:tavLst>
                                        <p:tav tm="0">
                                          <p:val>
                                            <p:fltVal val="0"/>
                                          </p:val>
                                        </p:tav>
                                        <p:tav tm="100000">
                                          <p:val>
                                            <p:strVal val="#ppt_h"/>
                                          </p:val>
                                        </p:tav>
                                      </p:tavLst>
                                    </p:anim>
                                    <p:anim calcmode="lin" valueType="num">
                                      <p:cBhvr>
                                        <p:cTn id="9" dur="1000" fill="hold"/>
                                        <p:tgtEl>
                                          <p:spTgt spid="37"/>
                                        </p:tgtEl>
                                        <p:attrNameLst>
                                          <p:attrName>style.rotation</p:attrName>
                                        </p:attrNameLst>
                                      </p:cBhvr>
                                      <p:tavLst>
                                        <p:tav tm="0">
                                          <p:val>
                                            <p:fltVal val="90"/>
                                          </p:val>
                                        </p:tav>
                                        <p:tav tm="100000">
                                          <p:val>
                                            <p:fltVal val="0"/>
                                          </p:val>
                                        </p:tav>
                                      </p:tavLst>
                                    </p:anim>
                                    <p:animEffect transition="in" filter="fade">
                                      <p:cBhvr>
                                        <p:cTn id="10" dur="1000"/>
                                        <p:tgtEl>
                                          <p:spTgt spid="37"/>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2000"/>
                                        <p:tgtEl>
                                          <p:spTgt spid="38"/>
                                        </p:tgtEl>
                                      </p:cBhvr>
                                    </p:animEffect>
                                    <p:anim calcmode="lin" valueType="num">
                                      <p:cBhvr>
                                        <p:cTn id="16" dur="2000" fill="hold"/>
                                        <p:tgtEl>
                                          <p:spTgt spid="38"/>
                                        </p:tgtEl>
                                        <p:attrNameLst>
                                          <p:attrName>ppt_w</p:attrName>
                                        </p:attrNameLst>
                                      </p:cBhvr>
                                      <p:tavLst>
                                        <p:tav tm="0" fmla="#ppt_w*sin(2.5*pi*$)">
                                          <p:val>
                                            <p:fltVal val="0"/>
                                          </p:val>
                                        </p:tav>
                                        <p:tav tm="100000">
                                          <p:val>
                                            <p:fltVal val="1"/>
                                          </p:val>
                                        </p:tav>
                                      </p:tavLst>
                                    </p:anim>
                                    <p:anim calcmode="lin" valueType="num">
                                      <p:cBhvr>
                                        <p:cTn id="17" dur="2000" fill="hold"/>
                                        <p:tgtEl>
                                          <p:spTgt spid="3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800600" y="3162300"/>
            <a:ext cx="7010400" cy="5170646"/>
          </a:xfrm>
          <a:prstGeom prst="rect">
            <a:avLst/>
          </a:prstGeom>
          <a:noFill/>
        </p:spPr>
        <p:txBody>
          <a:bodyPr wrap="square" rtlCol="0">
            <a:spAutoFit/>
          </a:bodyPr>
          <a:lstStyle/>
          <a:p>
            <a:pPr algn="ctr" rtl="1"/>
            <a:r>
              <a:rPr lang="ar-DZ" sz="8800" dirty="0" smtClean="0">
                <a:solidFill>
                  <a:srgbClr val="C00000"/>
                </a:solidFill>
                <a:latin typeface="Arabic Typesetting" pitchFamily="66" charset="-78"/>
                <a:cs typeface="Arabic Typesetting" pitchFamily="66" charset="-78"/>
              </a:rPr>
              <a:t>شكرا على حسن الإصغاء والمتابعة </a:t>
            </a:r>
          </a:p>
          <a:p>
            <a:pPr algn="ctr" rtl="1"/>
            <a:endParaRPr lang="ar-DZ" sz="4400" dirty="0">
              <a:latin typeface="Arabic Typesetting" pitchFamily="66" charset="-78"/>
              <a:cs typeface="Arabic Typesetting" pitchFamily="66" charset="-78"/>
            </a:endParaRPr>
          </a:p>
          <a:p>
            <a:pPr algn="ctr" rtl="1"/>
            <a:endParaRPr lang="ar-DZ" sz="4400" dirty="0" smtClean="0">
              <a:latin typeface="Arabic Typesetting" pitchFamily="66" charset="-78"/>
              <a:cs typeface="Arabic Typesetting" pitchFamily="66" charset="-78"/>
            </a:endParaRPr>
          </a:p>
          <a:p>
            <a:pPr algn="ctr" rtl="1"/>
            <a:r>
              <a:rPr lang="ar-DZ" sz="6600" dirty="0" smtClean="0">
                <a:solidFill>
                  <a:srgbClr val="C00000"/>
                </a:solidFill>
                <a:latin typeface="Arabic Typesetting" pitchFamily="66" charset="-78"/>
                <a:cs typeface="Arabic Typesetting" pitchFamily="66" charset="-78"/>
              </a:rPr>
              <a:t>اللهم اكتب لنا  ولهم التوفيق والنجاح </a:t>
            </a:r>
            <a:endParaRPr lang="fr-FR" sz="6600" dirty="0">
              <a:solidFill>
                <a:srgbClr val="C00000"/>
              </a:solidFill>
              <a:latin typeface="Arabic Typesetting" pitchFamily="66" charset="-78"/>
              <a:cs typeface="Arabic Typesetting" pitchFamily="66"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0"/>
            <a:ext cx="17145000" cy="1943100"/>
          </a:xfrm>
          <a:prstGeom prst="rect">
            <a:avLst/>
          </a:prstGeom>
        </p:spPr>
      </p:pic>
    </p:spTree>
    <p:extLst>
      <p:ext uri="{BB962C8B-B14F-4D97-AF65-F5344CB8AC3E}">
        <p14:creationId xmlns:p14="http://schemas.microsoft.com/office/powerpoint/2010/main" val="79372146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1E9E2"/>
        </a:solidFill>
        <a:effectLst/>
      </p:bgPr>
    </p:bg>
    <p:spTree>
      <p:nvGrpSpPr>
        <p:cNvPr id="1" name=""/>
        <p:cNvGrpSpPr/>
        <p:nvPr/>
      </p:nvGrpSpPr>
      <p:grpSpPr>
        <a:xfrm>
          <a:off x="0" y="0"/>
          <a:ext cx="0" cy="0"/>
          <a:chOff x="0" y="0"/>
          <a:chExt cx="0" cy="0"/>
        </a:xfrm>
      </p:grpSpPr>
      <p:sp>
        <p:nvSpPr>
          <p:cNvPr id="13" name="TextBox 13"/>
          <p:cNvSpPr txBox="1"/>
          <p:nvPr/>
        </p:nvSpPr>
        <p:spPr>
          <a:xfrm>
            <a:off x="9338226" y="8356331"/>
            <a:ext cx="4020722" cy="901969"/>
          </a:xfrm>
          <a:prstGeom prst="rect">
            <a:avLst/>
          </a:prstGeom>
        </p:spPr>
        <p:txBody>
          <a:bodyPr lIns="50800" tIns="50800" rIns="50800" bIns="50800" rtlCol="0" anchor="ctr"/>
          <a:lstStyle/>
          <a:p>
            <a:pPr algn="ctr">
              <a:lnSpc>
                <a:spcPts val="3499"/>
              </a:lnSpc>
            </a:pPr>
            <a:endParaRPr lang="en-US" sz="2499" dirty="0">
              <a:solidFill>
                <a:srgbClr val="000000"/>
              </a:solidFill>
              <a:latin typeface="Catchy Mager"/>
            </a:endParaRPr>
          </a:p>
        </p:txBody>
      </p:sp>
      <p:pic>
        <p:nvPicPr>
          <p:cNvPr id="17" name="Imag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85900"/>
            <a:ext cx="8077200" cy="724872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8" name="ZoneTexte 17"/>
          <p:cNvSpPr txBox="1"/>
          <p:nvPr/>
        </p:nvSpPr>
        <p:spPr>
          <a:xfrm>
            <a:off x="9982200" y="2225843"/>
            <a:ext cx="5604548" cy="6186309"/>
          </a:xfrm>
          <a:prstGeom prst="rect">
            <a:avLst/>
          </a:prstGeom>
          <a:noFill/>
        </p:spPr>
        <p:txBody>
          <a:bodyPr wrap="none" rtlCol="0">
            <a:spAutoFit/>
          </a:bodyPr>
          <a:lstStyle/>
          <a:p>
            <a:pPr algn="r"/>
            <a:r>
              <a:rPr lang="ar-DZ" sz="6600" dirty="0" smtClean="0">
                <a:latin typeface="Aldhabi" pitchFamily="2" charset="-78"/>
                <a:cs typeface="Aldhabi" pitchFamily="2" charset="-78"/>
              </a:rPr>
              <a:t>المبحث</a:t>
            </a:r>
            <a:r>
              <a:rPr lang="ar-DZ" sz="2800" dirty="0" smtClean="0">
                <a:latin typeface="Aldhabi" pitchFamily="2" charset="-78"/>
                <a:cs typeface="Aldhabi" pitchFamily="2" charset="-78"/>
              </a:rPr>
              <a:t> </a:t>
            </a:r>
            <a:r>
              <a:rPr lang="ar-DZ" sz="6600" dirty="0" smtClean="0">
                <a:latin typeface="Aldhabi" pitchFamily="2" charset="-78"/>
                <a:cs typeface="Aldhabi" pitchFamily="2" charset="-78"/>
              </a:rPr>
              <a:t>الأول</a:t>
            </a:r>
          </a:p>
          <a:p>
            <a:pPr algn="r" rtl="1"/>
            <a:endParaRPr lang="ar-DZ" sz="6600" dirty="0">
              <a:latin typeface="Aldhabi" pitchFamily="2" charset="-78"/>
              <a:cs typeface="Aldhabi" pitchFamily="2" charset="-78"/>
            </a:endParaRPr>
          </a:p>
          <a:p>
            <a:pPr marL="685800" indent="-685800" algn="r" rtl="1">
              <a:buFont typeface="Arial" charset="0"/>
              <a:buChar char="•"/>
            </a:pPr>
            <a:r>
              <a:rPr lang="ar-DZ" sz="6600" dirty="0" smtClean="0">
                <a:latin typeface="Arabic Typesetting" pitchFamily="66" charset="-78"/>
                <a:cs typeface="Arabic Typesetting" pitchFamily="66" charset="-78"/>
              </a:rPr>
              <a:t>ماهية التخطيط اللغوي </a:t>
            </a:r>
          </a:p>
          <a:p>
            <a:pPr marL="685800" indent="-685800" algn="r" rtl="1">
              <a:buFont typeface="Arial" charset="0"/>
              <a:buChar char="•"/>
            </a:pPr>
            <a:r>
              <a:rPr lang="ar-DZ" sz="6600" dirty="0" smtClean="0">
                <a:latin typeface="Arabic Typesetting" pitchFamily="66" charset="-78"/>
                <a:cs typeface="Arabic Typesetting" pitchFamily="66" charset="-78"/>
              </a:rPr>
              <a:t>مجالات التخطيط اللغوي</a:t>
            </a:r>
          </a:p>
          <a:p>
            <a:pPr marL="685800" indent="-685800" algn="r" rtl="1">
              <a:buFont typeface="Arial" charset="0"/>
              <a:buChar char="•"/>
            </a:pPr>
            <a:r>
              <a:rPr lang="ar-DZ" sz="6600" dirty="0" smtClean="0">
                <a:latin typeface="Arabic Typesetting" pitchFamily="66" charset="-78"/>
                <a:cs typeface="Arabic Typesetting" pitchFamily="66" charset="-78"/>
              </a:rPr>
              <a:t>أنواع التخطيط اللغوي</a:t>
            </a:r>
          </a:p>
          <a:p>
            <a:pPr marL="685800" indent="-685800" algn="r" rtl="1">
              <a:buFont typeface="Arial" charset="0"/>
              <a:buChar char="•"/>
            </a:pPr>
            <a:r>
              <a:rPr lang="ar-DZ" sz="6600" dirty="0" smtClean="0">
                <a:latin typeface="Arabic Typesetting" pitchFamily="66" charset="-78"/>
                <a:cs typeface="Arabic Typesetting" pitchFamily="66" charset="-78"/>
              </a:rPr>
              <a:t>خصائص التخطيط اللغوي</a:t>
            </a:r>
            <a:endParaRPr lang="fr-FR" sz="6600" dirty="0">
              <a:latin typeface="Arabic Typesetting" pitchFamily="66" charset="-78"/>
              <a:cs typeface="Arabic Typesetting" pitchFamily="66" charset="-78"/>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17"/>
                                        </p:tgtEl>
                                        <p:attrNameLst>
                                          <p:attrName>r</p:attrName>
                                        </p:attrNameLst>
                                      </p:cBhvr>
                                    </p:animRot>
                                    <p:animRot by="-240000">
                                      <p:cBhvr>
                                        <p:cTn id="7" dur="200" fill="hold">
                                          <p:stCondLst>
                                            <p:cond delay="200"/>
                                          </p:stCondLst>
                                        </p:cTn>
                                        <p:tgtEl>
                                          <p:spTgt spid="17"/>
                                        </p:tgtEl>
                                        <p:attrNameLst>
                                          <p:attrName>r</p:attrName>
                                        </p:attrNameLst>
                                      </p:cBhvr>
                                    </p:animRot>
                                    <p:animRot by="240000">
                                      <p:cBhvr>
                                        <p:cTn id="8" dur="200" fill="hold">
                                          <p:stCondLst>
                                            <p:cond delay="400"/>
                                          </p:stCondLst>
                                        </p:cTn>
                                        <p:tgtEl>
                                          <p:spTgt spid="17"/>
                                        </p:tgtEl>
                                        <p:attrNameLst>
                                          <p:attrName>r</p:attrName>
                                        </p:attrNameLst>
                                      </p:cBhvr>
                                    </p:animRot>
                                    <p:animRot by="-240000">
                                      <p:cBhvr>
                                        <p:cTn id="9" dur="200" fill="hold">
                                          <p:stCondLst>
                                            <p:cond delay="600"/>
                                          </p:stCondLst>
                                        </p:cTn>
                                        <p:tgtEl>
                                          <p:spTgt spid="17"/>
                                        </p:tgtEl>
                                        <p:attrNameLst>
                                          <p:attrName>r</p:attrName>
                                        </p:attrNameLst>
                                      </p:cBhvr>
                                    </p:animRot>
                                    <p:animRot by="120000">
                                      <p:cBhvr>
                                        <p:cTn id="10" dur="200" fill="hold">
                                          <p:stCondLst>
                                            <p:cond delay="800"/>
                                          </p:stCondLst>
                                        </p:cTn>
                                        <p:tgtEl>
                                          <p:spTgt spid="1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1E9E2"/>
        </a:solidFill>
        <a:effectLst/>
      </p:bgPr>
    </p:bg>
    <p:spTree>
      <p:nvGrpSpPr>
        <p:cNvPr id="1" name=""/>
        <p:cNvGrpSpPr/>
        <p:nvPr/>
      </p:nvGrpSpPr>
      <p:grpSpPr>
        <a:xfrm>
          <a:off x="0" y="0"/>
          <a:ext cx="0" cy="0"/>
          <a:chOff x="0" y="0"/>
          <a:chExt cx="0" cy="0"/>
        </a:xfrm>
      </p:grpSpPr>
      <p:pic>
        <p:nvPicPr>
          <p:cNvPr id="51" name="Image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19100"/>
            <a:ext cx="8229601" cy="8915400"/>
          </a:xfrm>
          <a:prstGeom prst="rect">
            <a:avLst/>
          </a:prstGeom>
        </p:spPr>
      </p:pic>
      <p:sp>
        <p:nvSpPr>
          <p:cNvPr id="52" name="ZoneTexte 51"/>
          <p:cNvSpPr txBox="1"/>
          <p:nvPr/>
        </p:nvSpPr>
        <p:spPr>
          <a:xfrm>
            <a:off x="8610600" y="2247900"/>
            <a:ext cx="9296400" cy="5262979"/>
          </a:xfrm>
          <a:prstGeom prst="rect">
            <a:avLst/>
          </a:prstGeom>
          <a:noFill/>
        </p:spPr>
        <p:txBody>
          <a:bodyPr wrap="square" rtlCol="0">
            <a:spAutoFit/>
          </a:bodyPr>
          <a:lstStyle/>
          <a:p>
            <a:pPr algn="ctr" rtl="1"/>
            <a:r>
              <a:rPr lang="ar-DZ" sz="4800" dirty="0" smtClean="0">
                <a:solidFill>
                  <a:schemeClr val="tx2">
                    <a:lumMod val="60000"/>
                    <a:lumOff val="40000"/>
                  </a:schemeClr>
                </a:solidFill>
                <a:latin typeface="Arabic Typesetting" pitchFamily="66" charset="-78"/>
                <a:cs typeface="Arabic Typesetting" pitchFamily="66" charset="-78"/>
              </a:rPr>
              <a:t>ماهية التخطيط اللغوي :</a:t>
            </a:r>
          </a:p>
          <a:p>
            <a:pPr algn="r" rtl="1"/>
            <a:r>
              <a:rPr lang="ar-DZ" sz="4800" dirty="0" smtClean="0">
                <a:latin typeface="Arabic Typesetting" pitchFamily="66" charset="-78"/>
                <a:cs typeface="Arabic Typesetting" pitchFamily="66" charset="-78"/>
              </a:rPr>
              <a:t>عرفه علي القاسمي بأنه يعبر عن الجهود الرامية والمنظمة بين الأفراد والمؤسسات الرسمية أو شبيهها للتأثير في بنية اللغة أو وظيفتها أو اكتسابها أو منزلتها داخل المجتمع ويتحقق ذلك  بتوفير جملة من الوسائل المادية والبشرية ، ويمكن للتخطيط اللغوي أن يعكس جهودا فردية وجماعية ومؤسسات رسمية تهدف جميعها إلى التأثير في </a:t>
            </a:r>
            <a:r>
              <a:rPr lang="ar-DZ" sz="4800" dirty="0" err="1" smtClean="0">
                <a:latin typeface="Arabic Typesetting" pitchFamily="66" charset="-78"/>
                <a:cs typeface="Arabic Typesetting" pitchFamily="66" charset="-78"/>
              </a:rPr>
              <a:t>الإستعمال</a:t>
            </a:r>
            <a:r>
              <a:rPr lang="ar-DZ" sz="4800" dirty="0" smtClean="0">
                <a:latin typeface="Arabic Typesetting" pitchFamily="66" charset="-78"/>
                <a:cs typeface="Arabic Typesetting" pitchFamily="66" charset="-78"/>
              </a:rPr>
              <a:t> اللغوي والتطور اللغوي .</a:t>
            </a:r>
            <a:endParaRPr lang="fr-FR" sz="4800" dirty="0">
              <a:latin typeface="Arabic Typesetting" pitchFamily="66" charset="-78"/>
              <a:cs typeface="Arabic Typesetting" pitchFamily="66" charset="-78"/>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2"/>
                                        </p:tgtEl>
                                        <p:attrNameLst>
                                          <p:attrName>style.visibility</p:attrName>
                                        </p:attrNameLst>
                                      </p:cBhvr>
                                      <p:to>
                                        <p:strVal val="visible"/>
                                      </p:to>
                                    </p:set>
                                    <p:animEffect transition="in" filter="circle(in)">
                                      <p:cBhvr>
                                        <p:cTn id="14" dur="2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1E9E2"/>
        </a:solidFill>
        <a:effectLst/>
      </p:bgPr>
    </p:bg>
    <p:spTree>
      <p:nvGrpSpPr>
        <p:cNvPr id="1" name=""/>
        <p:cNvGrpSpPr/>
        <p:nvPr/>
      </p:nvGrpSpPr>
      <p:grpSpPr>
        <a:xfrm>
          <a:off x="0" y="0"/>
          <a:ext cx="0" cy="0"/>
          <a:chOff x="0" y="0"/>
          <a:chExt cx="0" cy="0"/>
        </a:xfrm>
      </p:grpSpPr>
      <p:sp>
        <p:nvSpPr>
          <p:cNvPr id="54" name="ZoneTexte 53"/>
          <p:cNvSpPr txBox="1"/>
          <p:nvPr/>
        </p:nvSpPr>
        <p:spPr>
          <a:xfrm>
            <a:off x="1981200" y="1901894"/>
            <a:ext cx="14782800" cy="6001643"/>
          </a:xfrm>
          <a:prstGeom prst="rect">
            <a:avLst/>
          </a:prstGeom>
          <a:noFill/>
        </p:spPr>
        <p:txBody>
          <a:bodyPr wrap="square" rtlCol="0">
            <a:spAutoFit/>
          </a:bodyPr>
          <a:lstStyle/>
          <a:p>
            <a:pPr algn="ctr"/>
            <a:r>
              <a:rPr lang="ar-DZ" sz="4800" dirty="0" smtClean="0">
                <a:latin typeface="Arabic Typesetting" pitchFamily="66" charset="-78"/>
                <a:cs typeface="Arabic Typesetting" pitchFamily="66" charset="-78"/>
              </a:rPr>
              <a:t>مجالات و أقسام التخطيط :</a:t>
            </a:r>
          </a:p>
          <a:p>
            <a:pPr algn="r" rtl="1"/>
            <a:r>
              <a:rPr lang="ar-DZ" sz="4800" dirty="0" smtClean="0">
                <a:latin typeface="Arabic Typesetting" pitchFamily="66" charset="-78"/>
                <a:cs typeface="Arabic Typesetting" pitchFamily="66" charset="-78"/>
              </a:rPr>
              <a:t>يعد التخطيط اللغوي واحدة من التقنيات التي أعدها المختصون في اللسانيات الاجتماعية ، وهي تقنية يمكن أن تقسم إلى عاملين كبيرين :</a:t>
            </a:r>
          </a:p>
          <a:p>
            <a:pPr algn="r" rtl="1"/>
            <a:r>
              <a:rPr lang="ar-DZ" sz="4800" dirty="0" smtClean="0">
                <a:latin typeface="Arabic Typesetting" pitchFamily="66" charset="-78"/>
                <a:cs typeface="Arabic Typesetting" pitchFamily="66" charset="-78"/>
              </a:rPr>
              <a:t>1- التدخل في اللغة ,</a:t>
            </a:r>
          </a:p>
          <a:p>
            <a:pPr algn="r" rtl="1"/>
            <a:r>
              <a:rPr lang="ar-DZ" sz="4800" dirty="0" smtClean="0">
                <a:latin typeface="Arabic Typesetting" pitchFamily="66" charset="-78"/>
                <a:cs typeface="Arabic Typesetting" pitchFamily="66" charset="-78"/>
              </a:rPr>
              <a:t> 2- التدخل في اللغات .</a:t>
            </a:r>
          </a:p>
          <a:p>
            <a:pPr algn="r" rtl="1"/>
            <a:r>
              <a:rPr lang="ar-DZ" sz="4800" dirty="0" smtClean="0">
                <a:latin typeface="Arabic Typesetting" pitchFamily="66" charset="-78"/>
                <a:cs typeface="Arabic Typesetting" pitchFamily="66" charset="-78"/>
              </a:rPr>
              <a:t>*** والتخطيط اللغوي بصفته فرع من اللسانيات الاجتماعية التي تهتم بالعلاقة بين اللغة والمجتمع  تسعى لحل المشكلات اللغوية في طريق ترسيم اللغات أو توليد المصطلحات وترجمتها وتعريبها والاهتمام بالقواعد اللغوية </a:t>
            </a:r>
          </a:p>
          <a:p>
            <a:pPr algn="r" rtl="1"/>
            <a:r>
              <a:rPr lang="ar-DZ" sz="4800" dirty="0" smtClean="0">
                <a:latin typeface="Arabic Typesetting" pitchFamily="66" charset="-78"/>
                <a:cs typeface="Arabic Typesetting" pitchFamily="66" charset="-78"/>
              </a:rPr>
              <a:t>كالازدواجية والتعدد اللغوي </a:t>
            </a:r>
            <a:r>
              <a:rPr lang="ar-DZ" sz="4800" dirty="0" err="1" smtClean="0">
                <a:latin typeface="Arabic Typesetting" pitchFamily="66" charset="-78"/>
                <a:cs typeface="Arabic Typesetting" pitchFamily="66" charset="-78"/>
              </a:rPr>
              <a:t>والإكتساب</a:t>
            </a:r>
            <a:r>
              <a:rPr lang="ar-DZ" sz="4800" dirty="0" smtClean="0">
                <a:latin typeface="Arabic Typesetting" pitchFamily="66" charset="-78"/>
                <a:cs typeface="Arabic Typesetting" pitchFamily="66" charset="-78"/>
              </a:rPr>
              <a:t> اللغوي . </a:t>
            </a:r>
            <a:endParaRPr lang="fr-FR" sz="4800" dirty="0">
              <a:latin typeface="Arabic Typesetting" pitchFamily="66" charset="-78"/>
              <a:cs typeface="Arabic Typesetting" pitchFamily="66" charset="-78"/>
            </a:endParaRPr>
          </a:p>
        </p:txBody>
      </p:sp>
      <p:pic>
        <p:nvPicPr>
          <p:cNvPr id="55" name="Image 5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90500"/>
            <a:ext cx="11914909" cy="14859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heel(1)">
                                      <p:cBhvr>
                                        <p:cTn id="7" dur="2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1E9E2"/>
        </a:solidFill>
        <a:effectLst/>
      </p:bgPr>
    </p:bg>
    <p:spTree>
      <p:nvGrpSpPr>
        <p:cNvPr id="1" name=""/>
        <p:cNvGrpSpPr/>
        <p:nvPr/>
      </p:nvGrpSpPr>
      <p:grpSpPr>
        <a:xfrm>
          <a:off x="0" y="0"/>
          <a:ext cx="0" cy="0"/>
          <a:chOff x="0" y="0"/>
          <a:chExt cx="0" cy="0"/>
        </a:xfrm>
      </p:grpSpPr>
      <p:sp>
        <p:nvSpPr>
          <p:cNvPr id="16" name="TextBox 16"/>
          <p:cNvSpPr txBox="1"/>
          <p:nvPr/>
        </p:nvSpPr>
        <p:spPr>
          <a:xfrm>
            <a:off x="3244627" y="2710771"/>
            <a:ext cx="881102" cy="1225211"/>
          </a:xfrm>
          <a:prstGeom prst="rect">
            <a:avLst/>
          </a:prstGeom>
        </p:spPr>
        <p:txBody>
          <a:bodyPr lIns="50800" tIns="50800" rIns="50800" bIns="50800" rtlCol="0" anchor="ctr"/>
          <a:lstStyle/>
          <a:p>
            <a:pPr algn="ctr">
              <a:lnSpc>
                <a:spcPts val="4899"/>
              </a:lnSpc>
            </a:pPr>
            <a:endParaRPr lang="en-US" sz="3499" dirty="0">
              <a:solidFill>
                <a:srgbClr val="000000"/>
              </a:solidFill>
              <a:latin typeface="Catchy Mager"/>
            </a:endParaRPr>
          </a:p>
        </p:txBody>
      </p:sp>
      <p:grpSp>
        <p:nvGrpSpPr>
          <p:cNvPr id="20" name="Group 20"/>
          <p:cNvGrpSpPr/>
          <p:nvPr/>
        </p:nvGrpSpPr>
        <p:grpSpPr>
          <a:xfrm>
            <a:off x="8156077" y="2791447"/>
            <a:ext cx="2362201" cy="1294542"/>
            <a:chOff x="-312768" y="-105572"/>
            <a:chExt cx="622144" cy="340950"/>
          </a:xfrm>
        </p:grpSpPr>
        <p:sp>
          <p:nvSpPr>
            <p:cNvPr id="21" name="Freeform 21"/>
            <p:cNvSpPr/>
            <p:nvPr/>
          </p:nvSpPr>
          <p:spPr>
            <a:xfrm>
              <a:off x="-312768" y="-105572"/>
              <a:ext cx="622144" cy="308406"/>
            </a:xfrm>
            <a:custGeom>
              <a:avLst/>
              <a:gdLst/>
              <a:ahLst/>
              <a:cxnLst/>
              <a:rect l="l" t="t" r="r" b="b"/>
              <a:pathLst>
                <a:path w="232060" h="246490">
                  <a:moveTo>
                    <a:pt x="116030" y="0"/>
                  </a:moveTo>
                  <a:lnTo>
                    <a:pt x="116030" y="0"/>
                  </a:lnTo>
                  <a:cubicBezTo>
                    <a:pt x="180111" y="0"/>
                    <a:pt x="232060" y="51948"/>
                    <a:pt x="232060" y="116030"/>
                  </a:cubicBezTo>
                  <a:lnTo>
                    <a:pt x="232060" y="130460"/>
                  </a:lnTo>
                  <a:cubicBezTo>
                    <a:pt x="232060" y="161233"/>
                    <a:pt x="219835" y="190745"/>
                    <a:pt x="198075" y="212505"/>
                  </a:cubicBezTo>
                  <a:cubicBezTo>
                    <a:pt x="176316" y="234265"/>
                    <a:pt x="146803" y="246490"/>
                    <a:pt x="116030" y="246490"/>
                  </a:cubicBezTo>
                  <a:lnTo>
                    <a:pt x="116030" y="246490"/>
                  </a:lnTo>
                  <a:cubicBezTo>
                    <a:pt x="85257" y="246490"/>
                    <a:pt x="55744" y="234265"/>
                    <a:pt x="33984" y="212505"/>
                  </a:cubicBezTo>
                  <a:cubicBezTo>
                    <a:pt x="12225" y="190745"/>
                    <a:pt x="0" y="161233"/>
                    <a:pt x="0" y="130460"/>
                  </a:cubicBezTo>
                  <a:lnTo>
                    <a:pt x="0" y="116030"/>
                  </a:lnTo>
                  <a:cubicBezTo>
                    <a:pt x="0" y="85257"/>
                    <a:pt x="12225" y="55744"/>
                    <a:pt x="33984" y="33984"/>
                  </a:cubicBezTo>
                  <a:cubicBezTo>
                    <a:pt x="55744" y="12225"/>
                    <a:pt x="85257" y="0"/>
                    <a:pt x="116030" y="0"/>
                  </a:cubicBezTo>
                  <a:close/>
                </a:path>
              </a:pathLst>
            </a:custGeom>
            <a:solidFill>
              <a:srgbClr val="B49786"/>
            </a:solidFill>
          </p:spPr>
        </p:sp>
        <p:sp>
          <p:nvSpPr>
            <p:cNvPr id="22" name="TextBox 22"/>
            <p:cNvSpPr txBox="1"/>
            <p:nvPr/>
          </p:nvSpPr>
          <p:spPr>
            <a:xfrm>
              <a:off x="-231355" y="-87312"/>
              <a:ext cx="459318" cy="322690"/>
            </a:xfrm>
            <a:prstGeom prst="rect">
              <a:avLst/>
            </a:prstGeom>
          </p:spPr>
          <p:txBody>
            <a:bodyPr lIns="50800" tIns="50800" rIns="50800" bIns="50800" rtlCol="0" anchor="ctr"/>
            <a:lstStyle/>
            <a:p>
              <a:pPr algn="ctr">
                <a:lnSpc>
                  <a:spcPts val="4899"/>
                </a:lnSpc>
              </a:pPr>
              <a:r>
                <a:rPr lang="ar-DZ" sz="2800" dirty="0" smtClean="0">
                  <a:solidFill>
                    <a:srgbClr val="000000"/>
                  </a:solidFill>
                  <a:latin typeface="Aldhabi" pitchFamily="2" charset="-78"/>
                  <a:cs typeface="Aldhabi" pitchFamily="2" charset="-78"/>
                </a:rPr>
                <a:t>التدخل اللغوي</a:t>
              </a:r>
              <a:endParaRPr lang="en-US" sz="2800" dirty="0">
                <a:solidFill>
                  <a:srgbClr val="000000"/>
                </a:solidFill>
                <a:latin typeface="Aldhabi" pitchFamily="2" charset="-78"/>
                <a:cs typeface="Aldhabi" pitchFamily="2" charset="-78"/>
              </a:endParaRPr>
            </a:p>
          </p:txBody>
        </p:sp>
      </p:grpSp>
      <p:grpSp>
        <p:nvGrpSpPr>
          <p:cNvPr id="23" name="Group 23"/>
          <p:cNvGrpSpPr/>
          <p:nvPr/>
        </p:nvGrpSpPr>
        <p:grpSpPr>
          <a:xfrm>
            <a:off x="13182598" y="2737213"/>
            <a:ext cx="2638780" cy="1225211"/>
            <a:chOff x="-210400" y="-76200"/>
            <a:chExt cx="694988" cy="322690"/>
          </a:xfrm>
        </p:grpSpPr>
        <p:sp>
          <p:nvSpPr>
            <p:cNvPr id="24" name="Freeform 24"/>
            <p:cNvSpPr/>
            <p:nvPr/>
          </p:nvSpPr>
          <p:spPr>
            <a:xfrm>
              <a:off x="-210400" y="-43656"/>
              <a:ext cx="694988" cy="290146"/>
            </a:xfrm>
            <a:custGeom>
              <a:avLst/>
              <a:gdLst/>
              <a:ahLst/>
              <a:cxnLst/>
              <a:rect l="l" t="t" r="r" b="b"/>
              <a:pathLst>
                <a:path w="232060" h="246490">
                  <a:moveTo>
                    <a:pt x="116030" y="0"/>
                  </a:moveTo>
                  <a:lnTo>
                    <a:pt x="116030" y="0"/>
                  </a:lnTo>
                  <a:cubicBezTo>
                    <a:pt x="180111" y="0"/>
                    <a:pt x="232060" y="51948"/>
                    <a:pt x="232060" y="116030"/>
                  </a:cubicBezTo>
                  <a:lnTo>
                    <a:pt x="232060" y="130460"/>
                  </a:lnTo>
                  <a:cubicBezTo>
                    <a:pt x="232060" y="161233"/>
                    <a:pt x="219835" y="190745"/>
                    <a:pt x="198075" y="212505"/>
                  </a:cubicBezTo>
                  <a:cubicBezTo>
                    <a:pt x="176316" y="234265"/>
                    <a:pt x="146803" y="246490"/>
                    <a:pt x="116030" y="246490"/>
                  </a:cubicBezTo>
                  <a:lnTo>
                    <a:pt x="116030" y="246490"/>
                  </a:lnTo>
                  <a:cubicBezTo>
                    <a:pt x="85257" y="246490"/>
                    <a:pt x="55744" y="234265"/>
                    <a:pt x="33984" y="212505"/>
                  </a:cubicBezTo>
                  <a:cubicBezTo>
                    <a:pt x="12225" y="190745"/>
                    <a:pt x="0" y="161233"/>
                    <a:pt x="0" y="130460"/>
                  </a:cubicBezTo>
                  <a:lnTo>
                    <a:pt x="0" y="116030"/>
                  </a:lnTo>
                  <a:cubicBezTo>
                    <a:pt x="0" y="85257"/>
                    <a:pt x="12225" y="55744"/>
                    <a:pt x="33984" y="33984"/>
                  </a:cubicBezTo>
                  <a:cubicBezTo>
                    <a:pt x="55744" y="12225"/>
                    <a:pt x="85257" y="0"/>
                    <a:pt x="116030" y="0"/>
                  </a:cubicBezTo>
                  <a:close/>
                </a:path>
              </a:pathLst>
            </a:custGeom>
            <a:solidFill>
              <a:srgbClr val="FF914D"/>
            </a:solidFill>
          </p:spPr>
          <p:txBody>
            <a:bodyPr/>
            <a:lstStyle/>
            <a:p>
              <a:pPr algn="ctr"/>
              <a:r>
                <a:rPr lang="ar-DZ" sz="4000" dirty="0" smtClean="0">
                  <a:latin typeface="Aldhabi" pitchFamily="2" charset="-78"/>
                  <a:cs typeface="Aldhabi" pitchFamily="2" charset="-78"/>
                </a:rPr>
                <a:t>السياسة اللغوية </a:t>
              </a:r>
              <a:endParaRPr lang="fr-FR" sz="4000" dirty="0">
                <a:latin typeface="Aldhabi" pitchFamily="2" charset="-78"/>
                <a:cs typeface="Aldhabi" pitchFamily="2" charset="-78"/>
              </a:endParaRPr>
            </a:p>
          </p:txBody>
        </p:sp>
        <p:sp>
          <p:nvSpPr>
            <p:cNvPr id="25" name="TextBox 25"/>
            <p:cNvSpPr txBox="1"/>
            <p:nvPr/>
          </p:nvSpPr>
          <p:spPr>
            <a:xfrm>
              <a:off x="0" y="-76200"/>
              <a:ext cx="232060" cy="322690"/>
            </a:xfrm>
            <a:prstGeom prst="rect">
              <a:avLst/>
            </a:prstGeom>
          </p:spPr>
          <p:txBody>
            <a:bodyPr lIns="50800" tIns="50800" rIns="50800" bIns="50800" rtlCol="0" anchor="ctr"/>
            <a:lstStyle/>
            <a:p>
              <a:pPr algn="ctr">
                <a:lnSpc>
                  <a:spcPts val="4899"/>
                </a:lnSpc>
              </a:pPr>
              <a:endParaRPr lang="en-US" sz="3499" dirty="0">
                <a:solidFill>
                  <a:srgbClr val="000000"/>
                </a:solidFill>
                <a:latin typeface="Catchy Mager"/>
              </a:endParaRPr>
            </a:p>
          </p:txBody>
        </p:sp>
      </p:grpSp>
      <p:sp>
        <p:nvSpPr>
          <p:cNvPr id="32" name="Flèche gauche 31"/>
          <p:cNvSpPr/>
          <p:nvPr/>
        </p:nvSpPr>
        <p:spPr>
          <a:xfrm>
            <a:off x="11234211" y="334981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7" name="Connecteur en arc 36"/>
          <p:cNvCxnSpPr/>
          <p:nvPr/>
        </p:nvCxnSpPr>
        <p:spPr>
          <a:xfrm>
            <a:off x="6324600" y="3323376"/>
            <a:ext cx="914400" cy="9144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a:off x="6100637" y="2334247"/>
            <a:ext cx="914400" cy="914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1473675" y="1810085"/>
            <a:ext cx="5412059" cy="523220"/>
          </a:xfrm>
          <a:prstGeom prst="rect">
            <a:avLst/>
          </a:prstGeom>
          <a:noFill/>
        </p:spPr>
        <p:txBody>
          <a:bodyPr wrap="none" rtlCol="0">
            <a:spAutoFit/>
          </a:bodyPr>
          <a:lstStyle/>
          <a:p>
            <a:r>
              <a:rPr lang="ar-DZ" sz="2800" dirty="0" smtClean="0">
                <a:solidFill>
                  <a:srgbClr val="C00000"/>
                </a:solidFill>
              </a:rPr>
              <a:t>التدخل على مستوى اللغة  الواحدة ( بنية اللغة)</a:t>
            </a:r>
            <a:endParaRPr lang="fr-FR" sz="2800" dirty="0">
              <a:solidFill>
                <a:srgbClr val="C00000"/>
              </a:solidFill>
            </a:endParaRPr>
          </a:p>
        </p:txBody>
      </p:sp>
      <p:sp>
        <p:nvSpPr>
          <p:cNvPr id="42" name="ZoneTexte 41"/>
          <p:cNvSpPr txBox="1"/>
          <p:nvPr/>
        </p:nvSpPr>
        <p:spPr>
          <a:xfrm>
            <a:off x="1219200" y="3192269"/>
            <a:ext cx="4881437" cy="954107"/>
          </a:xfrm>
          <a:prstGeom prst="rect">
            <a:avLst/>
          </a:prstGeom>
          <a:noFill/>
        </p:spPr>
        <p:txBody>
          <a:bodyPr wrap="square" rtlCol="0">
            <a:spAutoFit/>
          </a:bodyPr>
          <a:lstStyle/>
          <a:p>
            <a:r>
              <a:rPr lang="ar-DZ" sz="2800" dirty="0" smtClean="0">
                <a:solidFill>
                  <a:srgbClr val="C00000"/>
                </a:solidFill>
              </a:rPr>
              <a:t>التدخل على مستوى اللغات</a:t>
            </a:r>
          </a:p>
          <a:p>
            <a:r>
              <a:rPr lang="ar-DZ" sz="2800" dirty="0" smtClean="0">
                <a:solidFill>
                  <a:srgbClr val="C00000"/>
                </a:solidFill>
              </a:rPr>
              <a:t>( تخطيط – ترسيم –توحيد اللهجات )  </a:t>
            </a:r>
            <a:endParaRPr lang="fr-FR" sz="2800" dirty="0">
              <a:solidFill>
                <a:srgbClr val="C00000"/>
              </a:solidFill>
            </a:endParaRPr>
          </a:p>
        </p:txBody>
      </p:sp>
      <p:pic>
        <p:nvPicPr>
          <p:cNvPr id="44" name="Image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1" y="4686300"/>
            <a:ext cx="15849600" cy="44196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barn(inVertical)">
                                      <p:cBhvr>
                                        <p:cTn id="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1E9E2"/>
        </a:solidFill>
        <a:effectLst/>
      </p:bgPr>
    </p:bg>
    <p:spTree>
      <p:nvGrpSpPr>
        <p:cNvPr id="1" name=""/>
        <p:cNvGrpSpPr/>
        <p:nvPr/>
      </p:nvGrpSpPr>
      <p:grpSpPr>
        <a:xfrm>
          <a:off x="0" y="0"/>
          <a:ext cx="0" cy="0"/>
          <a:chOff x="0" y="0"/>
          <a:chExt cx="0" cy="0"/>
        </a:xfrm>
      </p:grpSpPr>
      <p:sp>
        <p:nvSpPr>
          <p:cNvPr id="2" name="AutoShape 2"/>
          <p:cNvSpPr/>
          <p:nvPr/>
        </p:nvSpPr>
        <p:spPr>
          <a:xfrm flipV="1">
            <a:off x="12104976" y="1536701"/>
            <a:ext cx="6183024" cy="0"/>
          </a:xfrm>
          <a:prstGeom prst="line">
            <a:avLst/>
          </a:prstGeom>
          <a:ln w="19050" cap="flat">
            <a:solidFill>
              <a:srgbClr val="000000"/>
            </a:solidFill>
            <a:prstDash val="solid"/>
            <a:headEnd type="none" w="sm" len="sm"/>
            <a:tailEnd type="none" w="sm" len="sm"/>
          </a:ln>
        </p:spPr>
      </p:sp>
      <p:sp>
        <p:nvSpPr>
          <p:cNvPr id="26" name="TextBox 26"/>
          <p:cNvSpPr txBox="1"/>
          <p:nvPr/>
        </p:nvSpPr>
        <p:spPr>
          <a:xfrm>
            <a:off x="9952002" y="1066800"/>
            <a:ext cx="7304198" cy="320601"/>
          </a:xfrm>
          <a:prstGeom prst="rect">
            <a:avLst/>
          </a:prstGeom>
        </p:spPr>
        <p:txBody>
          <a:bodyPr lIns="0" tIns="0" rIns="0" bIns="0" rtlCol="0" anchor="t">
            <a:spAutoFit/>
          </a:bodyPr>
          <a:lstStyle/>
          <a:p>
            <a:pPr algn="r">
              <a:lnSpc>
                <a:spcPts val="2450"/>
              </a:lnSpc>
            </a:pPr>
            <a:r>
              <a:rPr lang="ar-DZ" sz="5400" dirty="0" smtClean="0">
                <a:solidFill>
                  <a:srgbClr val="343232"/>
                </a:solidFill>
                <a:latin typeface="Arabic Typesetting" pitchFamily="66" charset="-78"/>
                <a:cs typeface="Arabic Typesetting" pitchFamily="66" charset="-78"/>
              </a:rPr>
              <a:t>أنواع التخطيط اللغوي </a:t>
            </a:r>
            <a:endParaRPr lang="en-US" sz="5400" dirty="0">
              <a:solidFill>
                <a:srgbClr val="343232"/>
              </a:solidFill>
              <a:latin typeface="Arabic Typesetting" pitchFamily="66" charset="-78"/>
              <a:cs typeface="Arabic Typesetting" pitchFamily="66" charset="-78"/>
            </a:endParaRPr>
          </a:p>
        </p:txBody>
      </p:sp>
      <p:sp>
        <p:nvSpPr>
          <p:cNvPr id="32" name="ZoneTexte 31"/>
          <p:cNvSpPr txBox="1"/>
          <p:nvPr/>
        </p:nvSpPr>
        <p:spPr>
          <a:xfrm>
            <a:off x="7152752" y="3162300"/>
            <a:ext cx="7391400" cy="5078313"/>
          </a:xfrm>
          <a:prstGeom prst="rect">
            <a:avLst/>
          </a:prstGeom>
          <a:noFill/>
        </p:spPr>
        <p:txBody>
          <a:bodyPr wrap="square" rtlCol="0">
            <a:spAutoFit/>
          </a:bodyPr>
          <a:lstStyle/>
          <a:p>
            <a:pPr algn="ctr"/>
            <a:r>
              <a:rPr lang="ar-DZ" sz="5400" dirty="0" smtClean="0">
                <a:latin typeface="Arabic Typesetting" pitchFamily="66" charset="-78"/>
                <a:cs typeface="Arabic Typesetting" pitchFamily="66" charset="-78"/>
              </a:rPr>
              <a:t>تخطيط الوضع : دراسة واقع اللغة وتوجهه </a:t>
            </a:r>
          </a:p>
          <a:p>
            <a:pPr algn="ctr"/>
            <a:r>
              <a:rPr lang="ar-DZ" sz="5400" dirty="0" smtClean="0">
                <a:latin typeface="Arabic Typesetting" pitchFamily="66" charset="-78"/>
                <a:cs typeface="Arabic Typesetting" pitchFamily="66" charset="-78"/>
              </a:rPr>
              <a:t>تخطيط المتن :  يتعلق ببنية اللغة ومتنها </a:t>
            </a:r>
          </a:p>
          <a:p>
            <a:pPr algn="ctr"/>
            <a:r>
              <a:rPr lang="ar-DZ" sz="5400" dirty="0" smtClean="0">
                <a:latin typeface="Arabic Typesetting" pitchFamily="66" charset="-78"/>
                <a:cs typeface="Arabic Typesetting" pitchFamily="66" charset="-78"/>
              </a:rPr>
              <a:t>تخطيط الاكتساب : يعني وضع لغة الاكتساب والتحكم في النظام العلمي </a:t>
            </a:r>
          </a:p>
          <a:p>
            <a:pPr algn="ctr"/>
            <a:r>
              <a:rPr lang="ar-DZ" sz="5400" dirty="0" smtClean="0">
                <a:latin typeface="Arabic Typesetting" pitchFamily="66" charset="-78"/>
                <a:cs typeface="Arabic Typesetting" pitchFamily="66" charset="-78"/>
              </a:rPr>
              <a:t>تخطيط الخطاب  : لترسيخ السياسة اللغوية  وتشمل اللغات المختلفة ,</a:t>
            </a:r>
            <a:endParaRPr lang="fr-FR" sz="5400" dirty="0">
              <a:latin typeface="Arabic Typesetting" pitchFamily="66" charset="-78"/>
              <a:cs typeface="Arabic Typesetting" pitchFamily="66" charset="-78"/>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800100"/>
            <a:ext cx="5057775" cy="90678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randombar(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additive="base">
                                        <p:cTn id="12" dur="500" fill="hold"/>
                                        <p:tgtEl>
                                          <p:spTgt spid="32"/>
                                        </p:tgtEl>
                                        <p:attrNameLst>
                                          <p:attrName>ppt_x</p:attrName>
                                        </p:attrNameLst>
                                      </p:cBhvr>
                                      <p:tavLst>
                                        <p:tav tm="0">
                                          <p:val>
                                            <p:strVal val="#ppt_x"/>
                                          </p:val>
                                        </p:tav>
                                        <p:tav tm="100000">
                                          <p:val>
                                            <p:strVal val="#ppt_x"/>
                                          </p:val>
                                        </p:tav>
                                      </p:tavLst>
                                    </p:anim>
                                    <p:anim calcmode="lin" valueType="num">
                                      <p:cBhvr additive="base">
                                        <p:cTn id="13"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1E9E2"/>
        </a:solidFill>
        <a:effectLst/>
      </p:bgPr>
    </p:bg>
    <p:spTree>
      <p:nvGrpSpPr>
        <p:cNvPr id="1" name=""/>
        <p:cNvGrpSpPr/>
        <p:nvPr/>
      </p:nvGrpSpPr>
      <p:grpSpPr>
        <a:xfrm>
          <a:off x="0" y="0"/>
          <a:ext cx="0" cy="0"/>
          <a:chOff x="0" y="0"/>
          <a:chExt cx="0" cy="0"/>
        </a:xfrm>
      </p:grpSpPr>
      <p:grpSp>
        <p:nvGrpSpPr>
          <p:cNvPr id="4" name="Group 4"/>
          <p:cNvGrpSpPr/>
          <p:nvPr/>
        </p:nvGrpSpPr>
        <p:grpSpPr>
          <a:xfrm>
            <a:off x="11638719" y="605781"/>
            <a:ext cx="1178128" cy="1347459"/>
            <a:chOff x="0" y="-104775"/>
            <a:chExt cx="310289" cy="354886"/>
          </a:xfrm>
        </p:grpSpPr>
        <p:sp>
          <p:nvSpPr>
            <p:cNvPr id="5" name="Freeform 5"/>
            <p:cNvSpPr/>
            <p:nvPr/>
          </p:nvSpPr>
          <p:spPr>
            <a:xfrm>
              <a:off x="0" y="0"/>
              <a:ext cx="310289" cy="250111"/>
            </a:xfrm>
            <a:custGeom>
              <a:avLst/>
              <a:gdLst/>
              <a:ahLst/>
              <a:cxnLst/>
              <a:rect l="l" t="t" r="r" b="b"/>
              <a:pathLst>
                <a:path w="310289" h="250111">
                  <a:moveTo>
                    <a:pt x="125056" y="0"/>
                  </a:moveTo>
                  <a:lnTo>
                    <a:pt x="185233" y="0"/>
                  </a:lnTo>
                  <a:cubicBezTo>
                    <a:pt x="254300" y="0"/>
                    <a:pt x="310289" y="55989"/>
                    <a:pt x="310289" y="125056"/>
                  </a:cubicBezTo>
                  <a:lnTo>
                    <a:pt x="310289" y="125056"/>
                  </a:lnTo>
                  <a:cubicBezTo>
                    <a:pt x="310289" y="158222"/>
                    <a:pt x="297113" y="190031"/>
                    <a:pt x="273661" y="213483"/>
                  </a:cubicBezTo>
                  <a:cubicBezTo>
                    <a:pt x="250208" y="236936"/>
                    <a:pt x="218400" y="250111"/>
                    <a:pt x="185233" y="250111"/>
                  </a:cubicBezTo>
                  <a:lnTo>
                    <a:pt x="125056" y="250111"/>
                  </a:lnTo>
                  <a:cubicBezTo>
                    <a:pt x="55989" y="250111"/>
                    <a:pt x="0" y="194122"/>
                    <a:pt x="0" y="125056"/>
                  </a:cubicBezTo>
                  <a:lnTo>
                    <a:pt x="0" y="125056"/>
                  </a:lnTo>
                  <a:cubicBezTo>
                    <a:pt x="0" y="55989"/>
                    <a:pt x="55989" y="0"/>
                    <a:pt x="125056" y="0"/>
                  </a:cubicBezTo>
                  <a:close/>
                </a:path>
              </a:pathLst>
            </a:custGeom>
            <a:solidFill>
              <a:srgbClr val="B49786"/>
            </a:solidFill>
          </p:spPr>
        </p:sp>
        <p:sp>
          <p:nvSpPr>
            <p:cNvPr id="6" name="TextBox 6"/>
            <p:cNvSpPr txBox="1"/>
            <p:nvPr/>
          </p:nvSpPr>
          <p:spPr>
            <a:xfrm>
              <a:off x="0" y="-104775"/>
              <a:ext cx="310289" cy="354886"/>
            </a:xfrm>
            <a:prstGeom prst="rect">
              <a:avLst/>
            </a:prstGeom>
          </p:spPr>
          <p:txBody>
            <a:bodyPr lIns="50800" tIns="50800" rIns="50800" bIns="50800" rtlCol="0" anchor="ctr"/>
            <a:lstStyle/>
            <a:p>
              <a:pPr algn="ctr">
                <a:lnSpc>
                  <a:spcPts val="6299"/>
                </a:lnSpc>
              </a:pPr>
              <a:r>
                <a:rPr lang="ar-DZ" sz="4499" dirty="0" smtClean="0">
                  <a:solidFill>
                    <a:srgbClr val="000000"/>
                  </a:solidFill>
                  <a:latin typeface="Catchy Mager"/>
                </a:rPr>
                <a:t>04</a:t>
              </a:r>
              <a:endParaRPr lang="en-US" sz="4499" dirty="0">
                <a:solidFill>
                  <a:srgbClr val="000000"/>
                </a:solidFill>
                <a:latin typeface="Catchy Mager"/>
              </a:endParaRPr>
            </a:p>
          </p:txBody>
        </p:sp>
      </p:grpSp>
      <p:sp>
        <p:nvSpPr>
          <p:cNvPr id="7" name="TextBox 7"/>
          <p:cNvSpPr txBox="1"/>
          <p:nvPr/>
        </p:nvSpPr>
        <p:spPr>
          <a:xfrm>
            <a:off x="2394558" y="1186181"/>
            <a:ext cx="8839008" cy="798232"/>
          </a:xfrm>
          <a:prstGeom prst="rect">
            <a:avLst/>
          </a:prstGeom>
        </p:spPr>
        <p:txBody>
          <a:bodyPr lIns="0" tIns="0" rIns="0" bIns="0" rtlCol="0" anchor="t">
            <a:spAutoFit/>
          </a:bodyPr>
          <a:lstStyle/>
          <a:p>
            <a:pPr algn="r">
              <a:lnSpc>
                <a:spcPts val="5879"/>
              </a:lnSpc>
            </a:pPr>
            <a:r>
              <a:rPr lang="ar-DZ" sz="5999" dirty="0" smtClean="0">
                <a:solidFill>
                  <a:srgbClr val="343232"/>
                </a:solidFill>
                <a:latin typeface="Arabic Typesetting" pitchFamily="66" charset="-78"/>
                <a:cs typeface="Arabic Typesetting" pitchFamily="66" charset="-78"/>
              </a:rPr>
              <a:t>خصائص التخطيط اللغوي  </a:t>
            </a:r>
            <a:endParaRPr lang="en-US" sz="5999" dirty="0">
              <a:solidFill>
                <a:srgbClr val="343232"/>
              </a:solidFill>
              <a:latin typeface="Arabic Typesetting" pitchFamily="66" charset="-78"/>
              <a:cs typeface="Arabic Typesetting" pitchFamily="66" charset="-78"/>
            </a:endParaRPr>
          </a:p>
        </p:txBody>
      </p:sp>
      <p:grpSp>
        <p:nvGrpSpPr>
          <p:cNvPr id="8" name="Group 8"/>
          <p:cNvGrpSpPr/>
          <p:nvPr/>
        </p:nvGrpSpPr>
        <p:grpSpPr>
          <a:xfrm>
            <a:off x="1655121" y="3904698"/>
            <a:ext cx="3397324" cy="3480038"/>
            <a:chOff x="0" y="0"/>
            <a:chExt cx="894768" cy="1358064"/>
          </a:xfrm>
        </p:grpSpPr>
        <p:sp>
          <p:nvSpPr>
            <p:cNvPr id="9" name="Freeform 9"/>
            <p:cNvSpPr/>
            <p:nvPr/>
          </p:nvSpPr>
          <p:spPr>
            <a:xfrm>
              <a:off x="0" y="0"/>
              <a:ext cx="894769" cy="1358064"/>
            </a:xfrm>
            <a:custGeom>
              <a:avLst/>
              <a:gdLst/>
              <a:ahLst/>
              <a:cxnLst/>
              <a:rect l="l" t="t" r="r" b="b"/>
              <a:pathLst>
                <a:path w="894769" h="1358064">
                  <a:moveTo>
                    <a:pt x="116220" y="0"/>
                  </a:moveTo>
                  <a:lnTo>
                    <a:pt x="778548" y="0"/>
                  </a:lnTo>
                  <a:cubicBezTo>
                    <a:pt x="842735" y="0"/>
                    <a:pt x="894769" y="52034"/>
                    <a:pt x="894769" y="116220"/>
                  </a:cubicBezTo>
                  <a:lnTo>
                    <a:pt x="894769" y="1241844"/>
                  </a:lnTo>
                  <a:cubicBezTo>
                    <a:pt x="894769" y="1306030"/>
                    <a:pt x="842735" y="1358064"/>
                    <a:pt x="778548" y="1358064"/>
                  </a:cubicBezTo>
                  <a:lnTo>
                    <a:pt x="116220" y="1358064"/>
                  </a:lnTo>
                  <a:cubicBezTo>
                    <a:pt x="85397" y="1358064"/>
                    <a:pt x="55836" y="1345819"/>
                    <a:pt x="34040" y="1324024"/>
                  </a:cubicBezTo>
                  <a:cubicBezTo>
                    <a:pt x="12245" y="1302228"/>
                    <a:pt x="0" y="1272667"/>
                    <a:pt x="0" y="1241844"/>
                  </a:cubicBezTo>
                  <a:lnTo>
                    <a:pt x="0" y="116220"/>
                  </a:lnTo>
                  <a:cubicBezTo>
                    <a:pt x="0" y="85397"/>
                    <a:pt x="12245" y="55836"/>
                    <a:pt x="34040" y="34040"/>
                  </a:cubicBezTo>
                  <a:cubicBezTo>
                    <a:pt x="55836" y="12245"/>
                    <a:pt x="85397" y="0"/>
                    <a:pt x="116220" y="0"/>
                  </a:cubicBezTo>
                  <a:close/>
                </a:path>
              </a:pathLst>
            </a:custGeom>
            <a:solidFill>
              <a:srgbClr val="000000">
                <a:alpha val="0"/>
              </a:srgbClr>
            </a:solidFill>
            <a:ln w="19050" cap="rnd">
              <a:solidFill>
                <a:srgbClr val="000000"/>
              </a:solidFill>
              <a:prstDash val="solid"/>
              <a:round/>
            </a:ln>
          </p:spPr>
        </p:sp>
        <p:sp>
          <p:nvSpPr>
            <p:cNvPr id="10" name="TextBox 10"/>
            <p:cNvSpPr txBox="1"/>
            <p:nvPr/>
          </p:nvSpPr>
          <p:spPr>
            <a:xfrm>
              <a:off x="0" y="-38100"/>
              <a:ext cx="894768" cy="1396164"/>
            </a:xfrm>
            <a:prstGeom prst="rect">
              <a:avLst/>
            </a:prstGeom>
          </p:spPr>
          <p:txBody>
            <a:bodyPr lIns="50800" tIns="50800" rIns="50800" bIns="50800" rtlCol="0" anchor="ctr"/>
            <a:lstStyle/>
            <a:p>
              <a:pPr algn="ctr">
                <a:lnSpc>
                  <a:spcPts val="2659"/>
                </a:lnSpc>
              </a:pPr>
              <a:endParaRPr/>
            </a:p>
          </p:txBody>
        </p:sp>
      </p:grpSp>
      <p:grpSp>
        <p:nvGrpSpPr>
          <p:cNvPr id="11" name="Group 11"/>
          <p:cNvGrpSpPr/>
          <p:nvPr/>
        </p:nvGrpSpPr>
        <p:grpSpPr>
          <a:xfrm>
            <a:off x="2418936" y="2964819"/>
            <a:ext cx="1720770" cy="1720770"/>
            <a:chOff x="0" y="0"/>
            <a:chExt cx="812800" cy="812800"/>
          </a:xfrm>
        </p:grpSpPr>
        <p:sp>
          <p:nvSpPr>
            <p:cNvPr id="12" name="Freeform 12"/>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DD8B8B"/>
            </a:solidFill>
          </p:spPr>
        </p:sp>
        <p:sp>
          <p:nvSpPr>
            <p:cNvPr id="13" name="TextBox 13"/>
            <p:cNvSpPr txBox="1"/>
            <p:nvPr/>
          </p:nvSpPr>
          <p:spPr>
            <a:xfrm>
              <a:off x="76200" y="-38100"/>
              <a:ext cx="660400" cy="774700"/>
            </a:xfrm>
            <a:prstGeom prst="rect">
              <a:avLst/>
            </a:prstGeom>
          </p:spPr>
          <p:txBody>
            <a:bodyPr lIns="50800" tIns="50800" rIns="50800" bIns="50800" rtlCol="0" anchor="ctr"/>
            <a:lstStyle/>
            <a:p>
              <a:pPr algn="ctr">
                <a:lnSpc>
                  <a:spcPts val="7000"/>
                </a:lnSpc>
              </a:pPr>
              <a:r>
                <a:rPr lang="ar-DZ" sz="5000" dirty="0" smtClean="0">
                  <a:solidFill>
                    <a:srgbClr val="000000"/>
                  </a:solidFill>
                  <a:latin typeface="Catchy Mager"/>
                </a:rPr>
                <a:t>04</a:t>
              </a:r>
              <a:endParaRPr lang="en-US" sz="5000" dirty="0">
                <a:solidFill>
                  <a:srgbClr val="000000"/>
                </a:solidFill>
                <a:latin typeface="Catchy Mager"/>
              </a:endParaRPr>
            </a:p>
          </p:txBody>
        </p:sp>
      </p:grpSp>
      <p:grpSp>
        <p:nvGrpSpPr>
          <p:cNvPr id="14" name="Group 14"/>
          <p:cNvGrpSpPr/>
          <p:nvPr/>
        </p:nvGrpSpPr>
        <p:grpSpPr>
          <a:xfrm>
            <a:off x="5517370" y="4049312"/>
            <a:ext cx="3397324" cy="3335423"/>
            <a:chOff x="0" y="0"/>
            <a:chExt cx="894768" cy="1358064"/>
          </a:xfrm>
        </p:grpSpPr>
        <p:sp>
          <p:nvSpPr>
            <p:cNvPr id="15" name="Freeform 15"/>
            <p:cNvSpPr/>
            <p:nvPr/>
          </p:nvSpPr>
          <p:spPr>
            <a:xfrm>
              <a:off x="0" y="0"/>
              <a:ext cx="894769" cy="1358064"/>
            </a:xfrm>
            <a:custGeom>
              <a:avLst/>
              <a:gdLst/>
              <a:ahLst/>
              <a:cxnLst/>
              <a:rect l="l" t="t" r="r" b="b"/>
              <a:pathLst>
                <a:path w="894769" h="1358064">
                  <a:moveTo>
                    <a:pt x="116220" y="0"/>
                  </a:moveTo>
                  <a:lnTo>
                    <a:pt x="778548" y="0"/>
                  </a:lnTo>
                  <a:cubicBezTo>
                    <a:pt x="842735" y="0"/>
                    <a:pt x="894769" y="52034"/>
                    <a:pt x="894769" y="116220"/>
                  </a:cubicBezTo>
                  <a:lnTo>
                    <a:pt x="894769" y="1241844"/>
                  </a:lnTo>
                  <a:cubicBezTo>
                    <a:pt x="894769" y="1306030"/>
                    <a:pt x="842735" y="1358064"/>
                    <a:pt x="778548" y="1358064"/>
                  </a:cubicBezTo>
                  <a:lnTo>
                    <a:pt x="116220" y="1358064"/>
                  </a:lnTo>
                  <a:cubicBezTo>
                    <a:pt x="85397" y="1358064"/>
                    <a:pt x="55836" y="1345819"/>
                    <a:pt x="34040" y="1324024"/>
                  </a:cubicBezTo>
                  <a:cubicBezTo>
                    <a:pt x="12245" y="1302228"/>
                    <a:pt x="0" y="1272667"/>
                    <a:pt x="0" y="1241844"/>
                  </a:cubicBezTo>
                  <a:lnTo>
                    <a:pt x="0" y="116220"/>
                  </a:lnTo>
                  <a:cubicBezTo>
                    <a:pt x="0" y="85397"/>
                    <a:pt x="12245" y="55836"/>
                    <a:pt x="34040" y="34040"/>
                  </a:cubicBezTo>
                  <a:cubicBezTo>
                    <a:pt x="55836" y="12245"/>
                    <a:pt x="85397" y="0"/>
                    <a:pt x="116220" y="0"/>
                  </a:cubicBezTo>
                  <a:close/>
                </a:path>
              </a:pathLst>
            </a:custGeom>
            <a:solidFill>
              <a:srgbClr val="000000">
                <a:alpha val="0"/>
              </a:srgbClr>
            </a:solidFill>
            <a:ln w="19050" cap="rnd">
              <a:solidFill>
                <a:srgbClr val="000000"/>
              </a:solidFill>
              <a:prstDash val="solid"/>
              <a:round/>
            </a:ln>
          </p:spPr>
        </p:sp>
        <p:sp>
          <p:nvSpPr>
            <p:cNvPr id="16" name="TextBox 16"/>
            <p:cNvSpPr txBox="1"/>
            <p:nvPr/>
          </p:nvSpPr>
          <p:spPr>
            <a:xfrm>
              <a:off x="0" y="-38100"/>
              <a:ext cx="894768" cy="1396164"/>
            </a:xfrm>
            <a:prstGeom prst="rect">
              <a:avLst/>
            </a:prstGeom>
          </p:spPr>
          <p:txBody>
            <a:bodyPr lIns="50800" tIns="50800" rIns="50800" bIns="50800" rtlCol="0" anchor="ctr"/>
            <a:lstStyle/>
            <a:p>
              <a:pPr algn="ctr">
                <a:lnSpc>
                  <a:spcPts val="2659"/>
                </a:lnSpc>
              </a:pPr>
              <a:endParaRPr/>
            </a:p>
          </p:txBody>
        </p:sp>
      </p:grpSp>
      <p:grpSp>
        <p:nvGrpSpPr>
          <p:cNvPr id="17" name="Group 17"/>
          <p:cNvGrpSpPr/>
          <p:nvPr/>
        </p:nvGrpSpPr>
        <p:grpSpPr>
          <a:xfrm>
            <a:off x="9419519" y="3789277"/>
            <a:ext cx="3397324" cy="3595459"/>
            <a:chOff x="0" y="0"/>
            <a:chExt cx="894768" cy="1358064"/>
          </a:xfrm>
        </p:grpSpPr>
        <p:sp>
          <p:nvSpPr>
            <p:cNvPr id="18" name="Freeform 18"/>
            <p:cNvSpPr/>
            <p:nvPr/>
          </p:nvSpPr>
          <p:spPr>
            <a:xfrm>
              <a:off x="0" y="0"/>
              <a:ext cx="894769" cy="1358064"/>
            </a:xfrm>
            <a:custGeom>
              <a:avLst/>
              <a:gdLst/>
              <a:ahLst/>
              <a:cxnLst/>
              <a:rect l="l" t="t" r="r" b="b"/>
              <a:pathLst>
                <a:path w="894769" h="1358064">
                  <a:moveTo>
                    <a:pt x="116220" y="0"/>
                  </a:moveTo>
                  <a:lnTo>
                    <a:pt x="778548" y="0"/>
                  </a:lnTo>
                  <a:cubicBezTo>
                    <a:pt x="842735" y="0"/>
                    <a:pt x="894769" y="52034"/>
                    <a:pt x="894769" y="116220"/>
                  </a:cubicBezTo>
                  <a:lnTo>
                    <a:pt x="894769" y="1241844"/>
                  </a:lnTo>
                  <a:cubicBezTo>
                    <a:pt x="894769" y="1306030"/>
                    <a:pt x="842735" y="1358064"/>
                    <a:pt x="778548" y="1358064"/>
                  </a:cubicBezTo>
                  <a:lnTo>
                    <a:pt x="116220" y="1358064"/>
                  </a:lnTo>
                  <a:cubicBezTo>
                    <a:pt x="85397" y="1358064"/>
                    <a:pt x="55836" y="1345819"/>
                    <a:pt x="34040" y="1324024"/>
                  </a:cubicBezTo>
                  <a:cubicBezTo>
                    <a:pt x="12245" y="1302228"/>
                    <a:pt x="0" y="1272667"/>
                    <a:pt x="0" y="1241844"/>
                  </a:cubicBezTo>
                  <a:lnTo>
                    <a:pt x="0" y="116220"/>
                  </a:lnTo>
                  <a:cubicBezTo>
                    <a:pt x="0" y="85397"/>
                    <a:pt x="12245" y="55836"/>
                    <a:pt x="34040" y="34040"/>
                  </a:cubicBezTo>
                  <a:cubicBezTo>
                    <a:pt x="55836" y="12245"/>
                    <a:pt x="85397" y="0"/>
                    <a:pt x="116220" y="0"/>
                  </a:cubicBezTo>
                  <a:close/>
                </a:path>
              </a:pathLst>
            </a:custGeom>
            <a:solidFill>
              <a:srgbClr val="000000">
                <a:alpha val="0"/>
              </a:srgbClr>
            </a:solidFill>
            <a:ln w="19050" cap="rnd">
              <a:solidFill>
                <a:srgbClr val="000000"/>
              </a:solidFill>
              <a:prstDash val="solid"/>
              <a:round/>
            </a:ln>
          </p:spPr>
        </p:sp>
        <p:sp>
          <p:nvSpPr>
            <p:cNvPr id="19" name="TextBox 19"/>
            <p:cNvSpPr txBox="1"/>
            <p:nvPr/>
          </p:nvSpPr>
          <p:spPr>
            <a:xfrm>
              <a:off x="0" y="-38100"/>
              <a:ext cx="894768" cy="1396164"/>
            </a:xfrm>
            <a:prstGeom prst="rect">
              <a:avLst/>
            </a:prstGeom>
          </p:spPr>
          <p:txBody>
            <a:bodyPr lIns="50800" tIns="50800" rIns="50800" bIns="50800" rtlCol="0" anchor="ctr"/>
            <a:lstStyle/>
            <a:p>
              <a:pPr algn="ctr">
                <a:lnSpc>
                  <a:spcPts val="2659"/>
                </a:lnSpc>
              </a:pPr>
              <a:endParaRPr/>
            </a:p>
          </p:txBody>
        </p:sp>
      </p:grpSp>
      <p:grpSp>
        <p:nvGrpSpPr>
          <p:cNvPr id="20" name="Group 20"/>
          <p:cNvGrpSpPr/>
          <p:nvPr/>
        </p:nvGrpSpPr>
        <p:grpSpPr>
          <a:xfrm>
            <a:off x="13484337" y="3825204"/>
            <a:ext cx="3397324" cy="3559531"/>
            <a:chOff x="0" y="0"/>
            <a:chExt cx="894768" cy="1358064"/>
          </a:xfrm>
        </p:grpSpPr>
        <p:sp>
          <p:nvSpPr>
            <p:cNvPr id="21" name="Freeform 21"/>
            <p:cNvSpPr/>
            <p:nvPr/>
          </p:nvSpPr>
          <p:spPr>
            <a:xfrm>
              <a:off x="0" y="0"/>
              <a:ext cx="894769" cy="1358064"/>
            </a:xfrm>
            <a:custGeom>
              <a:avLst/>
              <a:gdLst/>
              <a:ahLst/>
              <a:cxnLst/>
              <a:rect l="l" t="t" r="r" b="b"/>
              <a:pathLst>
                <a:path w="894769" h="1358064">
                  <a:moveTo>
                    <a:pt x="116220" y="0"/>
                  </a:moveTo>
                  <a:lnTo>
                    <a:pt x="778548" y="0"/>
                  </a:lnTo>
                  <a:cubicBezTo>
                    <a:pt x="842735" y="0"/>
                    <a:pt x="894769" y="52034"/>
                    <a:pt x="894769" y="116220"/>
                  </a:cubicBezTo>
                  <a:lnTo>
                    <a:pt x="894769" y="1241844"/>
                  </a:lnTo>
                  <a:cubicBezTo>
                    <a:pt x="894769" y="1306030"/>
                    <a:pt x="842735" y="1358064"/>
                    <a:pt x="778548" y="1358064"/>
                  </a:cubicBezTo>
                  <a:lnTo>
                    <a:pt x="116220" y="1358064"/>
                  </a:lnTo>
                  <a:cubicBezTo>
                    <a:pt x="85397" y="1358064"/>
                    <a:pt x="55836" y="1345819"/>
                    <a:pt x="34040" y="1324024"/>
                  </a:cubicBezTo>
                  <a:cubicBezTo>
                    <a:pt x="12245" y="1302228"/>
                    <a:pt x="0" y="1272667"/>
                    <a:pt x="0" y="1241844"/>
                  </a:cubicBezTo>
                  <a:lnTo>
                    <a:pt x="0" y="116220"/>
                  </a:lnTo>
                  <a:cubicBezTo>
                    <a:pt x="0" y="85397"/>
                    <a:pt x="12245" y="55836"/>
                    <a:pt x="34040" y="34040"/>
                  </a:cubicBezTo>
                  <a:cubicBezTo>
                    <a:pt x="55836" y="12245"/>
                    <a:pt x="85397" y="0"/>
                    <a:pt x="116220" y="0"/>
                  </a:cubicBezTo>
                  <a:close/>
                </a:path>
              </a:pathLst>
            </a:custGeom>
            <a:solidFill>
              <a:srgbClr val="000000">
                <a:alpha val="0"/>
              </a:srgbClr>
            </a:solidFill>
            <a:ln w="19050" cap="rnd">
              <a:solidFill>
                <a:srgbClr val="000000"/>
              </a:solidFill>
              <a:prstDash val="solid"/>
              <a:round/>
            </a:ln>
          </p:spPr>
        </p:sp>
        <p:sp>
          <p:nvSpPr>
            <p:cNvPr id="22" name="TextBox 22"/>
            <p:cNvSpPr txBox="1"/>
            <p:nvPr/>
          </p:nvSpPr>
          <p:spPr>
            <a:xfrm>
              <a:off x="0" y="-38100"/>
              <a:ext cx="894768" cy="1396164"/>
            </a:xfrm>
            <a:prstGeom prst="rect">
              <a:avLst/>
            </a:prstGeom>
          </p:spPr>
          <p:txBody>
            <a:bodyPr lIns="50800" tIns="50800" rIns="50800" bIns="50800" rtlCol="0" anchor="ctr"/>
            <a:lstStyle/>
            <a:p>
              <a:pPr algn="ctr">
                <a:lnSpc>
                  <a:spcPts val="2659"/>
                </a:lnSpc>
              </a:pPr>
              <a:endParaRPr/>
            </a:p>
          </p:txBody>
        </p:sp>
      </p:grpSp>
      <p:sp>
        <p:nvSpPr>
          <p:cNvPr id="23" name="TextBox 23"/>
          <p:cNvSpPr txBox="1"/>
          <p:nvPr/>
        </p:nvSpPr>
        <p:spPr>
          <a:xfrm>
            <a:off x="1838644" y="4896286"/>
            <a:ext cx="2942803" cy="1641475"/>
          </a:xfrm>
          <a:prstGeom prst="rect">
            <a:avLst/>
          </a:prstGeom>
        </p:spPr>
        <p:txBody>
          <a:bodyPr lIns="0" tIns="0" rIns="0" bIns="0" rtlCol="0" anchor="t">
            <a:spAutoFit/>
          </a:bodyPr>
          <a:lstStyle/>
          <a:p>
            <a:pPr algn="ctr">
              <a:lnSpc>
                <a:spcPts val="3220"/>
              </a:lnSpc>
              <a:spcBef>
                <a:spcPct val="0"/>
              </a:spcBef>
            </a:pPr>
            <a:r>
              <a:rPr lang="ar-DZ" sz="3600" dirty="0" smtClean="0">
                <a:solidFill>
                  <a:srgbClr val="343232"/>
                </a:solidFill>
                <a:latin typeface="Arabic Typesetting" pitchFamily="66" charset="-78"/>
                <a:cs typeface="Arabic Typesetting" pitchFamily="66" charset="-78"/>
              </a:rPr>
              <a:t>يسعى إلى تحقيق </a:t>
            </a:r>
          </a:p>
          <a:p>
            <a:pPr algn="ctr">
              <a:lnSpc>
                <a:spcPts val="3220"/>
              </a:lnSpc>
              <a:spcBef>
                <a:spcPct val="0"/>
              </a:spcBef>
            </a:pPr>
            <a:r>
              <a:rPr lang="ar-DZ" sz="3600" dirty="0" smtClean="0">
                <a:solidFill>
                  <a:srgbClr val="343232"/>
                </a:solidFill>
                <a:latin typeface="Arabic Typesetting" pitchFamily="66" charset="-78"/>
                <a:cs typeface="Arabic Typesetting" pitchFamily="66" charset="-78"/>
              </a:rPr>
              <a:t>الأهداف عن طريق تحقيق جملة من الآليات المادية والبشرية </a:t>
            </a:r>
            <a:endParaRPr lang="en-US" sz="3600" dirty="0">
              <a:solidFill>
                <a:srgbClr val="343232"/>
              </a:solidFill>
              <a:latin typeface="Arabic Typesetting" pitchFamily="66" charset="-78"/>
              <a:cs typeface="Arabic Typesetting" pitchFamily="66" charset="-78"/>
            </a:endParaRPr>
          </a:p>
        </p:txBody>
      </p:sp>
      <p:sp>
        <p:nvSpPr>
          <p:cNvPr id="24" name="TextBox 24"/>
          <p:cNvSpPr txBox="1"/>
          <p:nvPr/>
        </p:nvSpPr>
        <p:spPr>
          <a:xfrm>
            <a:off x="5745902" y="4896286"/>
            <a:ext cx="2942803" cy="820738"/>
          </a:xfrm>
          <a:prstGeom prst="rect">
            <a:avLst/>
          </a:prstGeom>
        </p:spPr>
        <p:txBody>
          <a:bodyPr lIns="0" tIns="0" rIns="0" bIns="0" rtlCol="0" anchor="t">
            <a:spAutoFit/>
          </a:bodyPr>
          <a:lstStyle/>
          <a:p>
            <a:pPr algn="ctr">
              <a:lnSpc>
                <a:spcPts val="3220"/>
              </a:lnSpc>
              <a:spcBef>
                <a:spcPct val="0"/>
              </a:spcBef>
            </a:pPr>
            <a:r>
              <a:rPr lang="ar-DZ" sz="4400" dirty="0" smtClean="0">
                <a:solidFill>
                  <a:srgbClr val="343232"/>
                </a:solidFill>
                <a:latin typeface="Arabic Typesetting" pitchFamily="66" charset="-78"/>
                <a:cs typeface="Arabic Typesetting" pitchFamily="66" charset="-78"/>
              </a:rPr>
              <a:t>يكون عبر مراحل متتالية </a:t>
            </a:r>
          </a:p>
          <a:p>
            <a:pPr algn="ctr">
              <a:lnSpc>
                <a:spcPts val="3220"/>
              </a:lnSpc>
              <a:spcBef>
                <a:spcPct val="0"/>
              </a:spcBef>
            </a:pPr>
            <a:endParaRPr lang="en-US" sz="2300" dirty="0">
              <a:solidFill>
                <a:srgbClr val="343232"/>
              </a:solidFill>
              <a:latin typeface="Glacial Indifference"/>
            </a:endParaRPr>
          </a:p>
        </p:txBody>
      </p:sp>
      <p:sp>
        <p:nvSpPr>
          <p:cNvPr id="25" name="TextBox 25"/>
          <p:cNvSpPr txBox="1"/>
          <p:nvPr/>
        </p:nvSpPr>
        <p:spPr>
          <a:xfrm>
            <a:off x="9648119" y="4896286"/>
            <a:ext cx="2942803" cy="1641475"/>
          </a:xfrm>
          <a:prstGeom prst="rect">
            <a:avLst/>
          </a:prstGeom>
        </p:spPr>
        <p:txBody>
          <a:bodyPr lIns="0" tIns="0" rIns="0" bIns="0" rtlCol="0" anchor="t">
            <a:spAutoFit/>
          </a:bodyPr>
          <a:lstStyle/>
          <a:p>
            <a:pPr algn="ctr">
              <a:lnSpc>
                <a:spcPts val="3220"/>
              </a:lnSpc>
              <a:spcBef>
                <a:spcPct val="0"/>
              </a:spcBef>
            </a:pPr>
            <a:r>
              <a:rPr lang="ar-DZ" sz="4400" dirty="0" smtClean="0">
                <a:solidFill>
                  <a:srgbClr val="343232"/>
                </a:solidFill>
                <a:latin typeface="Arabic Typesetting" pitchFamily="66" charset="-78"/>
                <a:cs typeface="Arabic Typesetting" pitchFamily="66" charset="-78"/>
              </a:rPr>
              <a:t>تتصف بالواقعية </a:t>
            </a:r>
          </a:p>
          <a:p>
            <a:pPr algn="ctr">
              <a:lnSpc>
                <a:spcPts val="3220"/>
              </a:lnSpc>
              <a:spcBef>
                <a:spcPct val="0"/>
              </a:spcBef>
            </a:pPr>
            <a:endParaRPr lang="ar-DZ" sz="4400" dirty="0">
              <a:solidFill>
                <a:srgbClr val="343232"/>
              </a:solidFill>
              <a:latin typeface="Arabic Typesetting" pitchFamily="66" charset="-78"/>
              <a:cs typeface="Arabic Typesetting" pitchFamily="66" charset="-78"/>
            </a:endParaRPr>
          </a:p>
          <a:p>
            <a:pPr algn="ctr">
              <a:lnSpc>
                <a:spcPts val="3220"/>
              </a:lnSpc>
              <a:spcBef>
                <a:spcPct val="0"/>
              </a:spcBef>
            </a:pPr>
            <a:endParaRPr lang="ar-DZ" sz="4400" dirty="0" smtClean="0">
              <a:solidFill>
                <a:srgbClr val="343232"/>
              </a:solidFill>
              <a:latin typeface="Arabic Typesetting" pitchFamily="66" charset="-78"/>
              <a:cs typeface="Arabic Typesetting" pitchFamily="66" charset="-78"/>
            </a:endParaRPr>
          </a:p>
          <a:p>
            <a:pPr algn="ctr">
              <a:lnSpc>
                <a:spcPts val="3220"/>
              </a:lnSpc>
              <a:spcBef>
                <a:spcPct val="0"/>
              </a:spcBef>
            </a:pPr>
            <a:r>
              <a:rPr lang="ar-DZ" sz="4400" dirty="0" smtClean="0">
                <a:solidFill>
                  <a:srgbClr val="343232"/>
                </a:solidFill>
                <a:latin typeface="Arabic Typesetting" pitchFamily="66" charset="-78"/>
                <a:cs typeface="Arabic Typesetting" pitchFamily="66" charset="-78"/>
              </a:rPr>
              <a:t>وقابلة للتنفيذ </a:t>
            </a:r>
            <a:endParaRPr lang="en-US" sz="4400" dirty="0">
              <a:solidFill>
                <a:srgbClr val="343232"/>
              </a:solidFill>
              <a:latin typeface="Arabic Typesetting" pitchFamily="66" charset="-78"/>
              <a:cs typeface="Arabic Typesetting" pitchFamily="66" charset="-78"/>
            </a:endParaRPr>
          </a:p>
        </p:txBody>
      </p:sp>
      <p:sp>
        <p:nvSpPr>
          <p:cNvPr id="26" name="TextBox 26"/>
          <p:cNvSpPr txBox="1"/>
          <p:nvPr/>
        </p:nvSpPr>
        <p:spPr>
          <a:xfrm>
            <a:off x="13550268" y="4896286"/>
            <a:ext cx="2942803" cy="1268617"/>
          </a:xfrm>
          <a:prstGeom prst="rect">
            <a:avLst/>
          </a:prstGeom>
        </p:spPr>
        <p:txBody>
          <a:bodyPr lIns="0" tIns="0" rIns="0" bIns="0" rtlCol="0" anchor="t">
            <a:spAutoFit/>
          </a:bodyPr>
          <a:lstStyle/>
          <a:p>
            <a:pPr algn="ctr">
              <a:lnSpc>
                <a:spcPts val="3220"/>
              </a:lnSpc>
              <a:spcBef>
                <a:spcPct val="0"/>
              </a:spcBef>
            </a:pPr>
            <a:r>
              <a:rPr lang="ar-DZ" sz="4800" dirty="0" smtClean="0">
                <a:solidFill>
                  <a:srgbClr val="343232"/>
                </a:solidFill>
                <a:latin typeface="Arabic Typesetting" pitchFamily="66" charset="-78"/>
                <a:cs typeface="Arabic Typesetting" pitchFamily="66" charset="-78"/>
              </a:rPr>
              <a:t>تصور مسبق</a:t>
            </a:r>
          </a:p>
          <a:p>
            <a:pPr algn="ctr">
              <a:lnSpc>
                <a:spcPts val="3220"/>
              </a:lnSpc>
              <a:spcBef>
                <a:spcPct val="0"/>
              </a:spcBef>
            </a:pPr>
            <a:endParaRPr lang="ar-DZ" sz="4800" dirty="0">
              <a:solidFill>
                <a:srgbClr val="343232"/>
              </a:solidFill>
              <a:latin typeface="Glacial Indifference"/>
            </a:endParaRPr>
          </a:p>
          <a:p>
            <a:pPr algn="ctr">
              <a:lnSpc>
                <a:spcPts val="3220"/>
              </a:lnSpc>
              <a:spcBef>
                <a:spcPct val="0"/>
              </a:spcBef>
            </a:pPr>
            <a:r>
              <a:rPr lang="ar-DZ" sz="4800" dirty="0" smtClean="0">
                <a:solidFill>
                  <a:srgbClr val="343232"/>
                </a:solidFill>
                <a:latin typeface="Arabic Typesetting" pitchFamily="66" charset="-78"/>
                <a:cs typeface="Arabic Typesetting" pitchFamily="66" charset="-78"/>
              </a:rPr>
              <a:t>( رسم خطة) </a:t>
            </a:r>
            <a:endParaRPr lang="en-US" sz="4800" dirty="0">
              <a:solidFill>
                <a:srgbClr val="343232"/>
              </a:solidFill>
              <a:latin typeface="Arabic Typesetting" pitchFamily="66" charset="-78"/>
              <a:cs typeface="Arabic Typesetting" pitchFamily="66" charset="-78"/>
            </a:endParaRPr>
          </a:p>
        </p:txBody>
      </p:sp>
      <p:grpSp>
        <p:nvGrpSpPr>
          <p:cNvPr id="27" name="Group 27"/>
          <p:cNvGrpSpPr/>
          <p:nvPr/>
        </p:nvGrpSpPr>
        <p:grpSpPr>
          <a:xfrm>
            <a:off x="6355647" y="2964819"/>
            <a:ext cx="1720770" cy="1720770"/>
            <a:chOff x="0" y="0"/>
            <a:chExt cx="812800" cy="812800"/>
          </a:xfrm>
        </p:grpSpPr>
        <p:sp>
          <p:nvSpPr>
            <p:cNvPr id="28" name="Freeform 28"/>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914D"/>
            </a:solidFill>
          </p:spPr>
        </p:sp>
        <p:sp>
          <p:nvSpPr>
            <p:cNvPr id="29" name="TextBox 29"/>
            <p:cNvSpPr txBox="1"/>
            <p:nvPr/>
          </p:nvSpPr>
          <p:spPr>
            <a:xfrm>
              <a:off x="76200" y="-38100"/>
              <a:ext cx="660400" cy="774700"/>
            </a:xfrm>
            <a:prstGeom prst="rect">
              <a:avLst/>
            </a:prstGeom>
          </p:spPr>
          <p:txBody>
            <a:bodyPr lIns="50800" tIns="50800" rIns="50800" bIns="50800" rtlCol="0" anchor="ctr"/>
            <a:lstStyle/>
            <a:p>
              <a:pPr algn="ctr">
                <a:lnSpc>
                  <a:spcPts val="7000"/>
                </a:lnSpc>
              </a:pPr>
              <a:r>
                <a:rPr lang="ar-DZ" sz="5000" dirty="0" smtClean="0">
                  <a:solidFill>
                    <a:srgbClr val="000000"/>
                  </a:solidFill>
                  <a:latin typeface="Catchy Mager"/>
                </a:rPr>
                <a:t>03</a:t>
              </a:r>
              <a:endParaRPr lang="en-US" sz="5000" dirty="0">
                <a:solidFill>
                  <a:srgbClr val="000000"/>
                </a:solidFill>
                <a:latin typeface="Catchy Mager"/>
              </a:endParaRPr>
            </a:p>
          </p:txBody>
        </p:sp>
      </p:grpSp>
      <p:grpSp>
        <p:nvGrpSpPr>
          <p:cNvPr id="30" name="Group 30"/>
          <p:cNvGrpSpPr/>
          <p:nvPr/>
        </p:nvGrpSpPr>
        <p:grpSpPr>
          <a:xfrm>
            <a:off x="10259135" y="2928892"/>
            <a:ext cx="1720770" cy="1720770"/>
            <a:chOff x="0" y="0"/>
            <a:chExt cx="812800" cy="812800"/>
          </a:xfrm>
        </p:grpSpPr>
        <p:sp>
          <p:nvSpPr>
            <p:cNvPr id="31" name="Freeform 31"/>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DD8B8B"/>
            </a:solidFill>
          </p:spPr>
        </p:sp>
        <p:sp>
          <p:nvSpPr>
            <p:cNvPr id="32" name="TextBox 32"/>
            <p:cNvSpPr txBox="1"/>
            <p:nvPr/>
          </p:nvSpPr>
          <p:spPr>
            <a:xfrm>
              <a:off x="76200" y="-38100"/>
              <a:ext cx="660400" cy="774700"/>
            </a:xfrm>
            <a:prstGeom prst="rect">
              <a:avLst/>
            </a:prstGeom>
          </p:spPr>
          <p:txBody>
            <a:bodyPr lIns="50800" tIns="50800" rIns="50800" bIns="50800" rtlCol="0" anchor="ctr"/>
            <a:lstStyle/>
            <a:p>
              <a:pPr algn="ctr">
                <a:lnSpc>
                  <a:spcPts val="7000"/>
                </a:lnSpc>
              </a:pPr>
              <a:r>
                <a:rPr lang="ar-DZ" sz="5000" dirty="0" smtClean="0">
                  <a:solidFill>
                    <a:srgbClr val="000000"/>
                  </a:solidFill>
                  <a:latin typeface="Catchy Mager"/>
                </a:rPr>
                <a:t>02</a:t>
              </a:r>
              <a:endParaRPr lang="en-US" sz="5000" dirty="0">
                <a:solidFill>
                  <a:srgbClr val="000000"/>
                </a:solidFill>
                <a:latin typeface="Catchy Mager"/>
              </a:endParaRPr>
            </a:p>
          </p:txBody>
        </p:sp>
      </p:grpSp>
      <p:grpSp>
        <p:nvGrpSpPr>
          <p:cNvPr id="33" name="Group 33"/>
          <p:cNvGrpSpPr/>
          <p:nvPr/>
        </p:nvGrpSpPr>
        <p:grpSpPr>
          <a:xfrm>
            <a:off x="14159868" y="2964819"/>
            <a:ext cx="1720770" cy="1720770"/>
            <a:chOff x="0" y="0"/>
            <a:chExt cx="812800" cy="812800"/>
          </a:xfrm>
        </p:grpSpPr>
        <p:sp>
          <p:nvSpPr>
            <p:cNvPr id="34" name="Freeform 3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914D"/>
            </a:solidFill>
          </p:spPr>
        </p:sp>
        <p:sp>
          <p:nvSpPr>
            <p:cNvPr id="35" name="TextBox 35"/>
            <p:cNvSpPr txBox="1"/>
            <p:nvPr/>
          </p:nvSpPr>
          <p:spPr>
            <a:xfrm>
              <a:off x="76200" y="-38100"/>
              <a:ext cx="660400" cy="774700"/>
            </a:xfrm>
            <a:prstGeom prst="rect">
              <a:avLst/>
            </a:prstGeom>
          </p:spPr>
          <p:txBody>
            <a:bodyPr lIns="50800" tIns="50800" rIns="50800" bIns="50800" rtlCol="0" anchor="ctr"/>
            <a:lstStyle/>
            <a:p>
              <a:pPr algn="ctr">
                <a:lnSpc>
                  <a:spcPts val="7000"/>
                </a:lnSpc>
              </a:pPr>
              <a:r>
                <a:rPr lang="ar-DZ" sz="5000" dirty="0" smtClean="0">
                  <a:solidFill>
                    <a:srgbClr val="000000"/>
                  </a:solidFill>
                  <a:latin typeface="Catchy Mager"/>
                </a:rPr>
                <a:t>01</a:t>
              </a:r>
              <a:endParaRPr lang="en-US" sz="5000" dirty="0">
                <a:solidFill>
                  <a:srgbClr val="000000"/>
                </a:solidFill>
                <a:latin typeface="Catchy Mager"/>
              </a:endParaRPr>
            </a:p>
          </p:txBody>
        </p:sp>
      </p:gr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33"/>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circle(in)">
                                      <p:cBhvr>
                                        <p:cTn id="16" dur="20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nodeType="clickEffect">
                                  <p:stCondLst>
                                    <p:cond delay="0"/>
                                  </p:stCondLst>
                                  <p:childTnLst>
                                    <p:animScale>
                                      <p:cBhvr>
                                        <p:cTn id="20" dur="2000" fill="hold"/>
                                        <p:tgtEl>
                                          <p:spTgt spid="30"/>
                                        </p:tgtEl>
                                      </p:cBhvr>
                                      <p:by x="150000" y="15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circle(in)">
                                      <p:cBhvr>
                                        <p:cTn id="25" dur="20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mph" presetSubtype="0" fill="hold" nodeType="clickEffect">
                                  <p:stCondLst>
                                    <p:cond delay="0"/>
                                  </p:stCondLst>
                                  <p:childTnLst>
                                    <p:animScale>
                                      <p:cBhvr>
                                        <p:cTn id="29" dur="2000" fill="hold"/>
                                        <p:tgtEl>
                                          <p:spTgt spid="27"/>
                                        </p:tgtEl>
                                      </p:cBhvr>
                                      <p:by x="150000" y="150000"/>
                                    </p:animScale>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circle(in)">
                                      <p:cBhvr>
                                        <p:cTn id="34" dur="20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mph" presetSubtype="0" fill="hold" nodeType="clickEffect">
                                  <p:stCondLst>
                                    <p:cond delay="0"/>
                                  </p:stCondLst>
                                  <p:childTnLst>
                                    <p:animScale>
                                      <p:cBhvr>
                                        <p:cTn id="38" dur="2000" fill="hold"/>
                                        <p:tgtEl>
                                          <p:spTgt spid="11"/>
                                        </p:tgtEl>
                                      </p:cBhvr>
                                      <p:by x="150000" y="150000"/>
                                    </p:animScale>
                                  </p:childTnLst>
                                </p:cTn>
                              </p:par>
                            </p:childTnLst>
                          </p:cTn>
                        </p:par>
                      </p:childTnLst>
                    </p:cTn>
                  </p:par>
                  <p:par>
                    <p:cTn id="39" fill="hold">
                      <p:stCondLst>
                        <p:cond delay="indefinite"/>
                      </p:stCondLst>
                      <p:childTnLst>
                        <p:par>
                          <p:cTn id="40" fill="hold">
                            <p:stCondLst>
                              <p:cond delay="0"/>
                            </p:stCondLst>
                            <p:childTnLst>
                              <p:par>
                                <p:cTn id="41" presetID="6" presetClass="emph" presetSubtype="0" fill="hold" nodeType="clickEffect">
                                  <p:stCondLst>
                                    <p:cond delay="0"/>
                                  </p:stCondLst>
                                  <p:childTnLst>
                                    <p:animScale>
                                      <p:cBhvr>
                                        <p:cTn id="42"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1E9E2"/>
        </a:solidFill>
        <a:effectLst/>
      </p:bgPr>
    </p:bg>
    <p:spTree>
      <p:nvGrpSpPr>
        <p:cNvPr id="1" name=""/>
        <p:cNvGrpSpPr/>
        <p:nvPr/>
      </p:nvGrpSpPr>
      <p:grpSpPr>
        <a:xfrm>
          <a:off x="0" y="0"/>
          <a:ext cx="0" cy="0"/>
          <a:chOff x="0" y="0"/>
          <a:chExt cx="0" cy="0"/>
        </a:xfrm>
      </p:grpSpPr>
      <p:grpSp>
        <p:nvGrpSpPr>
          <p:cNvPr id="4" name="Group 4"/>
          <p:cNvGrpSpPr/>
          <p:nvPr/>
        </p:nvGrpSpPr>
        <p:grpSpPr>
          <a:xfrm>
            <a:off x="1028700" y="1028700"/>
            <a:ext cx="1178128" cy="949641"/>
            <a:chOff x="0" y="0"/>
            <a:chExt cx="310289" cy="250111"/>
          </a:xfrm>
        </p:grpSpPr>
        <p:sp>
          <p:nvSpPr>
            <p:cNvPr id="5" name="Freeform 5"/>
            <p:cNvSpPr/>
            <p:nvPr/>
          </p:nvSpPr>
          <p:spPr>
            <a:xfrm>
              <a:off x="0" y="0"/>
              <a:ext cx="310289" cy="250111"/>
            </a:xfrm>
            <a:custGeom>
              <a:avLst/>
              <a:gdLst/>
              <a:ahLst/>
              <a:cxnLst/>
              <a:rect l="l" t="t" r="r" b="b"/>
              <a:pathLst>
                <a:path w="310289" h="250111">
                  <a:moveTo>
                    <a:pt x="125056" y="0"/>
                  </a:moveTo>
                  <a:lnTo>
                    <a:pt x="185233" y="0"/>
                  </a:lnTo>
                  <a:cubicBezTo>
                    <a:pt x="254300" y="0"/>
                    <a:pt x="310289" y="55989"/>
                    <a:pt x="310289" y="125056"/>
                  </a:cubicBezTo>
                  <a:lnTo>
                    <a:pt x="310289" y="125056"/>
                  </a:lnTo>
                  <a:cubicBezTo>
                    <a:pt x="310289" y="158222"/>
                    <a:pt x="297113" y="190031"/>
                    <a:pt x="273661" y="213483"/>
                  </a:cubicBezTo>
                  <a:cubicBezTo>
                    <a:pt x="250208" y="236936"/>
                    <a:pt x="218400" y="250111"/>
                    <a:pt x="185233" y="250111"/>
                  </a:cubicBezTo>
                  <a:lnTo>
                    <a:pt x="125056" y="250111"/>
                  </a:lnTo>
                  <a:cubicBezTo>
                    <a:pt x="55989" y="250111"/>
                    <a:pt x="0" y="194122"/>
                    <a:pt x="0" y="125056"/>
                  </a:cubicBezTo>
                  <a:lnTo>
                    <a:pt x="0" y="125056"/>
                  </a:lnTo>
                  <a:cubicBezTo>
                    <a:pt x="0" y="55989"/>
                    <a:pt x="55989" y="0"/>
                    <a:pt x="125056" y="0"/>
                  </a:cubicBezTo>
                  <a:close/>
                </a:path>
              </a:pathLst>
            </a:custGeom>
            <a:solidFill>
              <a:srgbClr val="DD8B8B"/>
            </a:solidFill>
          </p:spPr>
        </p:sp>
        <p:sp>
          <p:nvSpPr>
            <p:cNvPr id="6" name="TextBox 6"/>
            <p:cNvSpPr txBox="1"/>
            <p:nvPr/>
          </p:nvSpPr>
          <p:spPr>
            <a:xfrm>
              <a:off x="0" y="-104775"/>
              <a:ext cx="310289" cy="354886"/>
            </a:xfrm>
            <a:prstGeom prst="rect">
              <a:avLst/>
            </a:prstGeom>
          </p:spPr>
          <p:txBody>
            <a:bodyPr lIns="50800" tIns="50800" rIns="50800" bIns="50800" rtlCol="0" anchor="ctr"/>
            <a:lstStyle/>
            <a:p>
              <a:pPr algn="ctr">
                <a:lnSpc>
                  <a:spcPts val="6299"/>
                </a:lnSpc>
              </a:pPr>
              <a:r>
                <a:rPr lang="ar-DZ" sz="4499" dirty="0" smtClean="0">
                  <a:solidFill>
                    <a:srgbClr val="000000"/>
                  </a:solidFill>
                  <a:latin typeface="Catchy Mager"/>
                </a:rPr>
                <a:t>05</a:t>
              </a:r>
              <a:endParaRPr lang="en-US" sz="4499" dirty="0">
                <a:solidFill>
                  <a:srgbClr val="000000"/>
                </a:solidFill>
                <a:latin typeface="Catchy Mager"/>
              </a:endParaRPr>
            </a:p>
          </p:txBody>
        </p:sp>
      </p:grpSp>
      <p:sp>
        <p:nvSpPr>
          <p:cNvPr id="7" name="TextBox 7"/>
          <p:cNvSpPr txBox="1"/>
          <p:nvPr/>
        </p:nvSpPr>
        <p:spPr>
          <a:xfrm>
            <a:off x="2394558" y="1186181"/>
            <a:ext cx="7557444" cy="756617"/>
          </a:xfrm>
          <a:prstGeom prst="rect">
            <a:avLst/>
          </a:prstGeom>
        </p:spPr>
        <p:txBody>
          <a:bodyPr lIns="0" tIns="0" rIns="0" bIns="0" rtlCol="0" anchor="t">
            <a:spAutoFit/>
          </a:bodyPr>
          <a:lstStyle/>
          <a:p>
            <a:pPr algn="ctr">
              <a:lnSpc>
                <a:spcPts val="5879"/>
              </a:lnSpc>
            </a:pPr>
            <a:r>
              <a:rPr lang="ar-DZ" sz="4800" dirty="0" smtClean="0">
                <a:solidFill>
                  <a:srgbClr val="343232"/>
                </a:solidFill>
                <a:latin typeface="Catchy Mager"/>
              </a:rPr>
              <a:t>أهداف التخطيط اللغوي</a:t>
            </a:r>
            <a:endParaRPr lang="en-US" sz="4800" dirty="0">
              <a:solidFill>
                <a:srgbClr val="343232"/>
              </a:solidFill>
              <a:latin typeface="Catchy Mager"/>
            </a:endParaRPr>
          </a:p>
        </p:txBody>
      </p:sp>
      <p:grpSp>
        <p:nvGrpSpPr>
          <p:cNvPr id="8" name="Group 8"/>
          <p:cNvGrpSpPr/>
          <p:nvPr/>
        </p:nvGrpSpPr>
        <p:grpSpPr>
          <a:xfrm>
            <a:off x="1335588" y="5581300"/>
            <a:ext cx="2060765" cy="875600"/>
            <a:chOff x="0" y="0"/>
            <a:chExt cx="542753" cy="230611"/>
          </a:xfrm>
        </p:grpSpPr>
        <p:sp>
          <p:nvSpPr>
            <p:cNvPr id="9" name="Freeform 9"/>
            <p:cNvSpPr/>
            <p:nvPr/>
          </p:nvSpPr>
          <p:spPr>
            <a:xfrm>
              <a:off x="0" y="0"/>
              <a:ext cx="542753" cy="230611"/>
            </a:xfrm>
            <a:custGeom>
              <a:avLst/>
              <a:gdLst/>
              <a:ahLst/>
              <a:cxnLst/>
              <a:rect l="l" t="t" r="r" b="b"/>
              <a:pathLst>
                <a:path w="542753" h="230611">
                  <a:moveTo>
                    <a:pt x="115305" y="0"/>
                  </a:moveTo>
                  <a:lnTo>
                    <a:pt x="427448" y="0"/>
                  </a:lnTo>
                  <a:cubicBezTo>
                    <a:pt x="458028" y="0"/>
                    <a:pt x="487357" y="12148"/>
                    <a:pt x="508981" y="33772"/>
                  </a:cubicBezTo>
                  <a:cubicBezTo>
                    <a:pt x="530605" y="55396"/>
                    <a:pt x="542753" y="84725"/>
                    <a:pt x="542753" y="115305"/>
                  </a:cubicBezTo>
                  <a:lnTo>
                    <a:pt x="542753" y="115305"/>
                  </a:lnTo>
                  <a:cubicBezTo>
                    <a:pt x="542753" y="178987"/>
                    <a:pt x="491129" y="230611"/>
                    <a:pt x="427448" y="230611"/>
                  </a:cubicBezTo>
                  <a:lnTo>
                    <a:pt x="115305" y="230611"/>
                  </a:lnTo>
                  <a:cubicBezTo>
                    <a:pt x="84725" y="230611"/>
                    <a:pt x="55396" y="218463"/>
                    <a:pt x="33772" y="196839"/>
                  </a:cubicBezTo>
                  <a:cubicBezTo>
                    <a:pt x="12148" y="175215"/>
                    <a:pt x="0" y="145886"/>
                    <a:pt x="0" y="115305"/>
                  </a:cubicBezTo>
                  <a:lnTo>
                    <a:pt x="0" y="115305"/>
                  </a:lnTo>
                  <a:cubicBezTo>
                    <a:pt x="0" y="84725"/>
                    <a:pt x="12148" y="55396"/>
                    <a:pt x="33772" y="33772"/>
                  </a:cubicBezTo>
                  <a:cubicBezTo>
                    <a:pt x="55396" y="12148"/>
                    <a:pt x="84725" y="0"/>
                    <a:pt x="115305" y="0"/>
                  </a:cubicBezTo>
                  <a:close/>
                </a:path>
              </a:pathLst>
            </a:custGeom>
            <a:solidFill>
              <a:srgbClr val="B49786"/>
            </a:solidFill>
          </p:spPr>
        </p:sp>
        <p:sp>
          <p:nvSpPr>
            <p:cNvPr id="10" name="TextBox 10"/>
            <p:cNvSpPr txBox="1"/>
            <p:nvPr/>
          </p:nvSpPr>
          <p:spPr>
            <a:xfrm>
              <a:off x="0" y="-95250"/>
              <a:ext cx="542753" cy="325861"/>
            </a:xfrm>
            <a:prstGeom prst="rect">
              <a:avLst/>
            </a:prstGeom>
          </p:spPr>
          <p:txBody>
            <a:bodyPr lIns="50800" tIns="50800" rIns="50800" bIns="50800" rtlCol="0" anchor="ctr"/>
            <a:lstStyle/>
            <a:p>
              <a:pPr algn="ctr">
                <a:lnSpc>
                  <a:spcPts val="5739"/>
                </a:lnSpc>
              </a:pPr>
              <a:r>
                <a:rPr lang="ar-DZ" sz="4099" dirty="0" smtClean="0">
                  <a:solidFill>
                    <a:srgbClr val="000000"/>
                  </a:solidFill>
                  <a:latin typeface="Catchy Mager"/>
                </a:rPr>
                <a:t>الأهداف</a:t>
              </a:r>
              <a:endParaRPr lang="en-US" sz="4099" dirty="0">
                <a:solidFill>
                  <a:srgbClr val="000000"/>
                </a:solidFill>
                <a:latin typeface="Catchy Mager"/>
              </a:endParaRPr>
            </a:p>
          </p:txBody>
        </p:sp>
      </p:grpSp>
      <p:grpSp>
        <p:nvGrpSpPr>
          <p:cNvPr id="11" name="Group 11"/>
          <p:cNvGrpSpPr/>
          <p:nvPr/>
        </p:nvGrpSpPr>
        <p:grpSpPr>
          <a:xfrm>
            <a:off x="6021493" y="2969801"/>
            <a:ext cx="917350" cy="697102"/>
            <a:chOff x="0" y="0"/>
            <a:chExt cx="241606" cy="183599"/>
          </a:xfrm>
        </p:grpSpPr>
        <p:sp>
          <p:nvSpPr>
            <p:cNvPr id="12" name="Freeform 12"/>
            <p:cNvSpPr/>
            <p:nvPr/>
          </p:nvSpPr>
          <p:spPr>
            <a:xfrm>
              <a:off x="0" y="0"/>
              <a:ext cx="241606" cy="183599"/>
            </a:xfrm>
            <a:custGeom>
              <a:avLst/>
              <a:gdLst/>
              <a:ahLst/>
              <a:cxnLst/>
              <a:rect l="l" t="t" r="r" b="b"/>
              <a:pathLst>
                <a:path w="241606" h="183599">
                  <a:moveTo>
                    <a:pt x="91799" y="0"/>
                  </a:moveTo>
                  <a:lnTo>
                    <a:pt x="149807" y="0"/>
                  </a:lnTo>
                  <a:cubicBezTo>
                    <a:pt x="200506" y="0"/>
                    <a:pt x="241606" y="41100"/>
                    <a:pt x="241606" y="91799"/>
                  </a:cubicBezTo>
                  <a:lnTo>
                    <a:pt x="241606" y="91799"/>
                  </a:lnTo>
                  <a:cubicBezTo>
                    <a:pt x="241606" y="116146"/>
                    <a:pt x="231935" y="139496"/>
                    <a:pt x="214719" y="156712"/>
                  </a:cubicBezTo>
                  <a:cubicBezTo>
                    <a:pt x="197503" y="173927"/>
                    <a:pt x="174154" y="183599"/>
                    <a:pt x="149807" y="183599"/>
                  </a:cubicBezTo>
                  <a:lnTo>
                    <a:pt x="91799" y="183599"/>
                  </a:lnTo>
                  <a:cubicBezTo>
                    <a:pt x="67453" y="183599"/>
                    <a:pt x="44103" y="173927"/>
                    <a:pt x="26887" y="156712"/>
                  </a:cubicBezTo>
                  <a:cubicBezTo>
                    <a:pt x="9672" y="139496"/>
                    <a:pt x="0" y="116146"/>
                    <a:pt x="0" y="91799"/>
                  </a:cubicBezTo>
                  <a:lnTo>
                    <a:pt x="0" y="91799"/>
                  </a:lnTo>
                  <a:cubicBezTo>
                    <a:pt x="0" y="67453"/>
                    <a:pt x="9672" y="44103"/>
                    <a:pt x="26887" y="26887"/>
                  </a:cubicBezTo>
                  <a:cubicBezTo>
                    <a:pt x="44103" y="9672"/>
                    <a:pt x="67453" y="0"/>
                    <a:pt x="91799" y="0"/>
                  </a:cubicBezTo>
                  <a:close/>
                </a:path>
              </a:pathLst>
            </a:custGeom>
            <a:solidFill>
              <a:srgbClr val="FF914D"/>
            </a:solidFill>
          </p:spPr>
        </p:sp>
        <p:sp>
          <p:nvSpPr>
            <p:cNvPr id="13" name="TextBox 13"/>
            <p:cNvSpPr txBox="1"/>
            <p:nvPr/>
          </p:nvSpPr>
          <p:spPr>
            <a:xfrm>
              <a:off x="0" y="-66675"/>
              <a:ext cx="241606" cy="250274"/>
            </a:xfrm>
            <a:prstGeom prst="rect">
              <a:avLst/>
            </a:prstGeom>
          </p:spPr>
          <p:txBody>
            <a:bodyPr lIns="50800" tIns="50800" rIns="50800" bIns="50800" rtlCol="0" anchor="ctr"/>
            <a:lstStyle/>
            <a:p>
              <a:pPr algn="ctr">
                <a:lnSpc>
                  <a:spcPts val="4479"/>
                </a:lnSpc>
              </a:pPr>
              <a:r>
                <a:rPr lang="en-US" sz="3199">
                  <a:solidFill>
                    <a:srgbClr val="000000"/>
                  </a:solidFill>
                  <a:latin typeface="Catchy Mager"/>
                </a:rPr>
                <a:t>01</a:t>
              </a:r>
            </a:p>
          </p:txBody>
        </p:sp>
      </p:grpSp>
      <p:grpSp>
        <p:nvGrpSpPr>
          <p:cNvPr id="14" name="Group 14"/>
          <p:cNvGrpSpPr/>
          <p:nvPr/>
        </p:nvGrpSpPr>
        <p:grpSpPr>
          <a:xfrm>
            <a:off x="6021493" y="4794949"/>
            <a:ext cx="917350" cy="697102"/>
            <a:chOff x="0" y="0"/>
            <a:chExt cx="241606" cy="183599"/>
          </a:xfrm>
        </p:grpSpPr>
        <p:sp>
          <p:nvSpPr>
            <p:cNvPr id="15" name="Freeform 15"/>
            <p:cNvSpPr/>
            <p:nvPr/>
          </p:nvSpPr>
          <p:spPr>
            <a:xfrm>
              <a:off x="0" y="0"/>
              <a:ext cx="241606" cy="183599"/>
            </a:xfrm>
            <a:custGeom>
              <a:avLst/>
              <a:gdLst/>
              <a:ahLst/>
              <a:cxnLst/>
              <a:rect l="l" t="t" r="r" b="b"/>
              <a:pathLst>
                <a:path w="241606" h="183599">
                  <a:moveTo>
                    <a:pt x="91799" y="0"/>
                  </a:moveTo>
                  <a:lnTo>
                    <a:pt x="149807" y="0"/>
                  </a:lnTo>
                  <a:cubicBezTo>
                    <a:pt x="200506" y="0"/>
                    <a:pt x="241606" y="41100"/>
                    <a:pt x="241606" y="91799"/>
                  </a:cubicBezTo>
                  <a:lnTo>
                    <a:pt x="241606" y="91799"/>
                  </a:lnTo>
                  <a:cubicBezTo>
                    <a:pt x="241606" y="116146"/>
                    <a:pt x="231935" y="139496"/>
                    <a:pt x="214719" y="156712"/>
                  </a:cubicBezTo>
                  <a:cubicBezTo>
                    <a:pt x="197503" y="173927"/>
                    <a:pt x="174154" y="183599"/>
                    <a:pt x="149807" y="183599"/>
                  </a:cubicBezTo>
                  <a:lnTo>
                    <a:pt x="91799" y="183599"/>
                  </a:lnTo>
                  <a:cubicBezTo>
                    <a:pt x="67453" y="183599"/>
                    <a:pt x="44103" y="173927"/>
                    <a:pt x="26887" y="156712"/>
                  </a:cubicBezTo>
                  <a:cubicBezTo>
                    <a:pt x="9672" y="139496"/>
                    <a:pt x="0" y="116146"/>
                    <a:pt x="0" y="91799"/>
                  </a:cubicBezTo>
                  <a:lnTo>
                    <a:pt x="0" y="91799"/>
                  </a:lnTo>
                  <a:cubicBezTo>
                    <a:pt x="0" y="67453"/>
                    <a:pt x="9672" y="44103"/>
                    <a:pt x="26887" y="26887"/>
                  </a:cubicBezTo>
                  <a:cubicBezTo>
                    <a:pt x="44103" y="9672"/>
                    <a:pt x="67453" y="0"/>
                    <a:pt x="91799" y="0"/>
                  </a:cubicBezTo>
                  <a:close/>
                </a:path>
              </a:pathLst>
            </a:custGeom>
            <a:solidFill>
              <a:srgbClr val="FF914D"/>
            </a:solidFill>
          </p:spPr>
        </p:sp>
        <p:sp>
          <p:nvSpPr>
            <p:cNvPr id="16" name="TextBox 16"/>
            <p:cNvSpPr txBox="1"/>
            <p:nvPr/>
          </p:nvSpPr>
          <p:spPr>
            <a:xfrm>
              <a:off x="0" y="-66675"/>
              <a:ext cx="241606" cy="250274"/>
            </a:xfrm>
            <a:prstGeom prst="rect">
              <a:avLst/>
            </a:prstGeom>
          </p:spPr>
          <p:txBody>
            <a:bodyPr lIns="50800" tIns="50800" rIns="50800" bIns="50800" rtlCol="0" anchor="ctr"/>
            <a:lstStyle/>
            <a:p>
              <a:pPr algn="ctr">
                <a:lnSpc>
                  <a:spcPts val="4479"/>
                </a:lnSpc>
              </a:pPr>
              <a:r>
                <a:rPr lang="en-US" sz="3199">
                  <a:solidFill>
                    <a:srgbClr val="000000"/>
                  </a:solidFill>
                  <a:latin typeface="Catchy Mager"/>
                </a:rPr>
                <a:t>02</a:t>
              </a:r>
            </a:p>
          </p:txBody>
        </p:sp>
      </p:grpSp>
      <p:grpSp>
        <p:nvGrpSpPr>
          <p:cNvPr id="17" name="Group 17"/>
          <p:cNvGrpSpPr/>
          <p:nvPr/>
        </p:nvGrpSpPr>
        <p:grpSpPr>
          <a:xfrm>
            <a:off x="6021493" y="6616001"/>
            <a:ext cx="917350" cy="697102"/>
            <a:chOff x="0" y="0"/>
            <a:chExt cx="241606" cy="183599"/>
          </a:xfrm>
        </p:grpSpPr>
        <p:sp>
          <p:nvSpPr>
            <p:cNvPr id="18" name="Freeform 18"/>
            <p:cNvSpPr/>
            <p:nvPr/>
          </p:nvSpPr>
          <p:spPr>
            <a:xfrm>
              <a:off x="0" y="0"/>
              <a:ext cx="241606" cy="183599"/>
            </a:xfrm>
            <a:custGeom>
              <a:avLst/>
              <a:gdLst/>
              <a:ahLst/>
              <a:cxnLst/>
              <a:rect l="l" t="t" r="r" b="b"/>
              <a:pathLst>
                <a:path w="241606" h="183599">
                  <a:moveTo>
                    <a:pt x="91799" y="0"/>
                  </a:moveTo>
                  <a:lnTo>
                    <a:pt x="149807" y="0"/>
                  </a:lnTo>
                  <a:cubicBezTo>
                    <a:pt x="200506" y="0"/>
                    <a:pt x="241606" y="41100"/>
                    <a:pt x="241606" y="91799"/>
                  </a:cubicBezTo>
                  <a:lnTo>
                    <a:pt x="241606" y="91799"/>
                  </a:lnTo>
                  <a:cubicBezTo>
                    <a:pt x="241606" y="116146"/>
                    <a:pt x="231935" y="139496"/>
                    <a:pt x="214719" y="156712"/>
                  </a:cubicBezTo>
                  <a:cubicBezTo>
                    <a:pt x="197503" y="173927"/>
                    <a:pt x="174154" y="183599"/>
                    <a:pt x="149807" y="183599"/>
                  </a:cubicBezTo>
                  <a:lnTo>
                    <a:pt x="91799" y="183599"/>
                  </a:lnTo>
                  <a:cubicBezTo>
                    <a:pt x="67453" y="183599"/>
                    <a:pt x="44103" y="173927"/>
                    <a:pt x="26887" y="156712"/>
                  </a:cubicBezTo>
                  <a:cubicBezTo>
                    <a:pt x="9672" y="139496"/>
                    <a:pt x="0" y="116146"/>
                    <a:pt x="0" y="91799"/>
                  </a:cubicBezTo>
                  <a:lnTo>
                    <a:pt x="0" y="91799"/>
                  </a:lnTo>
                  <a:cubicBezTo>
                    <a:pt x="0" y="67453"/>
                    <a:pt x="9672" y="44103"/>
                    <a:pt x="26887" y="26887"/>
                  </a:cubicBezTo>
                  <a:cubicBezTo>
                    <a:pt x="44103" y="9672"/>
                    <a:pt x="67453" y="0"/>
                    <a:pt x="91799" y="0"/>
                  </a:cubicBezTo>
                  <a:close/>
                </a:path>
              </a:pathLst>
            </a:custGeom>
            <a:solidFill>
              <a:srgbClr val="FF914D"/>
            </a:solidFill>
          </p:spPr>
        </p:sp>
        <p:sp>
          <p:nvSpPr>
            <p:cNvPr id="19" name="TextBox 19"/>
            <p:cNvSpPr txBox="1"/>
            <p:nvPr/>
          </p:nvSpPr>
          <p:spPr>
            <a:xfrm>
              <a:off x="0" y="-66675"/>
              <a:ext cx="241606" cy="250274"/>
            </a:xfrm>
            <a:prstGeom prst="rect">
              <a:avLst/>
            </a:prstGeom>
          </p:spPr>
          <p:txBody>
            <a:bodyPr lIns="50800" tIns="50800" rIns="50800" bIns="50800" rtlCol="0" anchor="ctr"/>
            <a:lstStyle/>
            <a:p>
              <a:pPr algn="ctr">
                <a:lnSpc>
                  <a:spcPts val="4479"/>
                </a:lnSpc>
              </a:pPr>
              <a:r>
                <a:rPr lang="en-US" sz="3199">
                  <a:solidFill>
                    <a:srgbClr val="000000"/>
                  </a:solidFill>
                  <a:latin typeface="Catchy Mager"/>
                </a:rPr>
                <a:t>03</a:t>
              </a:r>
            </a:p>
          </p:txBody>
        </p:sp>
      </p:grpSp>
      <p:sp>
        <p:nvSpPr>
          <p:cNvPr id="23" name="TextBox 23"/>
          <p:cNvSpPr txBox="1"/>
          <p:nvPr/>
        </p:nvSpPr>
        <p:spPr>
          <a:xfrm>
            <a:off x="7354175" y="2635727"/>
            <a:ext cx="9598237" cy="954749"/>
          </a:xfrm>
          <a:prstGeom prst="rect">
            <a:avLst/>
          </a:prstGeom>
        </p:spPr>
        <p:txBody>
          <a:bodyPr lIns="0" tIns="0" rIns="0" bIns="0" rtlCol="0" anchor="t">
            <a:spAutoFit/>
          </a:bodyPr>
          <a:lstStyle/>
          <a:p>
            <a:pPr algn="just" rtl="1">
              <a:lnSpc>
                <a:spcPts val="3500"/>
              </a:lnSpc>
              <a:spcBef>
                <a:spcPct val="0"/>
              </a:spcBef>
            </a:pPr>
            <a:r>
              <a:rPr lang="ar-DZ" sz="4400" dirty="0" smtClean="0">
                <a:solidFill>
                  <a:srgbClr val="343232"/>
                </a:solidFill>
                <a:latin typeface="Arabic Typesetting" pitchFamily="66" charset="-78"/>
                <a:cs typeface="Arabic Typesetting" pitchFamily="66" charset="-78"/>
              </a:rPr>
              <a:t>التخطيط اللغوي  يهدف إلى خدمة البيئة الاجتماعية  في مختلف المشاكل في إطار يسمح  بالمحافظة على مختلف القيم الاجتماعية  والثقافية والعادات </a:t>
            </a:r>
            <a:r>
              <a:rPr lang="ar-DZ" sz="4400" dirty="0" err="1" smtClean="0">
                <a:solidFill>
                  <a:srgbClr val="343232"/>
                </a:solidFill>
                <a:latin typeface="Arabic Typesetting" pitchFamily="66" charset="-78"/>
                <a:cs typeface="Arabic Typesetting" pitchFamily="66" charset="-78"/>
              </a:rPr>
              <a:t>والتقايد</a:t>
            </a:r>
            <a:r>
              <a:rPr lang="ar-DZ" sz="4400" dirty="0" smtClean="0">
                <a:solidFill>
                  <a:srgbClr val="343232"/>
                </a:solidFill>
                <a:latin typeface="Arabic Typesetting" pitchFamily="66" charset="-78"/>
                <a:cs typeface="Arabic Typesetting" pitchFamily="66" charset="-78"/>
              </a:rPr>
              <a:t> </a:t>
            </a:r>
            <a:endParaRPr lang="en-US" sz="4400" dirty="0">
              <a:solidFill>
                <a:srgbClr val="343232"/>
              </a:solidFill>
              <a:latin typeface="Arabic Typesetting" pitchFamily="66" charset="-78"/>
              <a:cs typeface="Arabic Typesetting" pitchFamily="66" charset="-78"/>
            </a:endParaRPr>
          </a:p>
        </p:txBody>
      </p:sp>
      <p:sp>
        <p:nvSpPr>
          <p:cNvPr id="24" name="TextBox 24"/>
          <p:cNvSpPr txBox="1"/>
          <p:nvPr/>
        </p:nvSpPr>
        <p:spPr>
          <a:xfrm>
            <a:off x="7354175" y="4460875"/>
            <a:ext cx="9598237" cy="1372812"/>
          </a:xfrm>
          <a:prstGeom prst="rect">
            <a:avLst/>
          </a:prstGeom>
        </p:spPr>
        <p:txBody>
          <a:bodyPr lIns="0" tIns="0" rIns="0" bIns="0" rtlCol="0" anchor="t">
            <a:spAutoFit/>
          </a:bodyPr>
          <a:lstStyle/>
          <a:p>
            <a:pPr algn="just" rtl="1">
              <a:lnSpc>
                <a:spcPts val="3500"/>
              </a:lnSpc>
              <a:spcBef>
                <a:spcPct val="0"/>
              </a:spcBef>
            </a:pPr>
            <a:r>
              <a:rPr lang="ar-DZ" sz="3600" dirty="0" err="1" smtClean="0">
                <a:solidFill>
                  <a:srgbClr val="343232"/>
                </a:solidFill>
                <a:latin typeface="Arabic Typesetting" pitchFamily="66" charset="-78"/>
                <a:cs typeface="Arabic Typesetting" pitchFamily="66" charset="-78"/>
              </a:rPr>
              <a:t>الإرتقاء</a:t>
            </a:r>
            <a:r>
              <a:rPr lang="ar-DZ" sz="3600" dirty="0" smtClean="0">
                <a:solidFill>
                  <a:srgbClr val="343232"/>
                </a:solidFill>
                <a:latin typeface="Arabic Typesetting" pitchFamily="66" charset="-78"/>
                <a:cs typeface="Arabic Typesetting" pitchFamily="66" charset="-78"/>
              </a:rPr>
              <a:t> بالحياة الاجتماعية  واللغوية في الوقت نفسه  عن طريق جهود فردية  كالذي قامت به الحركة النسوية  في الولايات المتحدة الأمريكية  في استبدال رجل الاطفاء</a:t>
            </a:r>
            <a:r>
              <a:rPr lang="en-CA" sz="3600" dirty="0" smtClean="0">
                <a:solidFill>
                  <a:srgbClr val="343232"/>
                </a:solidFill>
                <a:latin typeface="Arabic Typesetting" pitchFamily="66" charset="-78"/>
                <a:cs typeface="Arabic Typesetting" pitchFamily="66" charset="-78"/>
              </a:rPr>
              <a:t> </a:t>
            </a:r>
            <a:r>
              <a:rPr lang="fr-FR" sz="3600" dirty="0" smtClean="0">
                <a:solidFill>
                  <a:srgbClr val="343232"/>
                </a:solidFill>
                <a:latin typeface="Arabic Typesetting" pitchFamily="66" charset="-78"/>
                <a:cs typeface="Arabic Typesetting" pitchFamily="66" charset="-78"/>
              </a:rPr>
              <a:t>  </a:t>
            </a:r>
            <a:r>
              <a:rPr lang="ar-DZ" sz="3600" dirty="0" smtClean="0">
                <a:solidFill>
                  <a:srgbClr val="343232"/>
                </a:solidFill>
                <a:latin typeface="Arabic Typesetting" pitchFamily="66" charset="-78"/>
                <a:cs typeface="Arabic Typesetting" pitchFamily="66" charset="-78"/>
              </a:rPr>
              <a:t> بمكافح الحرائق  كي لا يكون هناك تحيز لغوي</a:t>
            </a:r>
            <a:endParaRPr lang="en-US" sz="3600" dirty="0">
              <a:solidFill>
                <a:srgbClr val="343232"/>
              </a:solidFill>
              <a:latin typeface="Arabic Typesetting" pitchFamily="66" charset="-78"/>
              <a:cs typeface="Arabic Typesetting" pitchFamily="66" charset="-78"/>
            </a:endParaRPr>
          </a:p>
        </p:txBody>
      </p:sp>
      <p:sp>
        <p:nvSpPr>
          <p:cNvPr id="25" name="TextBox 25"/>
          <p:cNvSpPr txBox="1"/>
          <p:nvPr/>
        </p:nvSpPr>
        <p:spPr>
          <a:xfrm>
            <a:off x="7354175" y="6281928"/>
            <a:ext cx="9598237" cy="1388201"/>
          </a:xfrm>
          <a:prstGeom prst="rect">
            <a:avLst/>
          </a:prstGeom>
        </p:spPr>
        <p:txBody>
          <a:bodyPr lIns="0" tIns="0" rIns="0" bIns="0" rtlCol="0" anchor="t">
            <a:spAutoFit/>
          </a:bodyPr>
          <a:lstStyle/>
          <a:p>
            <a:pPr algn="just" rtl="1">
              <a:lnSpc>
                <a:spcPts val="3500"/>
              </a:lnSpc>
              <a:spcBef>
                <a:spcPct val="0"/>
              </a:spcBef>
            </a:pPr>
            <a:r>
              <a:rPr lang="ar-DZ" sz="4000" dirty="0" smtClean="0">
                <a:solidFill>
                  <a:srgbClr val="343232"/>
                </a:solidFill>
                <a:latin typeface="Arabic Typesetting" pitchFamily="66" charset="-78"/>
                <a:cs typeface="Arabic Typesetting" pitchFamily="66" charset="-78"/>
              </a:rPr>
              <a:t>جهود </a:t>
            </a:r>
            <a:r>
              <a:rPr lang="ar-DZ" sz="4000" dirty="0" err="1" smtClean="0">
                <a:solidFill>
                  <a:srgbClr val="343232"/>
                </a:solidFill>
                <a:latin typeface="Arabic Typesetting" pitchFamily="66" charset="-78"/>
                <a:cs typeface="Arabic Typesetting" pitchFamily="66" charset="-78"/>
              </a:rPr>
              <a:t>السياسين</a:t>
            </a:r>
            <a:r>
              <a:rPr lang="ar-DZ" sz="4000" dirty="0" smtClean="0">
                <a:solidFill>
                  <a:srgbClr val="343232"/>
                </a:solidFill>
                <a:latin typeface="Arabic Typesetting" pitchFamily="66" charset="-78"/>
                <a:cs typeface="Arabic Typesetting" pitchFamily="66" charset="-78"/>
              </a:rPr>
              <a:t>  في وضع المصطلحات وترجمتها وتعريبها وغيرها وجهود جماعية تتمثل في المؤسسات  والهيئات المختصة  مثل المجامع اللغوية   فماهي أبرز المجامع اللغوية  وفيما تجلت جهودها ؟</a:t>
            </a:r>
            <a:endParaRPr lang="en-US" sz="4000" dirty="0">
              <a:solidFill>
                <a:srgbClr val="343232"/>
              </a:solidFill>
              <a:latin typeface="Arabic Typesetting" pitchFamily="66" charset="-78"/>
              <a:cs typeface="Arabic Typesetting" pitchFamily="66" charset="-78"/>
            </a:endParaRPr>
          </a:p>
        </p:txBody>
      </p:sp>
      <p:sp>
        <p:nvSpPr>
          <p:cNvPr id="27" name="AutoShape 27"/>
          <p:cNvSpPr/>
          <p:nvPr/>
        </p:nvSpPr>
        <p:spPr>
          <a:xfrm flipV="1">
            <a:off x="3396353" y="3318352"/>
            <a:ext cx="2625140" cy="2700748"/>
          </a:xfrm>
          <a:prstGeom prst="line">
            <a:avLst/>
          </a:prstGeom>
          <a:ln w="19050" cap="flat">
            <a:solidFill>
              <a:srgbClr val="000000"/>
            </a:solidFill>
            <a:prstDash val="solid"/>
            <a:headEnd type="none" w="sm" len="sm"/>
            <a:tailEnd type="none" w="sm" len="sm"/>
          </a:ln>
        </p:spPr>
      </p:sp>
      <p:sp>
        <p:nvSpPr>
          <p:cNvPr id="28" name="AutoShape 28"/>
          <p:cNvSpPr/>
          <p:nvPr/>
        </p:nvSpPr>
        <p:spPr>
          <a:xfrm flipV="1">
            <a:off x="3396353" y="5143500"/>
            <a:ext cx="2625140" cy="875600"/>
          </a:xfrm>
          <a:prstGeom prst="line">
            <a:avLst/>
          </a:prstGeom>
          <a:ln w="19050" cap="flat">
            <a:solidFill>
              <a:srgbClr val="000000"/>
            </a:solidFill>
            <a:prstDash val="solid"/>
            <a:headEnd type="none" w="sm" len="sm"/>
            <a:tailEnd type="none" w="sm" len="sm"/>
          </a:ln>
        </p:spPr>
      </p:sp>
      <p:sp>
        <p:nvSpPr>
          <p:cNvPr id="29" name="AutoShape 29"/>
          <p:cNvSpPr/>
          <p:nvPr/>
        </p:nvSpPr>
        <p:spPr>
          <a:xfrm>
            <a:off x="3396353" y="6019100"/>
            <a:ext cx="2625140" cy="945452"/>
          </a:xfrm>
          <a:prstGeom prst="line">
            <a:avLst/>
          </a:prstGeom>
          <a:ln w="19050" cap="flat">
            <a:solidFill>
              <a:srgbClr val="000000"/>
            </a:solidFill>
            <a:prstDash val="solid"/>
            <a:headEnd type="none" w="sm" len="sm"/>
            <a:tailEnd type="none" w="sm" len="sm"/>
          </a:ln>
        </p:spPr>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down)">
                                      <p:cBhvr>
                                        <p:cTn id="25" dur="580">
                                          <p:stCondLst>
                                            <p:cond delay="0"/>
                                          </p:stCondLst>
                                        </p:cTn>
                                        <p:tgtEl>
                                          <p:spTgt spid="23"/>
                                        </p:tgtEl>
                                      </p:cBhvr>
                                    </p:animEffect>
                                    <p:anim calcmode="lin" valueType="num">
                                      <p:cBhvr>
                                        <p:cTn id="26"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31" dur="26">
                                          <p:stCondLst>
                                            <p:cond delay="650"/>
                                          </p:stCondLst>
                                        </p:cTn>
                                        <p:tgtEl>
                                          <p:spTgt spid="23"/>
                                        </p:tgtEl>
                                      </p:cBhvr>
                                      <p:to x="100000" y="60000"/>
                                    </p:animScale>
                                    <p:animScale>
                                      <p:cBhvr>
                                        <p:cTn id="32" dur="166" decel="50000">
                                          <p:stCondLst>
                                            <p:cond delay="676"/>
                                          </p:stCondLst>
                                        </p:cTn>
                                        <p:tgtEl>
                                          <p:spTgt spid="23"/>
                                        </p:tgtEl>
                                      </p:cBhvr>
                                      <p:to x="100000" y="100000"/>
                                    </p:animScale>
                                    <p:animScale>
                                      <p:cBhvr>
                                        <p:cTn id="33" dur="26">
                                          <p:stCondLst>
                                            <p:cond delay="1312"/>
                                          </p:stCondLst>
                                        </p:cTn>
                                        <p:tgtEl>
                                          <p:spTgt spid="23"/>
                                        </p:tgtEl>
                                      </p:cBhvr>
                                      <p:to x="100000" y="80000"/>
                                    </p:animScale>
                                    <p:animScale>
                                      <p:cBhvr>
                                        <p:cTn id="34" dur="166" decel="50000">
                                          <p:stCondLst>
                                            <p:cond delay="1338"/>
                                          </p:stCondLst>
                                        </p:cTn>
                                        <p:tgtEl>
                                          <p:spTgt spid="23"/>
                                        </p:tgtEl>
                                      </p:cBhvr>
                                      <p:to x="100000" y="100000"/>
                                    </p:animScale>
                                    <p:animScale>
                                      <p:cBhvr>
                                        <p:cTn id="35" dur="26">
                                          <p:stCondLst>
                                            <p:cond delay="1642"/>
                                          </p:stCondLst>
                                        </p:cTn>
                                        <p:tgtEl>
                                          <p:spTgt spid="23"/>
                                        </p:tgtEl>
                                      </p:cBhvr>
                                      <p:to x="100000" y="90000"/>
                                    </p:animScale>
                                    <p:animScale>
                                      <p:cBhvr>
                                        <p:cTn id="36" dur="166" decel="50000">
                                          <p:stCondLst>
                                            <p:cond delay="1668"/>
                                          </p:stCondLst>
                                        </p:cTn>
                                        <p:tgtEl>
                                          <p:spTgt spid="23"/>
                                        </p:tgtEl>
                                      </p:cBhvr>
                                      <p:to x="100000" y="100000"/>
                                    </p:animScale>
                                    <p:animScale>
                                      <p:cBhvr>
                                        <p:cTn id="37" dur="26">
                                          <p:stCondLst>
                                            <p:cond delay="1808"/>
                                          </p:stCondLst>
                                        </p:cTn>
                                        <p:tgtEl>
                                          <p:spTgt spid="23"/>
                                        </p:tgtEl>
                                      </p:cBhvr>
                                      <p:to x="100000" y="95000"/>
                                    </p:animScale>
                                    <p:animScale>
                                      <p:cBhvr>
                                        <p:cTn id="38" dur="166" decel="50000">
                                          <p:stCondLst>
                                            <p:cond delay="1834"/>
                                          </p:stCondLst>
                                        </p:cTn>
                                        <p:tgtEl>
                                          <p:spTgt spid="2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down)">
                                      <p:cBhvr>
                                        <p:cTn id="43" dur="580">
                                          <p:stCondLst>
                                            <p:cond delay="0"/>
                                          </p:stCondLst>
                                        </p:cTn>
                                        <p:tgtEl>
                                          <p:spTgt spid="24"/>
                                        </p:tgtEl>
                                      </p:cBhvr>
                                    </p:animEffect>
                                    <p:anim calcmode="lin" valueType="num">
                                      <p:cBhvr>
                                        <p:cTn id="44"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49" dur="26">
                                          <p:stCondLst>
                                            <p:cond delay="650"/>
                                          </p:stCondLst>
                                        </p:cTn>
                                        <p:tgtEl>
                                          <p:spTgt spid="24"/>
                                        </p:tgtEl>
                                      </p:cBhvr>
                                      <p:to x="100000" y="60000"/>
                                    </p:animScale>
                                    <p:animScale>
                                      <p:cBhvr>
                                        <p:cTn id="50" dur="166" decel="50000">
                                          <p:stCondLst>
                                            <p:cond delay="676"/>
                                          </p:stCondLst>
                                        </p:cTn>
                                        <p:tgtEl>
                                          <p:spTgt spid="24"/>
                                        </p:tgtEl>
                                      </p:cBhvr>
                                      <p:to x="100000" y="100000"/>
                                    </p:animScale>
                                    <p:animScale>
                                      <p:cBhvr>
                                        <p:cTn id="51" dur="26">
                                          <p:stCondLst>
                                            <p:cond delay="1312"/>
                                          </p:stCondLst>
                                        </p:cTn>
                                        <p:tgtEl>
                                          <p:spTgt spid="24"/>
                                        </p:tgtEl>
                                      </p:cBhvr>
                                      <p:to x="100000" y="80000"/>
                                    </p:animScale>
                                    <p:animScale>
                                      <p:cBhvr>
                                        <p:cTn id="52" dur="166" decel="50000">
                                          <p:stCondLst>
                                            <p:cond delay="1338"/>
                                          </p:stCondLst>
                                        </p:cTn>
                                        <p:tgtEl>
                                          <p:spTgt spid="24"/>
                                        </p:tgtEl>
                                      </p:cBhvr>
                                      <p:to x="100000" y="100000"/>
                                    </p:animScale>
                                    <p:animScale>
                                      <p:cBhvr>
                                        <p:cTn id="53" dur="26">
                                          <p:stCondLst>
                                            <p:cond delay="1642"/>
                                          </p:stCondLst>
                                        </p:cTn>
                                        <p:tgtEl>
                                          <p:spTgt spid="24"/>
                                        </p:tgtEl>
                                      </p:cBhvr>
                                      <p:to x="100000" y="90000"/>
                                    </p:animScale>
                                    <p:animScale>
                                      <p:cBhvr>
                                        <p:cTn id="54" dur="166" decel="50000">
                                          <p:stCondLst>
                                            <p:cond delay="1668"/>
                                          </p:stCondLst>
                                        </p:cTn>
                                        <p:tgtEl>
                                          <p:spTgt spid="24"/>
                                        </p:tgtEl>
                                      </p:cBhvr>
                                      <p:to x="100000" y="100000"/>
                                    </p:animScale>
                                    <p:animScale>
                                      <p:cBhvr>
                                        <p:cTn id="55" dur="26">
                                          <p:stCondLst>
                                            <p:cond delay="1808"/>
                                          </p:stCondLst>
                                        </p:cTn>
                                        <p:tgtEl>
                                          <p:spTgt spid="24"/>
                                        </p:tgtEl>
                                      </p:cBhvr>
                                      <p:to x="100000" y="95000"/>
                                    </p:animScale>
                                    <p:animScale>
                                      <p:cBhvr>
                                        <p:cTn id="56" dur="166" decel="50000">
                                          <p:stCondLst>
                                            <p:cond delay="1834"/>
                                          </p:stCondLst>
                                        </p:cTn>
                                        <p:tgtEl>
                                          <p:spTgt spid="2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down)">
                                      <p:cBhvr>
                                        <p:cTn id="61" dur="580">
                                          <p:stCondLst>
                                            <p:cond delay="0"/>
                                          </p:stCondLst>
                                        </p:cTn>
                                        <p:tgtEl>
                                          <p:spTgt spid="25"/>
                                        </p:tgtEl>
                                      </p:cBhvr>
                                    </p:animEffect>
                                    <p:anim calcmode="lin" valueType="num">
                                      <p:cBhvr>
                                        <p:cTn id="62"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67" dur="26">
                                          <p:stCondLst>
                                            <p:cond delay="650"/>
                                          </p:stCondLst>
                                        </p:cTn>
                                        <p:tgtEl>
                                          <p:spTgt spid="25"/>
                                        </p:tgtEl>
                                      </p:cBhvr>
                                      <p:to x="100000" y="60000"/>
                                    </p:animScale>
                                    <p:animScale>
                                      <p:cBhvr>
                                        <p:cTn id="68" dur="166" decel="50000">
                                          <p:stCondLst>
                                            <p:cond delay="676"/>
                                          </p:stCondLst>
                                        </p:cTn>
                                        <p:tgtEl>
                                          <p:spTgt spid="25"/>
                                        </p:tgtEl>
                                      </p:cBhvr>
                                      <p:to x="100000" y="100000"/>
                                    </p:animScale>
                                    <p:animScale>
                                      <p:cBhvr>
                                        <p:cTn id="69" dur="26">
                                          <p:stCondLst>
                                            <p:cond delay="1312"/>
                                          </p:stCondLst>
                                        </p:cTn>
                                        <p:tgtEl>
                                          <p:spTgt spid="25"/>
                                        </p:tgtEl>
                                      </p:cBhvr>
                                      <p:to x="100000" y="80000"/>
                                    </p:animScale>
                                    <p:animScale>
                                      <p:cBhvr>
                                        <p:cTn id="70" dur="166" decel="50000">
                                          <p:stCondLst>
                                            <p:cond delay="1338"/>
                                          </p:stCondLst>
                                        </p:cTn>
                                        <p:tgtEl>
                                          <p:spTgt spid="25"/>
                                        </p:tgtEl>
                                      </p:cBhvr>
                                      <p:to x="100000" y="100000"/>
                                    </p:animScale>
                                    <p:animScale>
                                      <p:cBhvr>
                                        <p:cTn id="71" dur="26">
                                          <p:stCondLst>
                                            <p:cond delay="1642"/>
                                          </p:stCondLst>
                                        </p:cTn>
                                        <p:tgtEl>
                                          <p:spTgt spid="25"/>
                                        </p:tgtEl>
                                      </p:cBhvr>
                                      <p:to x="100000" y="90000"/>
                                    </p:animScale>
                                    <p:animScale>
                                      <p:cBhvr>
                                        <p:cTn id="72" dur="166" decel="50000">
                                          <p:stCondLst>
                                            <p:cond delay="1668"/>
                                          </p:stCondLst>
                                        </p:cTn>
                                        <p:tgtEl>
                                          <p:spTgt spid="25"/>
                                        </p:tgtEl>
                                      </p:cBhvr>
                                      <p:to x="100000" y="100000"/>
                                    </p:animScale>
                                    <p:animScale>
                                      <p:cBhvr>
                                        <p:cTn id="73" dur="26">
                                          <p:stCondLst>
                                            <p:cond delay="1808"/>
                                          </p:stCondLst>
                                        </p:cTn>
                                        <p:tgtEl>
                                          <p:spTgt spid="25"/>
                                        </p:tgtEl>
                                      </p:cBhvr>
                                      <p:to x="100000" y="95000"/>
                                    </p:animScale>
                                    <p:animScale>
                                      <p:cBhvr>
                                        <p:cTn id="74" dur="166" decel="50000">
                                          <p:stCondLst>
                                            <p:cond delay="1834"/>
                                          </p:stCondLst>
                                        </p:cTn>
                                        <p:tgtEl>
                                          <p:spTgt spid="25"/>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8" presetClass="emph" presetSubtype="0" fill="hold" nodeType="clickEffect">
                                  <p:stCondLst>
                                    <p:cond delay="0"/>
                                  </p:stCondLst>
                                  <p:childTnLst>
                                    <p:animRot by="21600000">
                                      <p:cBhvr>
                                        <p:cTn id="78" dur="2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1417</Words>
  <Application>Microsoft Office PowerPoint</Application>
  <PresentationFormat>Personnalisé</PresentationFormat>
  <Paragraphs>135</Paragraphs>
  <Slides>20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Glacial Indifference</vt:lpstr>
      <vt:lpstr>Arabic Typesetting</vt:lpstr>
      <vt:lpstr>Catchy Mager</vt:lpstr>
      <vt:lpstr>Aldhabi</vt:lpstr>
      <vt:lpstr>Calibri</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Entreprise Marketing Minimaliste Moderne Beige Coloré</dc:title>
  <cp:lastModifiedBy>Utilisateur Windows</cp:lastModifiedBy>
  <cp:revision>43</cp:revision>
  <dcterms:created xsi:type="dcterms:W3CDTF">2006-08-16T00:00:00Z</dcterms:created>
  <dcterms:modified xsi:type="dcterms:W3CDTF">2024-04-29T19:39:50Z</dcterms:modified>
  <dc:identifier>DAGCGO8qm0c</dc:identifier>
</cp:coreProperties>
</file>