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3" r:id="rId9"/>
    <p:sldId id="284" r:id="rId10"/>
    <p:sldId id="265" r:id="rId11"/>
    <p:sldId id="268" r:id="rId12"/>
    <p:sldId id="269" r:id="rId13"/>
    <p:sldId id="270" r:id="rId14"/>
    <p:sldId id="266" r:id="rId15"/>
    <p:sldId id="267" r:id="rId16"/>
    <p:sldId id="274" r:id="rId17"/>
    <p:sldId id="275" r:id="rId18"/>
    <p:sldId id="271" r:id="rId19"/>
    <p:sldId id="272" r:id="rId20"/>
    <p:sldId id="273" r:id="rId21"/>
    <p:sldId id="277" r:id="rId22"/>
    <p:sldId id="278" r:id="rId23"/>
    <p:sldId id="279" r:id="rId24"/>
    <p:sldId id="276"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0997DBE1-8593-4EEE-BCC6-0B187D08D36E}" type="datetimeFigureOut">
              <a:rPr lang="en-US" smtClean="0"/>
              <a:t>11/6/2023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424965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0997DBE1-8593-4EEE-BCC6-0B187D08D36E}" type="datetimeFigureOut">
              <a:rPr lang="en-US" smtClean="0"/>
              <a:t>11/6/2023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58227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0997DBE1-8593-4EEE-BCC6-0B187D08D36E}" type="datetimeFigureOut">
              <a:rPr lang="en-US" smtClean="0"/>
              <a:t>11/6/2023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178634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0997DBE1-8593-4EEE-BCC6-0B187D08D36E}" type="datetimeFigureOut">
              <a:rPr lang="en-US" smtClean="0"/>
              <a:t>11/6/2023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398533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997DBE1-8593-4EEE-BCC6-0B187D08D36E}" type="datetimeFigureOut">
              <a:rPr lang="en-US" smtClean="0"/>
              <a:t>11/6/2023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156484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0997DBE1-8593-4EEE-BCC6-0B187D08D36E}" type="datetimeFigureOut">
              <a:rPr lang="en-US" smtClean="0"/>
              <a:t>11/6/2023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53500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0997DBE1-8593-4EEE-BCC6-0B187D08D36E}" type="datetimeFigureOut">
              <a:rPr lang="en-US" smtClean="0"/>
              <a:t>11/6/2023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75661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0997DBE1-8593-4EEE-BCC6-0B187D08D36E}" type="datetimeFigureOut">
              <a:rPr lang="en-US" smtClean="0"/>
              <a:t>11/6/2023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381116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97DBE1-8593-4EEE-BCC6-0B187D08D36E}" type="datetimeFigureOut">
              <a:rPr lang="en-US" smtClean="0"/>
              <a:t>11/6/2023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93264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97DBE1-8593-4EEE-BCC6-0B187D08D36E}" type="datetimeFigureOut">
              <a:rPr lang="en-US" smtClean="0"/>
              <a:t>11/6/2023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200553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97DBE1-8593-4EEE-BCC6-0B187D08D36E}" type="datetimeFigureOut">
              <a:rPr lang="en-US" smtClean="0"/>
              <a:t>11/6/2023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F0A3BB6-3765-446C-885C-9089BED8E03E}" type="slidenum">
              <a:rPr lang="en-US" smtClean="0"/>
              <a:t>‹N°›</a:t>
            </a:fld>
            <a:endParaRPr lang="en-US"/>
          </a:p>
        </p:txBody>
      </p:sp>
    </p:spTree>
    <p:extLst>
      <p:ext uri="{BB962C8B-B14F-4D97-AF65-F5344CB8AC3E}">
        <p14:creationId xmlns:p14="http://schemas.microsoft.com/office/powerpoint/2010/main" val="181527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7DBE1-8593-4EEE-BCC6-0B187D08D36E}" type="datetimeFigureOut">
              <a:rPr lang="en-US" smtClean="0"/>
              <a:t>11/6/2023</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A3BB6-3765-446C-885C-9089BED8E03E}" type="slidenum">
              <a:rPr lang="en-US" smtClean="0"/>
              <a:t>‹N°›</a:t>
            </a:fld>
            <a:endParaRPr lang="en-US"/>
          </a:p>
        </p:txBody>
      </p:sp>
    </p:spTree>
    <p:extLst>
      <p:ext uri="{BB962C8B-B14F-4D97-AF65-F5344CB8AC3E}">
        <p14:creationId xmlns:p14="http://schemas.microsoft.com/office/powerpoint/2010/main" val="301356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b="1" dirty="0" smtClean="0">
                <a:latin typeface="Sakkal Majalla" pitchFamily="2" charset="-78"/>
                <a:cs typeface="Sakkal Majalla" pitchFamily="2" charset="-78"/>
              </a:rPr>
              <a:t>نقل الملفات</a:t>
            </a:r>
            <a:endParaRPr lang="en-US" b="1" dirty="0">
              <a:latin typeface="Sakkal Majalla" pitchFamily="2" charset="-78"/>
              <a:cs typeface="Sakkal Majalla" pitchFamily="2"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6872"/>
            <a:ext cx="1728192" cy="86409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573016"/>
            <a:ext cx="1476052" cy="90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666417"/>
            <a:ext cx="2051844" cy="92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506602"/>
            <a:ext cx="1440160"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75576">
            <a:off x="125995" y="715317"/>
            <a:ext cx="244827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37321">
            <a:off x="5666978" y="704227"/>
            <a:ext cx="3476575" cy="79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769" y="252181"/>
            <a:ext cx="297896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0463" y="2708920"/>
            <a:ext cx="1601341" cy="76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752" y="5229200"/>
            <a:ext cx="1512168" cy="9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7907" y="5245516"/>
            <a:ext cx="1536381" cy="9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6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marL="0" indent="0" algn="ctr" rtl="1">
              <a:buNone/>
            </a:pPr>
            <a:r>
              <a:rPr lang="ar-DZ" dirty="0">
                <a:latin typeface="Sakkal Majalla" pitchFamily="2" charset="-78"/>
                <a:cs typeface="Sakkal Majalla" pitchFamily="2" charset="-78"/>
              </a:rPr>
              <a:t>يحتوي القرص المضغوط (</a:t>
            </a:r>
            <a:r>
              <a:rPr lang="en-US" dirty="0">
                <a:latin typeface="Sakkal Majalla" pitchFamily="2" charset="-78"/>
                <a:cs typeface="Sakkal Majalla" pitchFamily="2" charset="-78"/>
              </a:rPr>
              <a:t>CD) </a:t>
            </a:r>
            <a:r>
              <a:rPr lang="ar-DZ" dirty="0">
                <a:latin typeface="Sakkal Majalla" pitchFamily="2" charset="-78"/>
                <a:cs typeface="Sakkal Majalla" pitchFamily="2" charset="-78"/>
              </a:rPr>
              <a:t>على ما يعادل 488 أقراص مرنة </a:t>
            </a: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1.47 ميجابايت</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والقرص الرقمي متعدد الاستخدامات (</a:t>
            </a:r>
            <a:r>
              <a:rPr lang="en-US" dirty="0">
                <a:latin typeface="Sakkal Majalla" pitchFamily="2" charset="-78"/>
                <a:cs typeface="Sakkal Majalla" pitchFamily="2" charset="-78"/>
              </a:rPr>
              <a:t>DVD) </a:t>
            </a:r>
            <a:r>
              <a:rPr lang="ar-DZ" dirty="0">
                <a:latin typeface="Sakkal Majalla" pitchFamily="2" charset="-78"/>
                <a:cs typeface="Sakkal Majalla" pitchFamily="2" charset="-78"/>
              </a:rPr>
              <a:t>على ما يعادل 5,630 أقراص مرنة. سعتها القليلة التي لا تتجاوز ثلاثة ميغابايت (2.81 ميجابايت)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في </a:t>
            </a:r>
            <a:r>
              <a:rPr lang="ar-DZ" dirty="0">
                <a:latin typeface="Sakkal Majalla" pitchFamily="2" charset="-78"/>
                <a:cs typeface="Sakkal Majalla" pitchFamily="2" charset="-78"/>
              </a:rPr>
              <a:t>نسختها الأكثر تطويرًا لم تسمح لها بمواجهة منافسيها الجدد الذين يمكنهم تخزين المزيد بسعر أقل وبسرعة أكبر،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بالإضافة </a:t>
            </a:r>
            <a:r>
              <a:rPr lang="ar-DZ" dirty="0">
                <a:latin typeface="Sakkal Majalla" pitchFamily="2" charset="-78"/>
                <a:cs typeface="Sakkal Majalla" pitchFamily="2" charset="-78"/>
              </a:rPr>
              <a:t>إلى الصمت التام. بعد وسائل التخزين الكبيرة (</a:t>
            </a:r>
            <a:r>
              <a:rPr lang="en-US" dirty="0">
                <a:latin typeface="Sakkal Majalla" pitchFamily="2" charset="-78"/>
                <a:cs typeface="Sakkal Majalla" pitchFamily="2" charset="-78"/>
              </a:rPr>
              <a:t>CD </a:t>
            </a:r>
            <a:r>
              <a:rPr lang="ar-DZ" dirty="0">
                <a:latin typeface="Sakkal Majalla" pitchFamily="2" charset="-78"/>
                <a:cs typeface="Sakkal Majalla" pitchFamily="2" charset="-78"/>
              </a:rPr>
              <a:t>و </a:t>
            </a:r>
            <a:r>
              <a:rPr lang="en-US" dirty="0">
                <a:latin typeface="Sakkal Majalla" pitchFamily="2" charset="-78"/>
                <a:cs typeface="Sakkal Majalla" pitchFamily="2" charset="-78"/>
              </a:rPr>
              <a:t>DVD</a:t>
            </a:r>
            <a:r>
              <a:rPr lang="en-US" dirty="0" smtClean="0">
                <a:latin typeface="Sakkal Majalla" pitchFamily="2" charset="-78"/>
                <a:cs typeface="Sakkal Majalla" pitchFamily="2" charset="-78"/>
              </a:rPr>
              <a:t>)</a:t>
            </a:r>
            <a:r>
              <a:rPr lang="ar-DZ" dirty="0" smtClean="0">
                <a:latin typeface="Sakkal Majalla" pitchFamily="2" charset="-78"/>
                <a:cs typeface="Sakkal Majalla" pitchFamily="2" charset="-78"/>
              </a:rPr>
              <a:t>)</a:t>
            </a:r>
            <a:r>
              <a:rPr lang="en-US" dirty="0" smtClean="0">
                <a:latin typeface="Sakkal Majalla" pitchFamily="2" charset="-78"/>
                <a:cs typeface="Sakkal Majalla" pitchFamily="2" charset="-78"/>
              </a:rPr>
              <a:t>، </a:t>
            </a:r>
            <a:r>
              <a:rPr lang="ar-DZ" dirty="0">
                <a:latin typeface="Sakkal Majalla" pitchFamily="2" charset="-78"/>
                <a:cs typeface="Sakkal Majalla" pitchFamily="2" charset="-78"/>
              </a:rPr>
              <a:t>جاءت </a:t>
            </a:r>
            <a:r>
              <a:rPr lang="ar-DZ" dirty="0" err="1">
                <a:latin typeface="Sakkal Majalla" pitchFamily="2" charset="-78"/>
                <a:cs typeface="Sakkal Majalla" pitchFamily="2" charset="-78"/>
              </a:rPr>
              <a:t>ذواكر</a:t>
            </a:r>
            <a:r>
              <a:rPr lang="ar-DZ" dirty="0">
                <a:latin typeface="Sakkal Majalla" pitchFamily="2" charset="-78"/>
                <a:cs typeface="Sakkal Majalla" pitchFamily="2" charset="-78"/>
              </a:rPr>
              <a:t> الفلاش (محركات أقراص </a:t>
            </a:r>
            <a:r>
              <a:rPr lang="en-US" dirty="0">
                <a:latin typeface="Sakkal Majalla" pitchFamily="2" charset="-78"/>
                <a:cs typeface="Sakkal Majalla" pitchFamily="2" charset="-78"/>
              </a:rPr>
              <a:t>USB، </a:t>
            </a:r>
            <a:r>
              <a:rPr lang="ar-DZ" dirty="0">
                <a:latin typeface="Sakkal Majalla" pitchFamily="2" charset="-78"/>
                <a:cs typeface="Sakkal Majalla" pitchFamily="2" charset="-78"/>
              </a:rPr>
              <a:t>أقراص </a:t>
            </a:r>
            <a:r>
              <a:rPr lang="en-US" dirty="0">
                <a:latin typeface="Sakkal Majalla" pitchFamily="2" charset="-78"/>
                <a:cs typeface="Sakkal Majalla" pitchFamily="2" charset="-78"/>
              </a:rPr>
              <a:t>SSD </a:t>
            </a:r>
            <a:r>
              <a:rPr lang="ar-DZ" dirty="0">
                <a:latin typeface="Sakkal Majalla" pitchFamily="2" charset="-78"/>
                <a:cs typeface="Sakkal Majalla" pitchFamily="2" charset="-78"/>
              </a:rPr>
              <a:t>بواجهة </a:t>
            </a:r>
            <a:r>
              <a:rPr lang="en-US" dirty="0">
                <a:latin typeface="Sakkal Majalla" pitchFamily="2" charset="-78"/>
                <a:cs typeface="Sakkal Majalla" pitchFamily="2" charset="-78"/>
              </a:rPr>
              <a:t>USB، </a:t>
            </a:r>
            <a:r>
              <a:rPr lang="ar-DZ" dirty="0">
                <a:latin typeface="Sakkal Majalla" pitchFamily="2" charset="-78"/>
                <a:cs typeface="Sakkal Majalla" pitchFamily="2" charset="-78"/>
              </a:rPr>
              <a:t>بطاقات </a:t>
            </a:r>
            <a:r>
              <a:rPr lang="en-US" dirty="0" smtClean="0">
                <a:latin typeface="Sakkal Majalla" pitchFamily="2" charset="-78"/>
                <a:cs typeface="Sakkal Majalla" pitchFamily="2" charset="-78"/>
              </a:rPr>
              <a:t>SD</a:t>
            </a:r>
            <a:r>
              <a:rPr lang="fr-FR" dirty="0" smtClean="0">
                <a:latin typeface="Sakkal Majalla" pitchFamily="2" charset="-78"/>
                <a:cs typeface="Sakkal Majalla" pitchFamily="2" charset="-78"/>
              </a:rPr>
              <a:t>D</a:t>
            </a:r>
            <a:r>
              <a:rPr lang="en-US" dirty="0" smtClean="0">
                <a:latin typeface="Sakkal Majalla" pitchFamily="2" charset="-78"/>
                <a:cs typeface="Sakkal Majalla" pitchFamily="2" charset="-78"/>
              </a:rPr>
              <a:t>...).</a:t>
            </a:r>
            <a:r>
              <a:rPr lang="ar-DZ" dirty="0" smtClean="0">
                <a:latin typeface="Sakkal Majalla" pitchFamily="2" charset="-78"/>
                <a:cs typeface="Sakkal Majalla" pitchFamily="2" charset="-78"/>
              </a:rPr>
              <a:t>)</a:t>
            </a:r>
          </a:p>
          <a:p>
            <a:pPr marL="0" indent="0" algn="ctr" rtl="1">
              <a:buNone/>
            </a:pPr>
            <a:endParaRPr lang="en-US" dirty="0">
              <a:latin typeface="Sakkal Majalla" pitchFamily="2" charset="-78"/>
              <a:cs typeface="Sakkal Majalla" pitchFamily="2" charset="-78"/>
            </a:endParaRPr>
          </a:p>
          <a:p>
            <a:pPr algn="r" rtl="1"/>
            <a:endParaRPr lang="en-US" dirty="0">
              <a:latin typeface="Sakkal Majalla" pitchFamily="2" charset="-78"/>
              <a:cs typeface="Sakkal Majalla" pitchFamily="2"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12968"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au 4"/>
          <p:cNvGraphicFramePr>
            <a:graphicFrameLocks noGrp="1"/>
          </p:cNvGraphicFramePr>
          <p:nvPr>
            <p:extLst>
              <p:ext uri="{D42A27DB-BD31-4B8C-83A1-F6EECF244321}">
                <p14:modId xmlns:p14="http://schemas.microsoft.com/office/powerpoint/2010/main" val="4117131318"/>
              </p:ext>
            </p:extLst>
          </p:nvPr>
        </p:nvGraphicFramePr>
        <p:xfrm>
          <a:off x="107504" y="6237312"/>
          <a:ext cx="8568952" cy="365760"/>
        </p:xfrm>
        <a:graphic>
          <a:graphicData uri="http://schemas.openxmlformats.org/drawingml/2006/table">
            <a:tbl>
              <a:tblPr firstRow="1" bandRow="1">
                <a:tableStyleId>{5C22544A-7EE6-4342-B048-85BDC9FD1C3A}</a:tableStyleId>
              </a:tblPr>
              <a:tblGrid>
                <a:gridCol w="8568952"/>
              </a:tblGrid>
              <a:tr h="0">
                <a:tc>
                  <a:txBody>
                    <a:bodyPr/>
                    <a:lstStyle/>
                    <a:p>
                      <a:r>
                        <a:rPr lang="en-US" dirty="0" smtClean="0">
                          <a:solidFill>
                            <a:schemeClr val="tx1"/>
                          </a:solidFill>
                        </a:rPr>
                        <a:t>https://www.techno-science.net/</a:t>
                      </a:r>
                      <a:endParaRPr lang="en-US" dirty="0">
                        <a:solidFill>
                          <a:schemeClr val="tx1"/>
                        </a:solidFill>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17615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rtl="1">
              <a:buNone/>
            </a:pPr>
            <a:r>
              <a:rPr lang="ar-DZ" dirty="0" smtClean="0">
                <a:latin typeface="Sakkal Majalla" pitchFamily="2" charset="-78"/>
                <a:cs typeface="Sakkal Majalla" pitchFamily="2" charset="-78"/>
              </a:rPr>
              <a:t>تظهر </a:t>
            </a:r>
            <a:r>
              <a:rPr lang="ar-DZ" dirty="0">
                <a:latin typeface="Sakkal Majalla" pitchFamily="2" charset="-78"/>
                <a:cs typeface="Sakkal Majalla" pitchFamily="2" charset="-78"/>
              </a:rPr>
              <a:t>الأقراص المدمجة وأقراص الفيديو الرقمية </a:t>
            </a:r>
            <a:r>
              <a:rPr lang="en-US" dirty="0">
                <a:latin typeface="Sakkal Majalla" pitchFamily="2" charset="-78"/>
                <a:cs typeface="Sakkal Majalla" pitchFamily="2" charset="-78"/>
              </a:rPr>
              <a:t>DVD </a:t>
            </a:r>
            <a:r>
              <a:rPr lang="ar-DZ" dirty="0">
                <a:latin typeface="Sakkal Majalla" pitchFamily="2" charset="-78"/>
                <a:cs typeface="Sakkal Majalla" pitchFamily="2" charset="-78"/>
              </a:rPr>
              <a:t>في المظهر </a:t>
            </a:r>
            <a:r>
              <a:rPr lang="ar-DZ" dirty="0" smtClean="0">
                <a:latin typeface="Sakkal Majalla" pitchFamily="2" charset="-78"/>
                <a:cs typeface="Sakkal Majalla" pitchFamily="2" charset="-78"/>
              </a:rPr>
              <a:t>متماثلين </a:t>
            </a:r>
          </a:p>
          <a:p>
            <a:pPr marL="0" indent="0" algn="ctr" rtl="1">
              <a:buNone/>
            </a:pPr>
            <a:r>
              <a:rPr lang="ar-DZ" dirty="0" smtClean="0">
                <a:latin typeface="Sakkal Majalla" pitchFamily="2" charset="-78"/>
                <a:cs typeface="Sakkal Majalla" pitchFamily="2" charset="-78"/>
              </a:rPr>
              <a:t>إنهما </a:t>
            </a:r>
            <a:r>
              <a:rPr lang="ar-DZ" dirty="0">
                <a:latin typeface="Sakkal Majalla" pitchFamily="2" charset="-78"/>
                <a:cs typeface="Sakkal Majalla" pitchFamily="2" charset="-78"/>
              </a:rPr>
              <a:t>قرصان مدمجان بقطر 12 سم يعملان بفضل انعكاس ضوء الليزر الذي يرسل أمواجًا.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تسمح </a:t>
            </a:r>
            <a:r>
              <a:rPr lang="ar-DZ" dirty="0">
                <a:latin typeface="Sakkal Majalla" pitchFamily="2" charset="-78"/>
                <a:cs typeface="Sakkal Majalla" pitchFamily="2" charset="-78"/>
              </a:rPr>
              <a:t>النبضات الصادرة بقراءتهما. وظيفتهما مشابهة أيضًا حيث يمكنهما تخزين البيانات على وسيط قابل للنقل</a:t>
            </a:r>
            <a:r>
              <a:rPr lang="ar-DZ" dirty="0" smtClean="0">
                <a:latin typeface="Sakkal Majalla" pitchFamily="2" charset="-78"/>
                <a:cs typeface="Sakkal Majalla" pitchFamily="2" charset="-78"/>
              </a:rPr>
              <a:t>.</a:t>
            </a:r>
            <a:endParaRPr lang="ar-DZ" dirty="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يُستخدم </a:t>
            </a:r>
            <a:r>
              <a:rPr lang="ar-DZ" dirty="0">
                <a:latin typeface="Sakkal Majalla" pitchFamily="2" charset="-78"/>
                <a:cs typeface="Sakkal Majalla" pitchFamily="2" charset="-78"/>
              </a:rPr>
              <a:t>القرص المدمج </a:t>
            </a:r>
            <a:r>
              <a:rPr lang="en-US" dirty="0">
                <a:latin typeface="Sakkal Majalla" pitchFamily="2" charset="-78"/>
                <a:cs typeface="Sakkal Majalla" pitchFamily="2" charset="-78"/>
              </a:rPr>
              <a:t>CD </a:t>
            </a:r>
            <a:r>
              <a:rPr lang="ar-DZ" dirty="0">
                <a:latin typeface="Sakkal Majalla" pitchFamily="2" charset="-78"/>
                <a:cs typeface="Sakkal Majalla" pitchFamily="2" charset="-78"/>
              </a:rPr>
              <a:t>للموسيقى وأقراص الفيديو الرقمية </a:t>
            </a:r>
            <a:r>
              <a:rPr lang="en-US" dirty="0">
                <a:latin typeface="Sakkal Majalla" pitchFamily="2" charset="-78"/>
                <a:cs typeface="Sakkal Majalla" pitchFamily="2" charset="-78"/>
              </a:rPr>
              <a:t>DVD </a:t>
            </a:r>
            <a:r>
              <a:rPr lang="ar-DZ" dirty="0">
                <a:latin typeface="Sakkal Majalla" pitchFamily="2" charset="-78"/>
                <a:cs typeface="Sakkal Majalla" pitchFamily="2" charset="-78"/>
              </a:rPr>
              <a:t>للأفلام، </a:t>
            </a:r>
            <a:endParaRPr lang="en-US" dirty="0">
              <a:latin typeface="Sakkal Majalla" pitchFamily="2" charset="-78"/>
              <a:cs typeface="Sakkal Majalla"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391"/>
            <a:ext cx="214312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629" y="0"/>
            <a:ext cx="6713859"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8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ctr" rtl="1">
              <a:buNone/>
            </a:pPr>
            <a:r>
              <a:rPr lang="ar-DZ" dirty="0" smtClean="0">
                <a:latin typeface="Sakkal Majalla" pitchFamily="2" charset="-78"/>
                <a:cs typeface="Sakkal Majalla" pitchFamily="2" charset="-78"/>
              </a:rPr>
              <a:t>تم </a:t>
            </a:r>
            <a:r>
              <a:rPr lang="ar-DZ" dirty="0">
                <a:latin typeface="Sakkal Majalla" pitchFamily="2" charset="-78"/>
                <a:cs typeface="Sakkal Majalla" pitchFamily="2" charset="-78"/>
              </a:rPr>
              <a:t>اختراع القرص المدمج </a:t>
            </a:r>
            <a:r>
              <a:rPr lang="en-US" dirty="0">
                <a:latin typeface="Sakkal Majalla" pitchFamily="2" charset="-78"/>
                <a:cs typeface="Sakkal Majalla" pitchFamily="2" charset="-78"/>
              </a:rPr>
              <a:t>CD </a:t>
            </a:r>
            <a:r>
              <a:rPr lang="ar-DZ" dirty="0">
                <a:latin typeface="Sakkal Majalla" pitchFamily="2" charset="-78"/>
                <a:cs typeface="Sakkal Majalla" pitchFamily="2" charset="-78"/>
              </a:rPr>
              <a:t>في عام 1979، حيث سمح هذا الاختراع بتخزين البيانات الصوتية فقط بتنسيق رقمي. قراءة البيانات </a:t>
            </a:r>
            <a:r>
              <a:rPr lang="ar-DZ" dirty="0" smtClean="0">
                <a:latin typeface="Sakkal Majalla" pitchFamily="2" charset="-78"/>
                <a:cs typeface="Sakkal Majalla" pitchFamily="2" charset="-78"/>
              </a:rPr>
              <a:t>بواسطة </a:t>
            </a:r>
            <a:r>
              <a:rPr lang="ar-DZ" dirty="0">
                <a:latin typeface="Sakkal Majalla" pitchFamily="2" charset="-78"/>
                <a:cs typeface="Sakkal Majalla" pitchFamily="2" charset="-78"/>
              </a:rPr>
              <a:t>ليزر على وسيط قابل للنقل كانت مبتكرة تمامًا في ذلك </a:t>
            </a:r>
            <a:r>
              <a:rPr lang="ar-DZ" dirty="0" smtClean="0">
                <a:latin typeface="Sakkal Majalla" pitchFamily="2" charset="-78"/>
                <a:cs typeface="Sakkal Majalla" pitchFamily="2" charset="-78"/>
              </a:rPr>
              <a:t>الوقت؛</a:t>
            </a:r>
          </a:p>
          <a:p>
            <a:pPr marL="0" indent="0" algn="ctr" rtl="1">
              <a:buNone/>
            </a:pPr>
            <a:r>
              <a:rPr lang="ar-DZ" dirty="0" smtClean="0">
                <a:latin typeface="Sakkal Majalla" pitchFamily="2" charset="-78"/>
                <a:cs typeface="Sakkal Majalla" pitchFamily="2" charset="-78"/>
              </a:rPr>
              <a:t>لم </a:t>
            </a:r>
            <a:r>
              <a:rPr lang="ar-DZ" dirty="0">
                <a:latin typeface="Sakkal Majalla" pitchFamily="2" charset="-78"/>
                <a:cs typeface="Sakkal Majalla" pitchFamily="2" charset="-78"/>
              </a:rPr>
              <a:t>يكن القرص المدمج </a:t>
            </a:r>
            <a:r>
              <a:rPr lang="en-US" dirty="0">
                <a:latin typeface="Sakkal Majalla" pitchFamily="2" charset="-78"/>
                <a:cs typeface="Sakkal Majalla" pitchFamily="2" charset="-78"/>
              </a:rPr>
              <a:t>CD </a:t>
            </a:r>
            <a:r>
              <a:rPr lang="ar-DZ" dirty="0">
                <a:latin typeface="Sakkal Majalla" pitchFamily="2" charset="-78"/>
                <a:cs typeface="Sakkal Majalla" pitchFamily="2" charset="-78"/>
              </a:rPr>
              <a:t>يسمح بعد بتشغيل مقاطع الفيديو</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ونظرًا لأن سعة التخزين كانت محدودة نسبيًا، كان من غير الممكن حرق مقاطع الفيديو.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في </a:t>
            </a:r>
            <a:r>
              <a:rPr lang="ar-DZ" dirty="0">
                <a:latin typeface="Sakkal Majalla" pitchFamily="2" charset="-78"/>
                <a:cs typeface="Sakkal Majalla" pitchFamily="2" charset="-78"/>
              </a:rPr>
              <a:t>عام 1988، ظهرت تقنية القرص المدمج بتنسيق </a:t>
            </a:r>
            <a:r>
              <a:rPr lang="en-US" dirty="0">
                <a:latin typeface="Sakkal Majalla" pitchFamily="2" charset="-78"/>
                <a:cs typeface="Sakkal Majalla" pitchFamily="2" charset="-78"/>
              </a:rPr>
              <a:t>CD-ROM </a:t>
            </a:r>
            <a:r>
              <a:rPr lang="ar-DZ" dirty="0">
                <a:latin typeface="Sakkal Majalla" pitchFamily="2" charset="-78"/>
                <a:cs typeface="Sakkal Majalla" pitchFamily="2" charset="-78"/>
              </a:rPr>
              <a:t>التي تسمح بحرق مجموعة متنوعة من البيانات على هذه الطبقة المعدنية بسعة تخزين تصل إلى 700 ميجابايت</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31783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rtl="1">
              <a:buNone/>
            </a:pPr>
            <a:endParaRPr lang="ar-DZ" dirty="0" smtClean="0">
              <a:latin typeface="Sakkal Majalla" pitchFamily="2" charset="-78"/>
              <a:cs typeface="Sakkal Majalla" pitchFamily="2" charset="-78"/>
            </a:endParaRPr>
          </a:p>
          <a:p>
            <a:pPr marL="0" indent="0" algn="ctr" rtl="1">
              <a:buNone/>
            </a:pPr>
            <a:endParaRPr lang="ar-DZ" dirty="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يمكن </a:t>
            </a:r>
            <a:r>
              <a:rPr lang="ar-DZ" dirty="0">
                <a:latin typeface="Sakkal Majalla" pitchFamily="2" charset="-78"/>
                <a:cs typeface="Sakkal Majalla" pitchFamily="2" charset="-78"/>
              </a:rPr>
              <a:t>لأقراص الفيديو الرقمية </a:t>
            </a:r>
            <a:r>
              <a:rPr lang="en-US" dirty="0">
                <a:latin typeface="Sakkal Majalla" pitchFamily="2" charset="-78"/>
                <a:cs typeface="Sakkal Majalla" pitchFamily="2" charset="-78"/>
              </a:rPr>
              <a:t>DVD </a:t>
            </a:r>
            <a:r>
              <a:rPr lang="ar-DZ" dirty="0">
                <a:latin typeface="Sakkal Majalla" pitchFamily="2" charset="-78"/>
                <a:cs typeface="Sakkal Majalla" pitchFamily="2" charset="-78"/>
              </a:rPr>
              <a:t>تخزين ما يصل إلى 17 جيجابايت للأقراص الأكثر تطورًا،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مما </a:t>
            </a:r>
            <a:r>
              <a:rPr lang="ar-DZ" dirty="0">
                <a:latin typeface="Sakkal Majalla" pitchFamily="2" charset="-78"/>
                <a:cs typeface="Sakkal Majalla" pitchFamily="2" charset="-78"/>
              </a:rPr>
              <a:t>يسمح بتخزين كمية كبيرة من البيانات عليها. وهناك أقراص </a:t>
            </a:r>
            <a:r>
              <a:rPr lang="en-US" dirty="0">
                <a:latin typeface="Sakkal Majalla" pitchFamily="2" charset="-78"/>
                <a:cs typeface="Sakkal Majalla" pitchFamily="2" charset="-78"/>
              </a:rPr>
              <a:t>DVD </a:t>
            </a:r>
            <a:r>
              <a:rPr lang="ar-DZ" dirty="0">
                <a:latin typeface="Sakkal Majalla" pitchFamily="2" charset="-78"/>
                <a:cs typeface="Sakkal Majalla" pitchFamily="2" charset="-78"/>
              </a:rPr>
              <a:t>متعددة الأوجه تسمح بزيادة سعتها التخزينية بشكل كبير. الـ </a:t>
            </a:r>
            <a:r>
              <a:rPr lang="en-US" dirty="0">
                <a:latin typeface="Sakkal Majalla" pitchFamily="2" charset="-78"/>
                <a:cs typeface="Sakkal Majalla" pitchFamily="2" charset="-78"/>
              </a:rPr>
              <a:t>DVD </a:t>
            </a:r>
            <a:r>
              <a:rPr lang="ar-DZ" dirty="0">
                <a:latin typeface="Sakkal Majalla" pitchFamily="2" charset="-78"/>
                <a:cs typeface="Sakkal Majalla" pitchFamily="2" charset="-78"/>
              </a:rPr>
              <a:t>يقدم المزيد من الخيارات مقارنة بقرص </a:t>
            </a:r>
            <a:r>
              <a:rPr lang="en-US" dirty="0">
                <a:latin typeface="Sakkal Majalla" pitchFamily="2" charset="-78"/>
                <a:cs typeface="Sakkal Majalla" pitchFamily="2" charset="-78"/>
              </a:rPr>
              <a:t>CD </a:t>
            </a:r>
            <a:r>
              <a:rPr lang="ar-DZ" dirty="0">
                <a:latin typeface="Sakkal Majalla" pitchFamily="2" charset="-78"/>
                <a:cs typeface="Sakkal Majalla" pitchFamily="2" charset="-78"/>
              </a:rPr>
              <a:t>البسيط.</a:t>
            </a:r>
          </a:p>
          <a:p>
            <a:pPr marL="0" indent="0" algn="ctr" rtl="1">
              <a:buNone/>
            </a:pPr>
            <a:endParaRPr lang="ar-DZ" dirty="0">
              <a:latin typeface="Sakkal Majalla" pitchFamily="2" charset="-78"/>
              <a:cs typeface="Sakkal Majalla" pitchFamily="2" charset="-78"/>
            </a:endParaRPr>
          </a:p>
        </p:txBody>
      </p:sp>
    </p:spTree>
    <p:extLst>
      <p:ext uri="{BB962C8B-B14F-4D97-AF65-F5344CB8AC3E}">
        <p14:creationId xmlns:p14="http://schemas.microsoft.com/office/powerpoint/2010/main" val="59787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864096"/>
          </a:xfrm>
        </p:spPr>
        <p:txBody>
          <a:bodyPr/>
          <a:lstStyle/>
          <a:p>
            <a:pPr rtl="1"/>
            <a:r>
              <a:rPr lang="ar-DZ" b="1" dirty="0">
                <a:latin typeface="Sakkal Majalla" pitchFamily="2" charset="-78"/>
                <a:cs typeface="Sakkal Majalla" pitchFamily="2" charset="-78"/>
              </a:rPr>
              <a:t>ثالثا: القرص الصلب </a:t>
            </a:r>
            <a:r>
              <a:rPr lang="en-US" b="1" dirty="0" smtClean="0">
                <a:latin typeface="Sakkal Majalla" pitchFamily="2" charset="-78"/>
                <a:cs typeface="Sakkal Majalla" pitchFamily="2" charset="-78"/>
              </a:rPr>
              <a:t>HDD)</a:t>
            </a:r>
            <a:r>
              <a:rPr lang="ar-DZ" b="1" dirty="0" smtClean="0">
                <a:latin typeface="Sakkal Majalla" pitchFamily="2" charset="-78"/>
                <a:cs typeface="Sakkal Majalla" pitchFamily="2" charset="-78"/>
              </a:rPr>
              <a:t>) و </a:t>
            </a:r>
            <a:r>
              <a:rPr lang="fr-FR" b="1" dirty="0" smtClean="0">
                <a:latin typeface="Sakkal Majalla" pitchFamily="2" charset="-78"/>
                <a:cs typeface="Sakkal Majalla" pitchFamily="2" charset="-78"/>
              </a:rPr>
              <a:t>SSD)</a:t>
            </a:r>
            <a:r>
              <a:rPr lang="ar-DZ" b="1" dirty="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146263103"/>
              </p:ext>
            </p:extLst>
          </p:nvPr>
        </p:nvGraphicFramePr>
        <p:xfrm>
          <a:off x="179511" y="908720"/>
          <a:ext cx="8856985" cy="5885035"/>
        </p:xfrm>
        <a:graphic>
          <a:graphicData uri="http://schemas.openxmlformats.org/drawingml/2006/table">
            <a:tbl>
              <a:tblPr firstRow="1" bandRow="1">
                <a:tableStyleId>{00A15C55-8517-42AA-B614-E9B94910E393}</a:tableStyleId>
              </a:tblPr>
              <a:tblGrid>
                <a:gridCol w="3672409"/>
                <a:gridCol w="3672408"/>
                <a:gridCol w="1512168"/>
              </a:tblGrid>
              <a:tr h="556884">
                <a:tc gridSpan="3">
                  <a:txBody>
                    <a:bodyPr/>
                    <a:lstStyle/>
                    <a:p>
                      <a:pPr algn="ctr" rtl="1"/>
                      <a:r>
                        <a:rPr lang="ar-DZ" sz="2000" dirty="0" smtClean="0">
                          <a:latin typeface="Sakkal Majalla" pitchFamily="2" charset="-78"/>
                          <a:cs typeface="Sakkal Majalla" pitchFamily="2" charset="-78"/>
                        </a:rPr>
                        <a:t>مقارنة بين  (</a:t>
                      </a:r>
                      <a:r>
                        <a:rPr lang="en-US" sz="2000" dirty="0" smtClean="0">
                          <a:latin typeface="Sakkal Majalla" pitchFamily="2" charset="-78"/>
                          <a:cs typeface="Sakkal Majalla" pitchFamily="2" charset="-78"/>
                        </a:rPr>
                        <a:t>HDD</a:t>
                      </a:r>
                      <a:r>
                        <a:rPr lang="ar-DZ" sz="2000" dirty="0" smtClean="0">
                          <a:latin typeface="Sakkal Majalla" pitchFamily="2" charset="-78"/>
                          <a:cs typeface="Sakkal Majalla" pitchFamily="2" charset="-78"/>
                        </a:rPr>
                        <a:t>) و  (</a:t>
                      </a:r>
                      <a:r>
                        <a:rPr lang="en-US" sz="2000" dirty="0" smtClean="0">
                          <a:latin typeface="Sakkal Majalla" pitchFamily="2" charset="-78"/>
                          <a:cs typeface="Sakkal Majalla" pitchFamily="2" charset="-78"/>
                        </a:rPr>
                        <a:t>SSD</a:t>
                      </a:r>
                      <a:r>
                        <a:rPr lang="ar-DZ" sz="2000" dirty="0" smtClean="0">
                          <a:latin typeface="Sakkal Majalla" pitchFamily="2" charset="-78"/>
                          <a:cs typeface="Sakkal Majalla" pitchFamily="2" charset="-78"/>
                        </a:rPr>
                        <a:t>)</a:t>
                      </a:r>
                      <a:endParaRPr lang="en-US" sz="2000" b="1" dirty="0">
                        <a:solidFill>
                          <a:schemeClr val="tx1"/>
                        </a:solidFill>
                        <a:latin typeface="Sakkal Majalla" pitchFamily="2" charset="-78"/>
                        <a:cs typeface="Sakkal Majalla" pitchFamily="2" charset="-78"/>
                      </a:endParaRPr>
                    </a:p>
                  </a:txBody>
                  <a:tcPr/>
                </a:tc>
                <a:tc hMerge="1">
                  <a:txBody>
                    <a:bodyPr/>
                    <a:lstStyle/>
                    <a:p>
                      <a:endParaRPr lang="en-US"/>
                    </a:p>
                  </a:txBody>
                  <a:tcPr/>
                </a:tc>
                <a:tc hMerge="1">
                  <a:txBody>
                    <a:bodyPr/>
                    <a:lstStyle/>
                    <a:p>
                      <a:endParaRPr lang="en-US" dirty="0"/>
                    </a:p>
                  </a:txBody>
                  <a:tcPr/>
                </a:tc>
              </a:tr>
              <a:tr h="556884">
                <a:tc>
                  <a:txBody>
                    <a:bodyPr/>
                    <a:lstStyle/>
                    <a:p>
                      <a:pPr algn="ctr"/>
                      <a:r>
                        <a:rPr lang="en-US" b="1" dirty="0" smtClean="0">
                          <a:latin typeface="Sakkal Majalla" pitchFamily="2" charset="-78"/>
                          <a:cs typeface="Sakkal Majalla" pitchFamily="2" charset="-78"/>
                        </a:rPr>
                        <a:t>SSD</a:t>
                      </a:r>
                      <a:endParaRPr lang="en-US" b="1" dirty="0">
                        <a:latin typeface="Sakkal Majalla" pitchFamily="2" charset="-78"/>
                        <a:cs typeface="Sakkal Majalla" pitchFamily="2" charset="-78"/>
                      </a:endParaRPr>
                    </a:p>
                  </a:txBody>
                  <a:tcPr/>
                </a:tc>
                <a:tc>
                  <a:txBody>
                    <a:bodyPr/>
                    <a:lstStyle/>
                    <a:p>
                      <a:pPr algn="ctr"/>
                      <a:r>
                        <a:rPr lang="en-US" b="1" dirty="0" smtClean="0">
                          <a:latin typeface="Sakkal Majalla" pitchFamily="2" charset="-78"/>
                          <a:cs typeface="Sakkal Majalla" pitchFamily="2" charset="-78"/>
                        </a:rPr>
                        <a:t>HDD</a:t>
                      </a:r>
                      <a:endParaRPr lang="en-US" b="1" dirty="0">
                        <a:latin typeface="Sakkal Majalla" pitchFamily="2" charset="-78"/>
                        <a:cs typeface="Sakkal Majalla" pitchFamily="2" charset="-78"/>
                      </a:endParaRPr>
                    </a:p>
                  </a:txBody>
                  <a:tcPr/>
                </a:tc>
                <a:tc>
                  <a:txBody>
                    <a:bodyPr/>
                    <a:lstStyle/>
                    <a:p>
                      <a:pPr algn="ctr"/>
                      <a:r>
                        <a:rPr lang="ar-DZ" sz="2000" b="1" dirty="0" smtClean="0">
                          <a:latin typeface="Sakkal Majalla" pitchFamily="2" charset="-78"/>
                          <a:cs typeface="Sakkal Majalla" pitchFamily="2" charset="-78"/>
                        </a:rPr>
                        <a:t>أوجه المقارنة</a:t>
                      </a:r>
                      <a:endParaRPr lang="en-US" sz="2000" b="1" dirty="0">
                        <a:latin typeface="Sakkal Majalla" pitchFamily="2" charset="-78"/>
                        <a:cs typeface="Sakkal Majalla" pitchFamily="2" charset="-78"/>
                      </a:endParaRPr>
                    </a:p>
                  </a:txBody>
                  <a:tcPr/>
                </a:tc>
              </a:tr>
              <a:tr h="2050734">
                <a:tc>
                  <a:txBody>
                    <a:bodyPr/>
                    <a:lstStyle/>
                    <a:p>
                      <a:pPr algn="ctr" rtl="1"/>
                      <a:r>
                        <a:rPr lang="en-US" sz="2200" dirty="0" smtClean="0"/>
                        <a:t>SSD </a:t>
                      </a:r>
                      <a:r>
                        <a:rPr lang="ar-DZ" sz="2200" dirty="0" smtClean="0">
                          <a:latin typeface="Sakkal Majalla" pitchFamily="2" charset="-78"/>
                          <a:cs typeface="Sakkal Majalla" pitchFamily="2" charset="-78"/>
                        </a:rPr>
                        <a:t>هو اختصار لـ </a:t>
                      </a:r>
                      <a:r>
                        <a:rPr lang="en-US" sz="2200" dirty="0" smtClean="0">
                          <a:latin typeface="Sakkal Majalla" pitchFamily="2" charset="-78"/>
                          <a:cs typeface="Sakkal Majalla" pitchFamily="2" charset="-78"/>
                        </a:rPr>
                        <a:t>Solid State Drive، </a:t>
                      </a:r>
                      <a:r>
                        <a:rPr lang="ar-DZ" sz="2200" dirty="0" smtClean="0">
                          <a:latin typeface="Sakkal Majalla" pitchFamily="2" charset="-78"/>
                          <a:cs typeface="Sakkal Majalla" pitchFamily="2" charset="-78"/>
                        </a:rPr>
                        <a:t>ويعني "قرص حالة صلبة" باللغة العربية. إنه نوع من وسائط تخزين البيانات يستخدم رقائق الذاكرة الفلاشية لتخزين البيانات إلكترونياً، دون وجود أجزاء متحركة</a:t>
                      </a:r>
                    </a:p>
                  </a:txBody>
                  <a:tcPr/>
                </a:tc>
                <a:tc>
                  <a:txBody>
                    <a:bodyPr/>
                    <a:lstStyle/>
                    <a:p>
                      <a:pPr algn="ctr" rtl="1"/>
                      <a:r>
                        <a:rPr lang="en-US" sz="2200" dirty="0" smtClean="0"/>
                        <a:t>HDD</a:t>
                      </a:r>
                      <a:r>
                        <a:rPr lang="en-US" sz="2200" dirty="0" smtClean="0">
                          <a:latin typeface="Sakkal Majalla" pitchFamily="2" charset="-78"/>
                          <a:cs typeface="Sakkal Majalla" pitchFamily="2" charset="-78"/>
                        </a:rPr>
                        <a:t> </a:t>
                      </a:r>
                      <a:r>
                        <a:rPr lang="ar-DZ" sz="2200" dirty="0" smtClean="0">
                          <a:latin typeface="Sakkal Majalla" pitchFamily="2" charset="-78"/>
                          <a:cs typeface="Sakkal Majalla" pitchFamily="2" charset="-78"/>
                        </a:rPr>
                        <a:t>هو اختصار لـ </a:t>
                      </a:r>
                      <a:r>
                        <a:rPr lang="en-US" sz="2200" dirty="0" smtClean="0">
                          <a:latin typeface="Sakkal Majalla" pitchFamily="2" charset="-78"/>
                          <a:cs typeface="Sakkal Majalla" pitchFamily="2" charset="-78"/>
                        </a:rPr>
                        <a:t>Hard Disk Drive، </a:t>
                      </a:r>
                      <a:r>
                        <a:rPr lang="ar-DZ" sz="2200" dirty="0" smtClean="0">
                          <a:latin typeface="Sakkal Majalla" pitchFamily="2" charset="-78"/>
                          <a:cs typeface="Sakkal Majalla" pitchFamily="2" charset="-78"/>
                        </a:rPr>
                        <a:t>ويعني "قرص صلب" باللغة العربية. إنه نوع من وسائط تخزين البيانات يقوم بتخزين البيانات على أقراص مغناطيسية دوارة، مع رؤوس قراءة/كتابة ميكانيكية للوصول إلى البيانات</a:t>
                      </a:r>
                      <a:endParaRPr lang="en-US" sz="2200" dirty="0">
                        <a:latin typeface="Sakkal Majalla" pitchFamily="2" charset="-78"/>
                        <a:cs typeface="Sakkal Majalla" pitchFamily="2" charset="-78"/>
                      </a:endParaRPr>
                    </a:p>
                  </a:txBody>
                  <a:tcPr/>
                </a:tc>
                <a:tc>
                  <a:txBody>
                    <a:bodyPr/>
                    <a:lstStyle/>
                    <a:p>
                      <a:pPr algn="ctr"/>
                      <a:endParaRPr lang="ar-DZ" sz="2000" b="1" dirty="0" smtClean="0">
                        <a:latin typeface="Sakkal Majalla" pitchFamily="2" charset="-78"/>
                        <a:cs typeface="Sakkal Majalla" pitchFamily="2" charset="-78"/>
                      </a:endParaRPr>
                    </a:p>
                    <a:p>
                      <a:pPr algn="ctr"/>
                      <a:r>
                        <a:rPr lang="ar-DZ" sz="2000" b="1" dirty="0" smtClean="0">
                          <a:latin typeface="Sakkal Majalla" pitchFamily="2" charset="-78"/>
                          <a:cs typeface="Sakkal Majalla" pitchFamily="2" charset="-78"/>
                        </a:rPr>
                        <a:t>التعريف</a:t>
                      </a:r>
                    </a:p>
                    <a:p>
                      <a:pPr algn="ctr"/>
                      <a:endParaRPr lang="ar-DZ" sz="2000" b="1" dirty="0" smtClean="0">
                        <a:latin typeface="Sakkal Majalla" pitchFamily="2" charset="-78"/>
                        <a:cs typeface="Sakkal Majalla" pitchFamily="2" charset="-78"/>
                      </a:endParaRPr>
                    </a:p>
                    <a:p>
                      <a:pPr algn="ctr"/>
                      <a:endParaRPr lang="ar-DZ" sz="2000" b="1" dirty="0" smtClean="0">
                        <a:latin typeface="Sakkal Majalla" pitchFamily="2" charset="-78"/>
                        <a:cs typeface="Sakkal Majalla" pitchFamily="2" charset="-78"/>
                      </a:endParaRPr>
                    </a:p>
                  </a:txBody>
                  <a:tcPr/>
                </a:tc>
              </a:tr>
              <a:tr h="2668147">
                <a:tc>
                  <a:txBody>
                    <a:bodyPr/>
                    <a:lstStyle/>
                    <a:p>
                      <a:pPr algn="ctr" rtl="1"/>
                      <a:r>
                        <a:rPr lang="ar-DZ" sz="2200" dirty="0" smtClean="0">
                          <a:latin typeface="Sakkal Majalla" pitchFamily="2" charset="-78"/>
                          <a:cs typeface="Sakkal Majalla" pitchFamily="2" charset="-78"/>
                        </a:rPr>
                        <a:t>    يخزن أجهزة </a:t>
                      </a:r>
                      <a:r>
                        <a:rPr lang="en-US" sz="2200" dirty="0" smtClean="0">
                          <a:latin typeface="Sakkal Majalla" pitchFamily="2" charset="-78"/>
                          <a:cs typeface="Sakkal Majalla" pitchFamily="2" charset="-78"/>
                        </a:rPr>
                        <a:t>SSD </a:t>
                      </a:r>
                      <a:r>
                        <a:rPr lang="ar-DZ" sz="2200" dirty="0" smtClean="0">
                          <a:latin typeface="Sakkal Majalla" pitchFamily="2" charset="-78"/>
                          <a:cs typeface="Sakkal Majalla" pitchFamily="2" charset="-78"/>
                        </a:rPr>
                        <a:t>البيانات على دوائر إلكترونية. تستخدم رقائق الذاكرة الفلاش </a:t>
                      </a:r>
                      <a:r>
                        <a:rPr lang="en-US" sz="2200" dirty="0" smtClean="0">
                          <a:latin typeface="Sakkal Majalla" pitchFamily="2" charset="-78"/>
                          <a:cs typeface="Sakkal Majalla" pitchFamily="2" charset="-78"/>
                        </a:rPr>
                        <a:t>NAND </a:t>
                      </a:r>
                      <a:r>
                        <a:rPr lang="ar-DZ" sz="2200" dirty="0" smtClean="0">
                          <a:latin typeface="Sakkal Majalla" pitchFamily="2" charset="-78"/>
                          <a:cs typeface="Sakkal Majalla" pitchFamily="2" charset="-78"/>
                        </a:rPr>
                        <a:t>لتخزين البيانات بشكل غير قابل للمحو. الوصول إلى البيانات على جهاز </a:t>
                      </a:r>
                      <a:r>
                        <a:rPr lang="en-US" sz="2200" dirty="0" smtClean="0">
                          <a:latin typeface="Sakkal Majalla" pitchFamily="2" charset="-78"/>
                          <a:cs typeface="Sakkal Majalla" pitchFamily="2" charset="-78"/>
                        </a:rPr>
                        <a:t>SSD </a:t>
                      </a:r>
                      <a:r>
                        <a:rPr lang="ar-DZ" sz="2200" dirty="0" smtClean="0">
                          <a:latin typeface="Sakkal Majalla" pitchFamily="2" charset="-78"/>
                          <a:cs typeface="Sakkal Majalla" pitchFamily="2" charset="-78"/>
                        </a:rPr>
                        <a:t>أسرع بكثير مقارنة بالقرص الصلب، لأنه لا توجد أجزاء ميكانيكية متحركة.</a:t>
                      </a:r>
                      <a:endParaRPr lang="en-US" sz="2200" dirty="0">
                        <a:latin typeface="Sakkal Majalla" pitchFamily="2" charset="-78"/>
                        <a:cs typeface="Sakkal Majalla" pitchFamily="2" charset="-78"/>
                      </a:endParaRPr>
                    </a:p>
                  </a:txBody>
                  <a:tcPr/>
                </a:tc>
                <a:tc>
                  <a:txBody>
                    <a:bodyPr/>
                    <a:lstStyle/>
                    <a:p>
                      <a:pPr algn="ctr" rtl="1"/>
                      <a:r>
                        <a:rPr lang="ar-DZ" sz="2200" dirty="0" smtClean="0">
                          <a:latin typeface="Sakkal Majalla" pitchFamily="2" charset="-78"/>
                          <a:cs typeface="Sakkal Majalla" pitchFamily="2" charset="-78"/>
                        </a:rPr>
                        <a:t>يخزن أجهزة القرص الصلب (</a:t>
                      </a:r>
                      <a:r>
                        <a:rPr lang="en-US" sz="2200" dirty="0" smtClean="0">
                          <a:latin typeface="Sakkal Majalla" pitchFamily="2" charset="-78"/>
                          <a:cs typeface="Sakkal Majalla" pitchFamily="2" charset="-78"/>
                        </a:rPr>
                        <a:t>HDD) </a:t>
                      </a:r>
                      <a:r>
                        <a:rPr lang="ar-DZ" sz="2200" dirty="0" smtClean="0">
                          <a:latin typeface="Sakkal Majalla" pitchFamily="2" charset="-78"/>
                          <a:cs typeface="Sakkal Majalla" pitchFamily="2" charset="-78"/>
                        </a:rPr>
                        <a:t>البيانات على أقراص مغناطيسية تدور ميكانيكيًا. تستخدم ذراع ميكانيكية مع رؤوس قراءة/كتابة للوصول إلى البيانات على الأقراص. يكون الوصول إلى البيانات على الأقراص الصلبة بطيئًا بالمقارنة مع </a:t>
                      </a:r>
                      <a:r>
                        <a:rPr lang="en-US" sz="2200" dirty="0" smtClean="0">
                          <a:latin typeface="Sakkal Majalla" pitchFamily="2" charset="-78"/>
                          <a:cs typeface="Sakkal Majalla" pitchFamily="2" charset="-78"/>
                        </a:rPr>
                        <a:t>SSD </a:t>
                      </a:r>
                      <a:r>
                        <a:rPr lang="ar-DZ" sz="2200" dirty="0" smtClean="0">
                          <a:latin typeface="Sakkal Majalla" pitchFamily="2" charset="-78"/>
                          <a:cs typeface="Sakkal Majalla" pitchFamily="2" charset="-78"/>
                        </a:rPr>
                        <a:t>بسبب وجود مكوناتها الميكانيكية المتحركة</a:t>
                      </a:r>
                      <a:endParaRPr lang="en-US" sz="2200" dirty="0">
                        <a:latin typeface="Sakkal Majalla" pitchFamily="2" charset="-78"/>
                        <a:cs typeface="Sakkal Majalla" pitchFamily="2" charset="-78"/>
                      </a:endParaRPr>
                    </a:p>
                  </a:txBody>
                  <a:tcPr/>
                </a:tc>
                <a:tc>
                  <a:txBody>
                    <a:bodyPr/>
                    <a:lstStyle/>
                    <a:p>
                      <a:pPr algn="ctr"/>
                      <a:endParaRPr lang="ar-DZ" sz="2000" b="1" dirty="0" smtClean="0">
                        <a:latin typeface="Sakkal Majalla" pitchFamily="2" charset="-78"/>
                        <a:cs typeface="Sakkal Majalla" pitchFamily="2" charset="-78"/>
                      </a:endParaRPr>
                    </a:p>
                    <a:p>
                      <a:pPr algn="ctr"/>
                      <a:endParaRPr lang="ar-DZ" sz="2000" b="1" dirty="0" smtClean="0">
                        <a:latin typeface="Sakkal Majalla" pitchFamily="2" charset="-78"/>
                        <a:cs typeface="Sakkal Majalla" pitchFamily="2" charset="-78"/>
                      </a:endParaRPr>
                    </a:p>
                    <a:p>
                      <a:pPr algn="ctr"/>
                      <a:r>
                        <a:rPr lang="ar-DZ" sz="2000" b="1" dirty="0" smtClean="0">
                          <a:latin typeface="Sakkal Majalla" pitchFamily="2" charset="-78"/>
                          <a:cs typeface="Sakkal Majalla" pitchFamily="2" charset="-78"/>
                        </a:rPr>
                        <a:t>طريقة العمل</a:t>
                      </a:r>
                      <a:endParaRPr lang="en-US" sz="2000" b="1" dirty="0">
                        <a:latin typeface="Sakkal Majalla" pitchFamily="2" charset="-78"/>
                        <a:cs typeface="Sakkal Majalla" pitchFamily="2" charset="-78"/>
                      </a:endParaRPr>
                    </a:p>
                  </a:txBody>
                  <a:tcPr/>
                </a:tc>
              </a:tr>
            </a:tbl>
          </a:graphicData>
        </a:graphic>
      </p:graphicFrame>
    </p:spTree>
    <p:extLst>
      <p:ext uri="{BB962C8B-B14F-4D97-AF65-F5344CB8AC3E}">
        <p14:creationId xmlns:p14="http://schemas.microsoft.com/office/powerpoint/2010/main" val="10738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206911476"/>
              </p:ext>
            </p:extLst>
          </p:nvPr>
        </p:nvGraphicFramePr>
        <p:xfrm>
          <a:off x="107504" y="1268760"/>
          <a:ext cx="8856985" cy="4776875"/>
        </p:xfrm>
        <a:graphic>
          <a:graphicData uri="http://schemas.openxmlformats.org/drawingml/2006/table">
            <a:tbl>
              <a:tblPr firstRow="1" bandRow="1">
                <a:tableStyleId>{00A15C55-8517-42AA-B614-E9B94910E393}</a:tableStyleId>
              </a:tblPr>
              <a:tblGrid>
                <a:gridCol w="3456384"/>
                <a:gridCol w="3529527"/>
                <a:gridCol w="1871074"/>
              </a:tblGrid>
              <a:tr h="2880320">
                <a:tc>
                  <a:txBody>
                    <a:bodyPr/>
                    <a:lstStyle/>
                    <a:p>
                      <a:pPr algn="ctr" rtl="1"/>
                      <a:endParaRPr lang="ar-DZ" sz="2000" b="1" dirty="0" smtClean="0">
                        <a:latin typeface="Sakkal Majalla" pitchFamily="2" charset="-78"/>
                        <a:cs typeface="Sakkal Majalla" pitchFamily="2" charset="-78"/>
                      </a:endParaRPr>
                    </a:p>
                    <a:p>
                      <a:pPr algn="ctr" rtl="1"/>
                      <a:r>
                        <a:rPr lang="ar-DZ" sz="2000" b="1" dirty="0" smtClean="0">
                          <a:latin typeface="Sakkal Majalla" pitchFamily="2" charset="-78"/>
                          <a:cs typeface="Sakkal Majalla" pitchFamily="2" charset="-78"/>
                        </a:rPr>
                        <a:t>  تعتبر أجهزة الـ </a:t>
                      </a:r>
                      <a:r>
                        <a:rPr lang="en-US" sz="2000" b="1" dirty="0" smtClean="0">
                          <a:latin typeface="Sakkal Majalla" pitchFamily="2" charset="-78"/>
                          <a:cs typeface="Sakkal Majalla" pitchFamily="2" charset="-78"/>
                        </a:rPr>
                        <a:t>SSD </a:t>
                      </a:r>
                      <a:r>
                        <a:rPr lang="ar-DZ" sz="2000" b="1" dirty="0" smtClean="0">
                          <a:latin typeface="Sakkal Majalla" pitchFamily="2" charset="-78"/>
                          <a:cs typeface="Sakkal Majalla" pitchFamily="2" charset="-78"/>
                        </a:rPr>
                        <a:t>أسرع. إنها توفر أوقات وصول أقصر إلى البيانات وسرعات نقل أعلى بكثير مقارنة بأقراص الـ </a:t>
                      </a:r>
                      <a:r>
                        <a:rPr lang="en-US" sz="2000" b="1" dirty="0" smtClean="0">
                          <a:latin typeface="Sakkal Majalla" pitchFamily="2" charset="-78"/>
                          <a:cs typeface="Sakkal Majalla" pitchFamily="2" charset="-78"/>
                        </a:rPr>
                        <a:t>HDD. </a:t>
                      </a:r>
                      <a:r>
                        <a:rPr lang="ar-DZ" sz="2000" b="1" dirty="0" smtClean="0">
                          <a:latin typeface="Sakkal Majalla" pitchFamily="2" charset="-78"/>
                          <a:cs typeface="Sakkal Majalla" pitchFamily="2" charset="-78"/>
                        </a:rPr>
                        <a:t>بالإضافة إلى ذلك،</a:t>
                      </a:r>
                    </a:p>
                    <a:p>
                      <a:pPr algn="ctr" rtl="1"/>
                      <a:r>
                        <a:rPr lang="ar-DZ" sz="2000" b="1" dirty="0" smtClean="0">
                          <a:latin typeface="Sakkal Majalla" pitchFamily="2" charset="-78"/>
                          <a:cs typeface="Sakkal Majalla" pitchFamily="2" charset="-78"/>
                        </a:rPr>
                        <a:t> لا تتأثر أجهزة الـ </a:t>
                      </a:r>
                      <a:r>
                        <a:rPr lang="en-US" sz="2000" b="1" dirty="0" smtClean="0">
                          <a:latin typeface="Sakkal Majalla" pitchFamily="2" charset="-78"/>
                          <a:cs typeface="Sakkal Majalla" pitchFamily="2" charset="-78"/>
                        </a:rPr>
                        <a:t>SSD </a:t>
                      </a:r>
                      <a:r>
                        <a:rPr lang="ar-DZ" sz="2000" b="1" dirty="0" smtClean="0">
                          <a:latin typeface="Sakkal Majalla" pitchFamily="2" charset="-78"/>
                          <a:cs typeface="Sakkal Majalla" pitchFamily="2" charset="-78"/>
                        </a:rPr>
                        <a:t>بتجزئة البيانات، مما يعني أن أدائها يبقى ثابتًا مع مرور الوقت. </a:t>
                      </a:r>
                    </a:p>
                    <a:p>
                      <a:pPr algn="ctr" rtl="1"/>
                      <a:r>
                        <a:rPr lang="ar-DZ" sz="2000" b="1" dirty="0" smtClean="0">
                          <a:latin typeface="Sakkal Majalla" pitchFamily="2" charset="-78"/>
                          <a:cs typeface="Sakkal Majalla" pitchFamily="2" charset="-78"/>
                        </a:rPr>
                        <a:t>الـ </a:t>
                      </a:r>
                      <a:r>
                        <a:rPr lang="en-US" sz="2000" b="1" dirty="0" smtClean="0">
                          <a:latin typeface="Sakkal Majalla" pitchFamily="2" charset="-78"/>
                          <a:cs typeface="Sakkal Majalla" pitchFamily="2" charset="-78"/>
                        </a:rPr>
                        <a:t>SSD </a:t>
                      </a:r>
                      <a:r>
                        <a:rPr lang="ar-DZ" sz="2000" b="1" dirty="0" smtClean="0">
                          <a:latin typeface="Sakkal Majalla" pitchFamily="2" charset="-78"/>
                          <a:cs typeface="Sakkal Majalla" pitchFamily="2" charset="-78"/>
                        </a:rPr>
                        <a:t>هي هادئة لأنها لا تحتوي على أجزاء ميكانيكية متحركة، وتولد أقل حرارة</a:t>
                      </a:r>
                      <a:endParaRPr lang="en-US" sz="2000" b="1" dirty="0">
                        <a:latin typeface="Sakkal Majalla" pitchFamily="2" charset="-78"/>
                        <a:cs typeface="Sakkal Majalla" pitchFamily="2" charset="-78"/>
                      </a:endParaRPr>
                    </a:p>
                  </a:txBody>
                  <a:tcPr/>
                </a:tc>
                <a:tc>
                  <a:txBody>
                    <a:bodyPr/>
                    <a:lstStyle/>
                    <a:p>
                      <a:pPr algn="ctr" rtl="1"/>
                      <a:r>
                        <a:rPr lang="ar-DZ" sz="2000" b="1" dirty="0" smtClean="0">
                          <a:latin typeface="Sakkal Majalla" pitchFamily="2" charset="-78"/>
                          <a:cs typeface="Sakkal Majalla" pitchFamily="2" charset="-78"/>
                        </a:rPr>
                        <a:t>هي أبطأ بسبب حركة الأقراص الدوارة للوصول إلى البيانات. أوقات الوصول أطول، ومعدلات نقل البيانات أقل من تلك في الـ </a:t>
                      </a:r>
                      <a:r>
                        <a:rPr lang="en-US" sz="2000" b="1" dirty="0" smtClean="0">
                          <a:latin typeface="Sakkal Majalla" pitchFamily="2" charset="-78"/>
                          <a:cs typeface="Sakkal Majalla" pitchFamily="2" charset="-78"/>
                        </a:rPr>
                        <a:t>SSD. </a:t>
                      </a:r>
                      <a:endParaRPr lang="ar-DZ" sz="2000" b="1" dirty="0" smtClean="0">
                        <a:latin typeface="Sakkal Majalla" pitchFamily="2" charset="-78"/>
                        <a:cs typeface="Sakkal Majalla" pitchFamily="2" charset="-78"/>
                      </a:endParaRPr>
                    </a:p>
                    <a:p>
                      <a:pPr algn="ctr" rtl="1"/>
                      <a:r>
                        <a:rPr lang="ar-DZ" sz="2000" b="1" dirty="0" smtClean="0">
                          <a:latin typeface="Sakkal Majalla" pitchFamily="2" charset="-78"/>
                          <a:cs typeface="Sakkal Majalla" pitchFamily="2" charset="-78"/>
                        </a:rPr>
                        <a:t>الـ </a:t>
                      </a:r>
                      <a:r>
                        <a:rPr lang="en-US" sz="2000" b="1" dirty="0" smtClean="0">
                          <a:latin typeface="Sakkal Majalla" pitchFamily="2" charset="-78"/>
                          <a:cs typeface="Sakkal Majalla" pitchFamily="2" charset="-78"/>
                        </a:rPr>
                        <a:t>HDD </a:t>
                      </a:r>
                      <a:r>
                        <a:rPr lang="ar-DZ" sz="2000" b="1" dirty="0" smtClean="0">
                          <a:latin typeface="Sakkal Majalla" pitchFamily="2" charset="-78"/>
                          <a:cs typeface="Sakkal Majalla" pitchFamily="2" charset="-78"/>
                        </a:rPr>
                        <a:t>حساسة لتجزئة البيانات، مما يمكن أن يؤدي إلى تدهور الأداء مع مرور الوقت. تولد أيضًا المزيد من الحرارة بسبب حركة الأقراص الميكانيكية وهي أكثر اصواتًا بسبب عمل مكوناتها الميكانيكية</a:t>
                      </a:r>
                      <a:endParaRPr lang="en-US" sz="2000" b="1" dirty="0">
                        <a:latin typeface="Sakkal Majalla" pitchFamily="2" charset="-78"/>
                        <a:cs typeface="Sakkal Majalla" pitchFamily="2" charset="-78"/>
                      </a:endParaRPr>
                    </a:p>
                  </a:txBody>
                  <a:tcPr/>
                </a:tc>
                <a:tc>
                  <a:txBody>
                    <a:bodyPr/>
                    <a:lstStyle/>
                    <a:p>
                      <a:pPr algn="ctr"/>
                      <a:endParaRPr lang="ar-DZ" sz="2200" dirty="0" smtClean="0">
                        <a:latin typeface="Sakkal Majalla" pitchFamily="2" charset="-78"/>
                        <a:cs typeface="Sakkal Majalla" pitchFamily="2" charset="-78"/>
                      </a:endParaRPr>
                    </a:p>
                    <a:p>
                      <a:pPr algn="ctr"/>
                      <a:endParaRPr lang="ar-DZ" sz="2200" dirty="0" smtClean="0">
                        <a:latin typeface="Sakkal Majalla" pitchFamily="2" charset="-78"/>
                        <a:cs typeface="Sakkal Majalla" pitchFamily="2" charset="-78"/>
                      </a:endParaRPr>
                    </a:p>
                    <a:p>
                      <a:pPr algn="ctr"/>
                      <a:endParaRPr lang="ar-DZ" sz="2200" dirty="0" smtClean="0">
                        <a:latin typeface="Sakkal Majalla" pitchFamily="2" charset="-78"/>
                        <a:cs typeface="Sakkal Majalla" pitchFamily="2" charset="-78"/>
                      </a:endParaRPr>
                    </a:p>
                    <a:p>
                      <a:pPr algn="ctr"/>
                      <a:endParaRPr lang="ar-DZ" sz="2200" dirty="0" smtClean="0">
                        <a:latin typeface="Sakkal Majalla" pitchFamily="2" charset="-78"/>
                        <a:cs typeface="Sakkal Majalla" pitchFamily="2" charset="-78"/>
                      </a:endParaRPr>
                    </a:p>
                    <a:p>
                      <a:pPr algn="ctr"/>
                      <a:r>
                        <a:rPr lang="ar-DZ" sz="2200" dirty="0" smtClean="0">
                          <a:latin typeface="Sakkal Majalla" pitchFamily="2" charset="-78"/>
                          <a:cs typeface="Sakkal Majalla" pitchFamily="2" charset="-78"/>
                        </a:rPr>
                        <a:t>الأداء</a:t>
                      </a:r>
                    </a:p>
                    <a:p>
                      <a:pPr algn="ctr"/>
                      <a:endParaRPr lang="en-US" sz="2200" dirty="0">
                        <a:latin typeface="Sakkal Majalla" pitchFamily="2" charset="-78"/>
                        <a:cs typeface="Sakkal Majalla" pitchFamily="2" charset="-78"/>
                      </a:endParaRPr>
                    </a:p>
                  </a:txBody>
                  <a:tcPr/>
                </a:tc>
              </a:tr>
              <a:tr h="799275">
                <a:tc>
                  <a:txBody>
                    <a:bodyPr/>
                    <a:lstStyle/>
                    <a:p>
                      <a:pPr algn="ctr" rtl="1"/>
                      <a:r>
                        <a:rPr lang="ar-DZ" sz="2200" dirty="0" smtClean="0">
                          <a:latin typeface="Sakkal Majalla" pitchFamily="2" charset="-78"/>
                          <a:cs typeface="Sakkal Majalla" pitchFamily="2" charset="-78"/>
                        </a:rPr>
                        <a:t>أجهزة تخزين الحالة الصلبة (</a:t>
                      </a:r>
                      <a:r>
                        <a:rPr lang="en-US" sz="2200" dirty="0" smtClean="0">
                          <a:latin typeface="Sakkal Majalla" pitchFamily="2" charset="-78"/>
                          <a:cs typeface="Sakkal Majalla" pitchFamily="2" charset="-78"/>
                        </a:rPr>
                        <a:t>SSD</a:t>
                      </a:r>
                      <a:r>
                        <a:rPr lang="ar-DZ" sz="2200" dirty="0" smtClean="0">
                          <a:latin typeface="Sakkal Majalla" pitchFamily="2" charset="-78"/>
                          <a:cs typeface="Sakkal Majalla" pitchFamily="2" charset="-78"/>
                        </a:rPr>
                        <a:t>)أكثر تكلفة</a:t>
                      </a:r>
                      <a:endParaRPr lang="en-US" sz="2200" b="0" dirty="0">
                        <a:latin typeface="Sakkal Majalla" pitchFamily="2" charset="-78"/>
                        <a:cs typeface="Sakkal Majalla" pitchFamily="2" charset="-78"/>
                      </a:endParaRPr>
                    </a:p>
                  </a:txBody>
                  <a:tcPr/>
                </a:tc>
                <a:tc>
                  <a:txBody>
                    <a:bodyPr/>
                    <a:lstStyle/>
                    <a:p>
                      <a:pPr algn="ctr"/>
                      <a:r>
                        <a:rPr lang="ar-DZ" sz="2200" dirty="0" smtClean="0">
                          <a:latin typeface="Sakkal Majalla" pitchFamily="2" charset="-78"/>
                          <a:cs typeface="Sakkal Majalla" pitchFamily="2" charset="-78"/>
                        </a:rPr>
                        <a:t>الأقراص الصلبة أقل تكلفة والأحجام الأكبر للتخزين شائعة في التجارة</a:t>
                      </a:r>
                      <a:endParaRPr lang="en-US" sz="2200" b="0" dirty="0">
                        <a:latin typeface="Sakkal Majalla" pitchFamily="2" charset="-78"/>
                        <a:cs typeface="Sakkal Majalla" pitchFamily="2" charset="-78"/>
                      </a:endParaRPr>
                    </a:p>
                  </a:txBody>
                  <a:tcPr/>
                </a:tc>
                <a:tc>
                  <a:txBody>
                    <a:bodyPr/>
                    <a:lstStyle/>
                    <a:p>
                      <a:pPr algn="ctr"/>
                      <a:r>
                        <a:rPr lang="ar-DZ" sz="2200" dirty="0" smtClean="0">
                          <a:latin typeface="Sakkal Majalla" pitchFamily="2" charset="-78"/>
                          <a:cs typeface="Sakkal Majalla" pitchFamily="2" charset="-78"/>
                        </a:rPr>
                        <a:t>التكلفة</a:t>
                      </a:r>
                      <a:endParaRPr lang="ar-DZ" sz="2200" b="1" dirty="0" smtClean="0">
                        <a:latin typeface="Sakkal Majalla" pitchFamily="2" charset="-78"/>
                        <a:cs typeface="Sakkal Majalla" pitchFamily="2" charset="-78"/>
                      </a:endParaRPr>
                    </a:p>
                  </a:txBody>
                  <a:tcPr/>
                </a:tc>
              </a:tr>
              <a:tr h="988604">
                <a:tc>
                  <a:txBody>
                    <a:bodyPr/>
                    <a:lstStyle/>
                    <a:p>
                      <a:pPr algn="ctr" rtl="1"/>
                      <a:r>
                        <a:rPr lang="ar-DZ" sz="2200" dirty="0" smtClean="0">
                          <a:latin typeface="Sakkal Majalla" pitchFamily="2" charset="-78"/>
                          <a:cs typeface="Sakkal Majalla" pitchFamily="2" charset="-78"/>
                        </a:rPr>
                        <a:t>أجهزة تخزين الحالة الصلبة</a:t>
                      </a:r>
                      <a:r>
                        <a:rPr lang="fr-FR" sz="2200" dirty="0" smtClean="0">
                          <a:latin typeface="Sakkal Majalla" pitchFamily="2" charset="-78"/>
                          <a:cs typeface="Sakkal Majalla" pitchFamily="2" charset="-78"/>
                        </a:rPr>
                        <a:t> (</a:t>
                      </a:r>
                      <a:r>
                        <a:rPr lang="en-US" sz="2200" dirty="0" smtClean="0">
                          <a:latin typeface="Sakkal Majalla" pitchFamily="2" charset="-78"/>
                          <a:cs typeface="Sakkal Majalla" pitchFamily="2" charset="-78"/>
                        </a:rPr>
                        <a:t>SSD) </a:t>
                      </a:r>
                      <a:r>
                        <a:rPr lang="ar-DZ" sz="2200" dirty="0" smtClean="0">
                          <a:latin typeface="Sakkal Majalla" pitchFamily="2" charset="-78"/>
                          <a:cs typeface="Sakkal Majalla" pitchFamily="2" charset="-78"/>
                        </a:rPr>
                        <a:t>تعمل بالكهرباء، مما يجعلها أقل عرضة للتلف.</a:t>
                      </a:r>
                      <a:endParaRPr lang="en-US" sz="2200" dirty="0">
                        <a:latin typeface="Sakkal Majalla" pitchFamily="2" charset="-78"/>
                        <a:cs typeface="Sakkal Majalla" pitchFamily="2" charset="-78"/>
                      </a:endParaRPr>
                    </a:p>
                  </a:txBody>
                  <a:tcPr/>
                </a:tc>
                <a:tc>
                  <a:txBody>
                    <a:bodyPr/>
                    <a:lstStyle/>
                    <a:p>
                      <a:pPr algn="ctr"/>
                      <a:r>
                        <a:rPr lang="ar-DZ" sz="2200" dirty="0" smtClean="0">
                          <a:latin typeface="Sakkal Majalla" pitchFamily="2" charset="-78"/>
                          <a:cs typeface="Sakkal Majalla" pitchFamily="2" charset="-78"/>
                        </a:rPr>
                        <a:t>أقراص الصلبة تحتوي على أجزاء ميكانيكية متحركة مما يجعلها نسبيًا أقل متانة</a:t>
                      </a:r>
                      <a:endParaRPr lang="en-US" sz="2200" dirty="0">
                        <a:latin typeface="Sakkal Majalla" pitchFamily="2" charset="-78"/>
                        <a:cs typeface="Sakkal Majalla" pitchFamily="2" charset="-78"/>
                      </a:endParaRPr>
                    </a:p>
                  </a:txBody>
                  <a:tcPr/>
                </a:tc>
                <a:tc>
                  <a:txBody>
                    <a:bodyPr/>
                    <a:lstStyle/>
                    <a:p>
                      <a:pPr algn="ctr"/>
                      <a:r>
                        <a:rPr lang="ar-DZ" sz="2200" dirty="0" smtClean="0">
                          <a:latin typeface="Sakkal Majalla" pitchFamily="2" charset="-78"/>
                          <a:cs typeface="Sakkal Majalla" pitchFamily="2" charset="-78"/>
                        </a:rPr>
                        <a:t>المتانة</a:t>
                      </a:r>
                      <a:endParaRPr lang="en-US" sz="2200" b="1" dirty="0">
                        <a:latin typeface="Sakkal Majalla" pitchFamily="2" charset="-78"/>
                        <a:cs typeface="Sakkal Majalla" pitchFamily="2" charset="-78"/>
                      </a:endParaRPr>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166"/>
            <a:ext cx="3456384" cy="12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0"/>
            <a:ext cx="3528392"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504" y="6237312"/>
            <a:ext cx="8856984"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Sakkal Majalla" pitchFamily="2" charset="-78"/>
                <a:cs typeface="Sakkal Majalla" pitchFamily="2" charset="-78"/>
              </a:rPr>
              <a:t>https://aws.amazon.com/fr/compare/the-difference-between-ssd-hard-drive</a:t>
            </a:r>
            <a:r>
              <a:rPr lang="en-US" dirty="0"/>
              <a:t>/</a:t>
            </a:r>
          </a:p>
        </p:txBody>
      </p:sp>
    </p:spTree>
    <p:extLst>
      <p:ext uri="{BB962C8B-B14F-4D97-AF65-F5344CB8AC3E}">
        <p14:creationId xmlns:p14="http://schemas.microsoft.com/office/powerpoint/2010/main" val="2663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dirty="0" smtClean="0">
                <a:latin typeface="Sakkal Majalla" pitchFamily="2" charset="-78"/>
                <a:cs typeface="Sakkal Majalla" pitchFamily="2" charset="-78"/>
              </a:rPr>
              <a:t>Carte mémoire</a:t>
            </a:r>
            <a:r>
              <a:rPr lang="ar-DZ" dirty="0" smtClean="0">
                <a:latin typeface="Sakkal Majalla" pitchFamily="2" charset="-78"/>
                <a:cs typeface="Sakkal Majalla" pitchFamily="2" charset="-78"/>
              </a:rPr>
              <a:t>بطاقة </a:t>
            </a:r>
            <a:r>
              <a:rPr lang="ar-DZ" dirty="0">
                <a:latin typeface="Sakkal Majalla" pitchFamily="2" charset="-78"/>
                <a:cs typeface="Sakkal Majalla" pitchFamily="2" charset="-78"/>
              </a:rPr>
              <a:t>الذاكرة </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a:xfrm>
            <a:off x="179512" y="1052736"/>
            <a:ext cx="8784976" cy="5073427"/>
          </a:xfrm>
        </p:spPr>
        <p:txBody>
          <a:bodyPr/>
          <a:lstStyle/>
          <a:p>
            <a:pPr marL="0" indent="0" algn="ctr" rtl="1">
              <a:buNone/>
            </a:pPr>
            <a:r>
              <a:rPr lang="ar-DZ" dirty="0" smtClean="0">
                <a:latin typeface="Sakkal Majalla" pitchFamily="2" charset="-78"/>
                <a:cs typeface="Sakkal Majalla" pitchFamily="2" charset="-78"/>
              </a:rPr>
              <a:t>هي </a:t>
            </a:r>
            <a:r>
              <a:rPr lang="ar-DZ" dirty="0">
                <a:latin typeface="Sakkal Majalla" pitchFamily="2" charset="-78"/>
                <a:cs typeface="Sakkal Majalla" pitchFamily="2" charset="-78"/>
              </a:rPr>
              <a:t>جهاز تخزين محمول صغير الحجم. </a:t>
            </a:r>
            <a:endParaRPr lang="fr-FR"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غالباً </a:t>
            </a:r>
            <a:r>
              <a:rPr lang="ar-DZ" dirty="0">
                <a:latin typeface="Sakkal Majalla" pitchFamily="2" charset="-78"/>
                <a:cs typeface="Sakkal Majalla" pitchFamily="2" charset="-78"/>
              </a:rPr>
              <a:t>ما تُستخدم لحفظ الصور التي تم التقاطها بواسطة كاميرا رقمية أو لزيادة سعة تخزين الهواتف الذكية. </a:t>
            </a:r>
            <a:endParaRPr lang="fr-FR"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قبل </a:t>
            </a:r>
            <a:r>
              <a:rPr lang="ar-DZ" dirty="0">
                <a:latin typeface="Sakkal Majalla" pitchFamily="2" charset="-78"/>
                <a:cs typeface="Sakkal Majalla" pitchFamily="2" charset="-78"/>
              </a:rPr>
              <a:t>أن تكون أجهزة ألعاب الفيديو المنزلية مجهزة بأقراص صلبة، </a:t>
            </a:r>
            <a:endParaRPr lang="fr-FR"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كانت </a:t>
            </a:r>
            <a:r>
              <a:rPr lang="ar-DZ" dirty="0">
                <a:latin typeface="Sakkal Majalla" pitchFamily="2" charset="-78"/>
                <a:cs typeface="Sakkal Majalla" pitchFamily="2" charset="-78"/>
              </a:rPr>
              <a:t>بطاقة الذاكرة عادة ما </a:t>
            </a:r>
            <a:r>
              <a:rPr lang="ar-DZ" dirty="0" smtClean="0">
                <a:latin typeface="Sakkal Majalla" pitchFamily="2" charset="-78"/>
                <a:cs typeface="Sakkal Majalla" pitchFamily="2" charset="-78"/>
              </a:rPr>
              <a:t>تُستخدم </a:t>
            </a:r>
            <a:r>
              <a:rPr lang="ar-DZ" dirty="0">
                <a:latin typeface="Sakkal Majalla" pitchFamily="2" charset="-78"/>
                <a:cs typeface="Sakkal Majalla" pitchFamily="2" charset="-78"/>
              </a:rPr>
              <a:t>لحفظ مشاهد اللعب</a:t>
            </a:r>
            <a:r>
              <a:rPr lang="ar-DZ" dirty="0" smtClean="0">
                <a:latin typeface="Sakkal Majalla" pitchFamily="2" charset="-78"/>
                <a:cs typeface="Sakkal Majalla" pitchFamily="2" charset="-78"/>
              </a:rPr>
              <a:t>.</a:t>
            </a:r>
            <a:endParaRPr lang="fr-FR" dirty="0" smtClean="0">
              <a:latin typeface="Sakkal Majalla" pitchFamily="2" charset="-78"/>
              <a:cs typeface="Sakkal Majalla" pitchFamily="2" charset="-78"/>
            </a:endParaRPr>
          </a:p>
          <a:p>
            <a:pPr marL="0" indent="0" algn="ctr" rtl="1">
              <a:buNone/>
            </a:pPr>
            <a:r>
              <a:rPr lang="ar-DZ" dirty="0">
                <a:latin typeface="Sakkal Majalla" pitchFamily="2" charset="-78"/>
                <a:cs typeface="Sakkal Majalla" pitchFamily="2" charset="-78"/>
              </a:rPr>
              <a:t>تم إطلاق هذا الجهاز لأول مرة في عام 1998 من قبل شركة </a:t>
            </a:r>
            <a:r>
              <a:rPr lang="ar-DZ" dirty="0" smtClean="0">
                <a:latin typeface="Sakkal Majalla" pitchFamily="2" charset="-78"/>
                <a:cs typeface="Sakkal Majalla" pitchFamily="2" charset="-78"/>
              </a:rPr>
              <a:t>سوني</a:t>
            </a:r>
            <a:r>
              <a:rPr lang="fr-FR" dirty="0" smtClean="0">
                <a:latin typeface="Sakkal Majalla" pitchFamily="2" charset="-78"/>
                <a:cs typeface="Sakkal Majalla" pitchFamily="2" charset="-78"/>
              </a:rPr>
              <a:t>Sony </a:t>
            </a:r>
            <a:endParaRPr lang="ar-DZ" dirty="0" smtClean="0">
              <a:latin typeface="Sakkal Majalla" pitchFamily="2" charset="-78"/>
              <a:cs typeface="Sakkal Majalla" pitchFamily="2" charset="-78"/>
            </a:endParaRPr>
          </a:p>
          <a:p>
            <a:pPr marL="0" indent="0" algn="ctr" rtl="1">
              <a:buNone/>
            </a:pPr>
            <a:endParaRPr lang="fr-FR" dirty="0" smtClean="0">
              <a:latin typeface="Sakkal Majalla" pitchFamily="2" charset="-78"/>
              <a:cs typeface="Sakkal Majalla" pitchFamily="2" charset="-78"/>
            </a:endParaRPr>
          </a:p>
          <a:p>
            <a:pPr marL="0" indent="0" algn="ctr" rtl="1">
              <a:buNone/>
            </a:pPr>
            <a:endParaRPr lang="en-US" dirty="0">
              <a:latin typeface="Sakkal Majalla" pitchFamily="2" charset="-78"/>
              <a:cs typeface="Sakkal Majalla" pitchFamily="2" charset="-78"/>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9120"/>
            <a:ext cx="8964488"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4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latin typeface="Sakkal Majalla" pitchFamily="2" charset="-78"/>
                <a:cs typeface="Sakkal Majalla" pitchFamily="2" charset="-78"/>
              </a:rPr>
              <a:t>استخدامات بطاقة الذاكرة</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62500" lnSpcReduction="20000"/>
          </a:bodyPr>
          <a:lstStyle/>
          <a:p>
            <a:pPr marL="0" indent="0" algn="ctr" rtl="1">
              <a:buNone/>
            </a:pPr>
            <a:endParaRPr lang="ar-DZ" dirty="0">
              <a:latin typeface="Sakkal Majalla" pitchFamily="2" charset="-78"/>
              <a:cs typeface="Sakkal Majalla" pitchFamily="2" charset="-78"/>
            </a:endParaRPr>
          </a:p>
          <a:p>
            <a:pPr marL="0" indent="0" algn="ctr" rtl="1">
              <a:buNone/>
            </a:pPr>
            <a:r>
              <a:rPr lang="ar-DZ" sz="4400" dirty="0">
                <a:latin typeface="Sakkal Majalla" pitchFamily="2" charset="-78"/>
                <a:cs typeface="Sakkal Majalla" pitchFamily="2" charset="-78"/>
              </a:rPr>
              <a:t> </a:t>
            </a:r>
            <a:r>
              <a:rPr lang="ar-DZ" sz="4400" dirty="0" smtClean="0">
                <a:latin typeface="Sakkal Majalla" pitchFamily="2" charset="-78"/>
                <a:cs typeface="Sakkal Majalla" pitchFamily="2" charset="-78"/>
              </a:rPr>
              <a:t>  </a:t>
            </a:r>
            <a:r>
              <a:rPr lang="ar-DZ" sz="4400" dirty="0">
                <a:latin typeface="Sakkal Majalla" pitchFamily="2" charset="-78"/>
                <a:cs typeface="Sakkal Majalla" pitchFamily="2" charset="-78"/>
              </a:rPr>
              <a:t>تخزين الملفات الموسيقية: </a:t>
            </a:r>
            <a:endParaRPr lang="ar-DZ" sz="4400" dirty="0" smtClean="0">
              <a:latin typeface="Sakkal Majalla" pitchFamily="2" charset="-78"/>
              <a:cs typeface="Sakkal Majalla" pitchFamily="2" charset="-78"/>
            </a:endParaRPr>
          </a:p>
          <a:p>
            <a:pPr marL="0" indent="0" algn="ctr" rtl="1">
              <a:buNone/>
            </a:pPr>
            <a:r>
              <a:rPr lang="ar-DZ" sz="4400" dirty="0" smtClean="0">
                <a:latin typeface="Sakkal Majalla" pitchFamily="2" charset="-78"/>
                <a:cs typeface="Sakkal Majalla" pitchFamily="2" charset="-78"/>
              </a:rPr>
              <a:t>وهذا </a:t>
            </a:r>
            <a:r>
              <a:rPr lang="ar-DZ" sz="4400" dirty="0">
                <a:latin typeface="Sakkal Majalla" pitchFamily="2" charset="-78"/>
                <a:cs typeface="Sakkal Majalla" pitchFamily="2" charset="-78"/>
              </a:rPr>
              <a:t>يكون مفيدًا بشكل خاص إذا كان </a:t>
            </a:r>
            <a:r>
              <a:rPr lang="ar-DZ" sz="4400" dirty="0" smtClean="0">
                <a:latin typeface="Sakkal Majalla" pitchFamily="2" charset="-78"/>
                <a:cs typeface="Sakkal Majalla" pitchFamily="2" charset="-78"/>
              </a:rPr>
              <a:t>لدينا </a:t>
            </a:r>
            <a:r>
              <a:rPr lang="ar-DZ" sz="4400" dirty="0">
                <a:latin typeface="Sakkal Majalla" pitchFamily="2" charset="-78"/>
                <a:cs typeface="Sakkal Majalla" pitchFamily="2" charset="-78"/>
              </a:rPr>
              <a:t>العديد من الأغاني التي </a:t>
            </a:r>
            <a:r>
              <a:rPr lang="ar-DZ" sz="4400" dirty="0" smtClean="0">
                <a:latin typeface="Sakkal Majalla" pitchFamily="2" charset="-78"/>
                <a:cs typeface="Sakkal Majalla" pitchFamily="2" charset="-78"/>
              </a:rPr>
              <a:t>نرغب </a:t>
            </a:r>
            <a:r>
              <a:rPr lang="ar-DZ" sz="4400" dirty="0">
                <a:latin typeface="Sakkal Majalla" pitchFamily="2" charset="-78"/>
                <a:cs typeface="Sakkal Majalla" pitchFamily="2" charset="-78"/>
              </a:rPr>
              <a:t>في حملها </a:t>
            </a:r>
            <a:r>
              <a:rPr lang="ar-DZ" sz="4400" dirty="0" smtClean="0">
                <a:latin typeface="Sakkal Majalla" pitchFamily="2" charset="-78"/>
                <a:cs typeface="Sakkal Majalla" pitchFamily="2" charset="-78"/>
              </a:rPr>
              <a:t>معنا </a:t>
            </a:r>
            <a:r>
              <a:rPr lang="ar-DZ" sz="4400" dirty="0">
                <a:latin typeface="Sakkal Majalla" pitchFamily="2" charset="-78"/>
                <a:cs typeface="Sakkal Majalla" pitchFamily="2" charset="-78"/>
              </a:rPr>
              <a:t>أثناء التنقل</a:t>
            </a:r>
            <a:r>
              <a:rPr lang="ar-DZ" sz="4400" dirty="0" smtClean="0">
                <a:latin typeface="Sakkal Majalla" pitchFamily="2" charset="-78"/>
                <a:cs typeface="Sakkal Majalla" pitchFamily="2" charset="-78"/>
              </a:rPr>
              <a:t>.</a:t>
            </a:r>
            <a:endParaRPr lang="ar-DZ" sz="4400" dirty="0">
              <a:latin typeface="Sakkal Majalla" pitchFamily="2" charset="-78"/>
              <a:cs typeface="Sakkal Majalla" pitchFamily="2" charset="-78"/>
            </a:endParaRPr>
          </a:p>
          <a:p>
            <a:pPr marL="0" indent="0" algn="ctr" rtl="1">
              <a:buNone/>
            </a:pPr>
            <a:r>
              <a:rPr lang="ar-DZ" sz="4400" dirty="0">
                <a:latin typeface="Sakkal Majalla" pitchFamily="2" charset="-78"/>
                <a:cs typeface="Sakkal Majalla" pitchFamily="2" charset="-78"/>
              </a:rPr>
              <a:t>    تخزين الصور: </a:t>
            </a:r>
            <a:endParaRPr lang="ar-DZ" sz="4400" dirty="0" smtClean="0">
              <a:latin typeface="Sakkal Majalla" pitchFamily="2" charset="-78"/>
              <a:cs typeface="Sakkal Majalla" pitchFamily="2" charset="-78"/>
            </a:endParaRPr>
          </a:p>
          <a:p>
            <a:pPr marL="0" indent="0" algn="ctr" rtl="1">
              <a:buNone/>
            </a:pPr>
            <a:r>
              <a:rPr lang="ar-DZ" sz="4400" dirty="0" smtClean="0">
                <a:latin typeface="Sakkal Majalla" pitchFamily="2" charset="-78"/>
                <a:cs typeface="Sakkal Majalla" pitchFamily="2" charset="-78"/>
              </a:rPr>
              <a:t>يمكن </a:t>
            </a:r>
            <a:r>
              <a:rPr lang="ar-DZ" sz="4400" dirty="0">
                <a:latin typeface="Sakkal Majalla" pitchFamily="2" charset="-78"/>
                <a:cs typeface="Sakkal Majalla" pitchFamily="2" charset="-78"/>
              </a:rPr>
              <a:t>أن يكون ذلك مفيدًا إذا كنت ترغب في توفير مساحة على قرصك الصلب أو إذا كنت ترغب في مشاركة الصور مع الآخرين بسهولة</a:t>
            </a:r>
            <a:r>
              <a:rPr lang="ar-DZ" sz="4400" dirty="0" smtClean="0">
                <a:latin typeface="Sakkal Majalla" pitchFamily="2" charset="-78"/>
                <a:cs typeface="Sakkal Majalla" pitchFamily="2" charset="-78"/>
              </a:rPr>
              <a:t>.</a:t>
            </a:r>
            <a:endParaRPr lang="ar-DZ" sz="4400" dirty="0">
              <a:latin typeface="Sakkal Majalla" pitchFamily="2" charset="-78"/>
              <a:cs typeface="Sakkal Majalla" pitchFamily="2" charset="-78"/>
            </a:endParaRPr>
          </a:p>
          <a:p>
            <a:pPr marL="0" indent="0" algn="ctr" rtl="1">
              <a:buNone/>
            </a:pPr>
            <a:r>
              <a:rPr lang="ar-DZ" sz="4400" dirty="0">
                <a:latin typeface="Sakkal Majalla" pitchFamily="2" charset="-78"/>
                <a:cs typeface="Sakkal Majalla" pitchFamily="2" charset="-78"/>
              </a:rPr>
              <a:t>    تخزين الوثائق المهنية: </a:t>
            </a:r>
            <a:endParaRPr lang="ar-DZ" sz="4400" dirty="0" smtClean="0">
              <a:latin typeface="Sakkal Majalla" pitchFamily="2" charset="-78"/>
              <a:cs typeface="Sakkal Majalla" pitchFamily="2" charset="-78"/>
            </a:endParaRPr>
          </a:p>
          <a:p>
            <a:pPr marL="0" indent="0" algn="ctr" rtl="1">
              <a:buNone/>
            </a:pPr>
            <a:r>
              <a:rPr lang="ar-DZ" sz="4400" dirty="0" smtClean="0">
                <a:latin typeface="Sakkal Majalla" pitchFamily="2" charset="-78"/>
                <a:cs typeface="Sakkal Majalla" pitchFamily="2" charset="-78"/>
              </a:rPr>
              <a:t>إنه </a:t>
            </a:r>
            <a:r>
              <a:rPr lang="ar-DZ" sz="4400" dirty="0">
                <a:latin typeface="Sakkal Majalla" pitchFamily="2" charset="-78"/>
                <a:cs typeface="Sakkal Majalla" pitchFamily="2" charset="-78"/>
              </a:rPr>
              <a:t>وسيلة ملائمة لنقل الملفات من جهاز كمبيوتر إلى آخر</a:t>
            </a:r>
            <a:r>
              <a:rPr lang="ar-DZ" sz="4400" dirty="0" smtClean="0">
                <a:latin typeface="Sakkal Majalla" pitchFamily="2" charset="-78"/>
                <a:cs typeface="Sakkal Majalla" pitchFamily="2" charset="-78"/>
              </a:rPr>
              <a:t>.</a:t>
            </a:r>
            <a:endParaRPr lang="ar-DZ" sz="4400" dirty="0">
              <a:latin typeface="Sakkal Majalla" pitchFamily="2" charset="-78"/>
              <a:cs typeface="Sakkal Majalla" pitchFamily="2" charset="-78"/>
            </a:endParaRPr>
          </a:p>
          <a:p>
            <a:pPr marL="0" indent="0" algn="ctr" rtl="1">
              <a:buNone/>
            </a:pPr>
            <a:r>
              <a:rPr lang="ar-DZ" sz="4400" dirty="0">
                <a:latin typeface="Sakkal Majalla" pitchFamily="2" charset="-78"/>
                <a:cs typeface="Sakkal Majalla" pitchFamily="2" charset="-78"/>
              </a:rPr>
              <a:t>تحتوي بطاقات الذاكرة على عدة دبابيس مختلفة يمكنك استخدامها لتوصيلها بجهاز الكمبيوتر الخاص بك ونقل البيانات</a:t>
            </a:r>
            <a:endParaRPr lang="en-US" sz="4400" dirty="0">
              <a:latin typeface="Sakkal Majalla" pitchFamily="2" charset="-78"/>
              <a:cs typeface="Sakkal Majalla" pitchFamily="2" charset="-78"/>
            </a:endParaRPr>
          </a:p>
        </p:txBody>
      </p:sp>
    </p:spTree>
    <p:extLst>
      <p:ext uri="{BB962C8B-B14F-4D97-AF65-F5344CB8AC3E}">
        <p14:creationId xmlns:p14="http://schemas.microsoft.com/office/powerpoint/2010/main" val="121940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Clé </a:t>
            </a:r>
            <a:r>
              <a:rPr lang="en-US" dirty="0" smtClean="0"/>
              <a:t>USB</a:t>
            </a:r>
            <a:r>
              <a:rPr lang="ar-DZ" dirty="0" smtClean="0"/>
              <a:t> </a:t>
            </a:r>
            <a:endParaRPr lang="en-US" dirty="0"/>
          </a:p>
        </p:txBody>
      </p:sp>
      <p:sp>
        <p:nvSpPr>
          <p:cNvPr id="3" name="Espace réservé du contenu 2"/>
          <p:cNvSpPr>
            <a:spLocks noGrp="1"/>
          </p:cNvSpPr>
          <p:nvPr>
            <p:ph idx="1"/>
          </p:nvPr>
        </p:nvSpPr>
        <p:spPr>
          <a:xfrm>
            <a:off x="457200" y="1916832"/>
            <a:ext cx="8229600" cy="4209331"/>
          </a:xfrm>
        </p:spPr>
        <p:txBody>
          <a:bodyPr>
            <a:normAutofit/>
          </a:bodyPr>
          <a:lstStyle/>
          <a:p>
            <a:pPr marL="0" indent="0" algn="ctr" rtl="1">
              <a:buNone/>
            </a:pPr>
            <a:r>
              <a:rPr lang="ar-DZ" dirty="0" smtClean="0">
                <a:latin typeface="Sakkal Majalla" pitchFamily="2" charset="-78"/>
                <a:cs typeface="Sakkal Majalla" pitchFamily="2" charset="-78"/>
              </a:rPr>
              <a:t>القرص </a:t>
            </a:r>
            <a:r>
              <a:rPr lang="ar-DZ" dirty="0">
                <a:latin typeface="Sakkal Majalla" pitchFamily="2" charset="-78"/>
                <a:cs typeface="Sakkal Majalla" pitchFamily="2" charset="-78"/>
              </a:rPr>
              <a:t>الصلب </a:t>
            </a:r>
            <a:r>
              <a:rPr lang="ar-DZ" dirty="0" smtClean="0">
                <a:latin typeface="Sakkal Majalla" pitchFamily="2" charset="-78"/>
                <a:cs typeface="Sakkal Majalla" pitchFamily="2" charset="-78"/>
              </a:rPr>
              <a:t>المفتاح </a:t>
            </a:r>
            <a:r>
              <a:rPr lang="ar-DZ" dirty="0" err="1" smtClean="0">
                <a:latin typeface="Sakkal Majalla" pitchFamily="2" charset="-78"/>
                <a:cs typeface="Sakkal Majalla" pitchFamily="2" charset="-78"/>
              </a:rPr>
              <a:t>الفلاشي</a:t>
            </a:r>
            <a:r>
              <a:rPr lang="ar-DZ" dirty="0" smtClean="0">
                <a:latin typeface="Sakkal Majalla" pitchFamily="2" charset="-78"/>
                <a:cs typeface="Sakkal Majalla" pitchFamily="2" charset="-78"/>
              </a:rPr>
              <a:t> هو حل عملي </a:t>
            </a:r>
            <a:r>
              <a:rPr lang="ar-DZ" dirty="0">
                <a:latin typeface="Sakkal Majalla" pitchFamily="2" charset="-78"/>
                <a:cs typeface="Sakkal Majalla" pitchFamily="2" charset="-78"/>
              </a:rPr>
              <a:t>لتخزين </a:t>
            </a:r>
            <a:r>
              <a:rPr lang="ar-DZ" dirty="0" smtClean="0">
                <a:latin typeface="Sakkal Majalla" pitchFamily="2" charset="-78"/>
                <a:cs typeface="Sakkal Majalla" pitchFamily="2" charset="-78"/>
              </a:rPr>
              <a:t>ملفات </a:t>
            </a:r>
            <a:r>
              <a:rPr lang="ar-DZ" dirty="0">
                <a:latin typeface="Sakkal Majalla" pitchFamily="2" charset="-78"/>
                <a:cs typeface="Sakkal Majalla" pitchFamily="2" charset="-78"/>
              </a:rPr>
              <a:t>بسهولة وبكفاءة متنقلة.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يتيح  </a:t>
            </a:r>
            <a:r>
              <a:rPr lang="ar-DZ" dirty="0">
                <a:latin typeface="Sakkal Majalla" pitchFamily="2" charset="-78"/>
                <a:cs typeface="Sakkal Majalla" pitchFamily="2" charset="-78"/>
              </a:rPr>
              <a:t>حفظ </a:t>
            </a:r>
            <a:r>
              <a:rPr lang="ar-DZ" dirty="0" smtClean="0">
                <a:latin typeface="Sakkal Majalla" pitchFamily="2" charset="-78"/>
                <a:cs typeface="Sakkal Majalla" pitchFamily="2" charset="-78"/>
              </a:rPr>
              <a:t>الملفات </a:t>
            </a:r>
            <a:r>
              <a:rPr lang="ar-DZ" dirty="0">
                <a:latin typeface="Sakkal Majalla" pitchFamily="2" charset="-78"/>
                <a:cs typeface="Sakkal Majalla" pitchFamily="2" charset="-78"/>
              </a:rPr>
              <a:t>الرقمية بأمان،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يسهل </a:t>
            </a:r>
            <a:r>
              <a:rPr lang="ar-DZ" dirty="0">
                <a:latin typeface="Sakkal Majalla" pitchFamily="2" charset="-78"/>
                <a:cs typeface="Sakkal Majalla" pitchFamily="2" charset="-78"/>
              </a:rPr>
              <a:t>نقله واستخدامه،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يمكن </a:t>
            </a:r>
            <a:r>
              <a:rPr lang="ar-DZ" dirty="0">
                <a:latin typeface="Sakkal Majalla" pitchFamily="2" charset="-78"/>
                <a:cs typeface="Sakkal Majalla" pitchFamily="2" charset="-78"/>
              </a:rPr>
              <a:t>حمله بسهولة في </a:t>
            </a:r>
            <a:r>
              <a:rPr lang="ar-DZ" dirty="0" smtClean="0">
                <a:latin typeface="Sakkal Majalla" pitchFamily="2" charset="-78"/>
                <a:cs typeface="Sakkal Majalla" pitchFamily="2" charset="-78"/>
              </a:rPr>
              <a:t>الجيب </a:t>
            </a:r>
            <a:r>
              <a:rPr lang="ar-DZ" dirty="0">
                <a:latin typeface="Sakkal Majalla" pitchFamily="2" charset="-78"/>
                <a:cs typeface="Sakkal Majalla" pitchFamily="2" charset="-78"/>
              </a:rPr>
              <a:t>واستخدامه في أي وقت ومكان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من </a:t>
            </a:r>
            <a:r>
              <a:rPr lang="ar-DZ" dirty="0">
                <a:latin typeface="Sakkal Majalla" pitchFamily="2" charset="-78"/>
                <a:cs typeface="Sakkal Majalla" pitchFamily="2" charset="-78"/>
              </a:rPr>
              <a:t>الضروري </a:t>
            </a:r>
            <a:r>
              <a:rPr lang="ar-DZ" dirty="0" smtClean="0">
                <a:latin typeface="Sakkal Majalla" pitchFamily="2" charset="-78"/>
                <a:cs typeface="Sakkal Majalla" pitchFamily="2" charset="-78"/>
              </a:rPr>
              <a:t>الأخذ في الاعتبار </a:t>
            </a:r>
            <a:r>
              <a:rPr lang="ar-DZ" dirty="0">
                <a:latin typeface="Sakkal Majalla" pitchFamily="2" charset="-78"/>
                <a:cs typeface="Sakkal Majalla" pitchFamily="2" charset="-78"/>
              </a:rPr>
              <a:t>عدة معايير عند اختيار قرص </a:t>
            </a:r>
            <a:r>
              <a:rPr lang="en-US" dirty="0">
                <a:latin typeface="Sakkal Majalla" pitchFamily="2" charset="-78"/>
                <a:cs typeface="Sakkal Majalla" pitchFamily="2" charset="-78"/>
              </a:rPr>
              <a:t>USB، </a:t>
            </a:r>
            <a:r>
              <a:rPr lang="ar-DZ" dirty="0">
                <a:latin typeface="Sakkal Majalla" pitchFamily="2" charset="-78"/>
                <a:cs typeface="Sakkal Majalla" pitchFamily="2" charset="-78"/>
              </a:rPr>
              <a:t>مثل السعة التخزينية، والصيغة، والنموذج.</a:t>
            </a:r>
            <a:endParaRPr lang="en-US" dirty="0">
              <a:latin typeface="Sakkal Majalla" pitchFamily="2" charset="-78"/>
              <a:cs typeface="Sakkal Majalla"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238375" cy="178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704" y="-9525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0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29600" cy="5472608"/>
          </a:xfrm>
        </p:spPr>
        <p:txBody>
          <a:bodyPr>
            <a:normAutofit/>
          </a:bodyPr>
          <a:lstStyle/>
          <a:p>
            <a:pPr marL="0" indent="0" algn="ctr" rtl="1">
              <a:buNone/>
            </a:pPr>
            <a:r>
              <a:rPr lang="ar-DZ" dirty="0" smtClean="0">
                <a:latin typeface="Sakkal Majalla" pitchFamily="2" charset="-78"/>
                <a:cs typeface="Sakkal Majalla" pitchFamily="2" charset="-78"/>
              </a:rPr>
              <a:t>وسيلة </a:t>
            </a:r>
            <a:r>
              <a:rPr lang="ar-DZ" dirty="0">
                <a:latin typeface="Sakkal Majalla" pitchFamily="2" charset="-78"/>
                <a:cs typeface="Sakkal Majalla" pitchFamily="2" charset="-78"/>
              </a:rPr>
              <a:t>تخزين محمولة تم اختراعها </a:t>
            </a:r>
            <a:r>
              <a:rPr lang="ar-DZ" dirty="0" smtClean="0">
                <a:latin typeface="Sakkal Majalla" pitchFamily="2" charset="-78"/>
                <a:cs typeface="Sakkal Majalla" pitchFamily="2" charset="-78"/>
              </a:rPr>
              <a:t>2000وتم </a:t>
            </a:r>
            <a:r>
              <a:rPr lang="ar-DZ" dirty="0">
                <a:latin typeface="Sakkal Majalla" pitchFamily="2" charset="-78"/>
                <a:cs typeface="Sakkal Majalla" pitchFamily="2" charset="-78"/>
              </a:rPr>
              <a:t>تصميمها للاتصال بمنفذ </a:t>
            </a:r>
            <a:r>
              <a:rPr lang="en-US" dirty="0">
                <a:latin typeface="Sakkal Majalla" pitchFamily="2" charset="-78"/>
                <a:cs typeface="Sakkal Majalla" pitchFamily="2" charset="-78"/>
              </a:rPr>
              <a:t>USB </a:t>
            </a:r>
            <a:r>
              <a:rPr lang="ar-DZ" dirty="0">
                <a:latin typeface="Sakkal Majalla" pitchFamily="2" charset="-78"/>
                <a:cs typeface="Sakkal Majalla" pitchFamily="2" charset="-78"/>
              </a:rPr>
              <a:t>على جهاز كمبيوتر،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و </a:t>
            </a:r>
            <a:r>
              <a:rPr lang="ar-DZ" dirty="0">
                <a:latin typeface="Sakkal Majalla" pitchFamily="2" charset="-78"/>
                <a:cs typeface="Sakkal Majalla" pitchFamily="2" charset="-78"/>
              </a:rPr>
              <a:t>تستخدم على نطاق واسع منذ سنوات عديدة على أجهزة أخرى مثل </a:t>
            </a:r>
            <a:r>
              <a:rPr lang="ar-DZ" dirty="0" smtClean="0">
                <a:latin typeface="Sakkal Majalla" pitchFamily="2" charset="-78"/>
                <a:cs typeface="Sakkal Majalla" pitchFamily="2" charset="-78"/>
              </a:rPr>
              <a:t>أنظمة </a:t>
            </a:r>
            <a:r>
              <a:rPr lang="ar-DZ" dirty="0">
                <a:latin typeface="Sakkal Majalla" pitchFamily="2" charset="-78"/>
                <a:cs typeface="Sakkal Majalla" pitchFamily="2" charset="-78"/>
              </a:rPr>
              <a:t>صوت السيارة، </a:t>
            </a:r>
            <a:r>
              <a:rPr lang="ar-DZ" dirty="0" smtClean="0">
                <a:latin typeface="Sakkal Majalla" pitchFamily="2" charset="-78"/>
                <a:cs typeface="Sakkal Majalla" pitchFamily="2" charset="-78"/>
              </a:rPr>
              <a:t>أجهزة التلفزيون؛ </a:t>
            </a:r>
            <a:r>
              <a:rPr lang="ar-DZ" dirty="0">
                <a:latin typeface="Sakkal Majalla" pitchFamily="2" charset="-78"/>
                <a:cs typeface="Sakkal Majalla" pitchFamily="2" charset="-78"/>
              </a:rPr>
              <a:t>وغيرها</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تحتوي </a:t>
            </a:r>
            <a:r>
              <a:rPr lang="en-US" dirty="0" smtClean="0">
                <a:latin typeface="Sakkal Majalla" pitchFamily="2" charset="-78"/>
                <a:cs typeface="Sakkal Majalla" pitchFamily="2" charset="-78"/>
              </a:rPr>
              <a:t>USB</a:t>
            </a:r>
            <a:r>
              <a:rPr lang="en-US" dirty="0">
                <a:latin typeface="Sakkal Majalla" pitchFamily="2" charset="-78"/>
                <a:cs typeface="Sakkal Majalla" pitchFamily="2" charset="-78"/>
              </a:rPr>
              <a:t>) </a:t>
            </a:r>
            <a:r>
              <a:rPr lang="ar-DZ" dirty="0" smtClean="0">
                <a:latin typeface="Sakkal Majalla" pitchFamily="2" charset="-78"/>
                <a:cs typeface="Sakkal Majalla" pitchFamily="2" charset="-78"/>
              </a:rPr>
              <a:t>)على </a:t>
            </a:r>
            <a:r>
              <a:rPr lang="ar-DZ" dirty="0">
                <a:latin typeface="Sakkal Majalla" pitchFamily="2" charset="-78"/>
                <a:cs typeface="Sakkal Majalla" pitchFamily="2" charset="-78"/>
              </a:rPr>
              <a:t>ذاكرة </a:t>
            </a:r>
            <a:r>
              <a:rPr lang="ar-DZ" dirty="0" smtClean="0">
                <a:latin typeface="Sakkal Majalla" pitchFamily="2" charset="-78"/>
                <a:cs typeface="Sakkal Majalla" pitchFamily="2" charset="-78"/>
              </a:rPr>
              <a:t>وتحتوي </a:t>
            </a:r>
            <a:r>
              <a:rPr lang="ar-DZ" dirty="0">
                <a:latin typeface="Sakkal Majalla" pitchFamily="2" charset="-78"/>
                <a:cs typeface="Sakkal Majalla" pitchFamily="2" charset="-78"/>
              </a:rPr>
              <a:t>على أجزاء ميكانيكية ضئيلة أو تكاد تكون معدومة،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مما </a:t>
            </a:r>
            <a:r>
              <a:rPr lang="ar-DZ" dirty="0">
                <a:latin typeface="Sakkal Majalla" pitchFamily="2" charset="-78"/>
                <a:cs typeface="Sakkal Majalla" pitchFamily="2" charset="-78"/>
              </a:rPr>
              <a:t>يجعلها مقاومة للصدمات بشكل كبير</a:t>
            </a:r>
            <a:r>
              <a:rPr lang="ar-DZ" dirty="0" smtClean="0">
                <a:latin typeface="Sakkal Majalla" pitchFamily="2" charset="-78"/>
                <a:cs typeface="Sakkal Majalla" pitchFamily="2" charset="-78"/>
              </a:rPr>
              <a:t>.</a:t>
            </a:r>
            <a:endParaRPr lang="ar-DZ" dirty="0">
              <a:latin typeface="Sakkal Majalla" pitchFamily="2" charset="-78"/>
              <a:cs typeface="Sakkal Majalla" pitchFamily="2" charset="-78"/>
            </a:endParaRPr>
          </a:p>
          <a:p>
            <a:pPr marL="0" indent="0" algn="ctr" rtl="1">
              <a:buNone/>
            </a:pPr>
            <a:r>
              <a:rPr lang="ar-DZ" dirty="0">
                <a:latin typeface="Sakkal Majalla" pitchFamily="2" charset="-78"/>
                <a:cs typeface="Sakkal Majalla" pitchFamily="2" charset="-78"/>
              </a:rPr>
              <a:t>تسمح بنقل الملفات بسهولة من جهاز يتيح كتابة الملفات إلى جهاز آخر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مما </a:t>
            </a:r>
            <a:r>
              <a:rPr lang="ar-DZ" dirty="0">
                <a:latin typeface="Sakkal Majalla" pitchFamily="2" charset="-78"/>
                <a:cs typeface="Sakkal Majalla" pitchFamily="2" charset="-78"/>
              </a:rPr>
              <a:t>يسهل القرصنة إذا لم يتم حماية جهاز الكمبيوتر بشكل </a:t>
            </a:r>
            <a:r>
              <a:rPr lang="ar-DZ" dirty="0" smtClean="0">
                <a:latin typeface="Sakkal Majalla" pitchFamily="2" charset="-78"/>
                <a:cs typeface="Sakkal Majalla" pitchFamily="2" charset="-78"/>
              </a:rPr>
              <a:t>جيد.</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15475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مقدمة</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85000" lnSpcReduction="10000"/>
          </a:bodyPr>
          <a:lstStyle/>
          <a:p>
            <a:pPr marL="0" indent="0" algn="ctr" rtl="1">
              <a:buNone/>
            </a:pP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نحتاج في حياتنا العملية إلى مكان خاص نخبئ فيه كافة الأوراق والملفات والأمور الشخصية الخاصة بنا وأحيانا نغيره،</a:t>
            </a:r>
          </a:p>
          <a:p>
            <a:pPr marL="0" indent="0" algn="ctr" rtl="1">
              <a:buNone/>
            </a:pPr>
            <a:r>
              <a:rPr lang="ar-DZ" dirty="0" smtClean="0">
                <a:latin typeface="Sakkal Majalla" pitchFamily="2" charset="-78"/>
                <a:cs typeface="Sakkal Majalla" pitchFamily="2" charset="-78"/>
              </a:rPr>
              <a:t> أيضًا نحن بحاجة لمكان لحفظ الأشياء إمّا خوفاً من الضياع وإما للرجوع إليها عند الحاجة.</a:t>
            </a:r>
          </a:p>
          <a:p>
            <a:pPr marL="0" indent="0" algn="ctr" rtl="1">
              <a:buNone/>
            </a:pPr>
            <a:r>
              <a:rPr lang="ar-DZ" dirty="0" smtClean="0">
                <a:latin typeface="Sakkal Majalla" pitchFamily="2" charset="-78"/>
                <a:cs typeface="Sakkal Majalla" pitchFamily="2" charset="-78"/>
              </a:rPr>
              <a:t>وقد يختلف حجم المكان المراد حفظ الأمور السابقة به من شخص لآخر وذلك تبعًا لحجم البيانات المتوفرة، </a:t>
            </a:r>
          </a:p>
          <a:p>
            <a:pPr marL="0" indent="0" algn="ctr" rtl="1">
              <a:buNone/>
            </a:pPr>
            <a:r>
              <a:rPr lang="ar-DZ" dirty="0" smtClean="0">
                <a:latin typeface="Sakkal Majalla" pitchFamily="2" charset="-78"/>
                <a:cs typeface="Sakkal Majalla" pitchFamily="2" charset="-78"/>
              </a:rPr>
              <a:t>أصبح جهاز الكمبيوتر أفضل مكان لتخزين أغلب البيانات الشخصية والعمومية </a:t>
            </a:r>
          </a:p>
          <a:p>
            <a:pPr marL="0" indent="0" algn="ctr" rtl="1">
              <a:buNone/>
            </a:pPr>
            <a:r>
              <a:rPr lang="ar-DZ" dirty="0" smtClean="0">
                <a:latin typeface="Sakkal Majalla" pitchFamily="2" charset="-78"/>
                <a:cs typeface="Sakkal Majalla" pitchFamily="2" charset="-78"/>
              </a:rPr>
              <a:t>علينا أن نقوم باختيار وحدات التخزين ومصادر البيانات الموجودة ضمن الحاسب بعناية.</a:t>
            </a:r>
          </a:p>
          <a:p>
            <a:pPr algn="r" rtl="1"/>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5153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تلف ذاكرة الفلاش</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92500" lnSpcReduction="10000"/>
          </a:bodyPr>
          <a:lstStyle/>
          <a:p>
            <a:pPr algn="r" rtl="1"/>
            <a:endParaRPr lang="en-US" dirty="0">
              <a:latin typeface="Sakkal Majalla" pitchFamily="2" charset="-78"/>
              <a:cs typeface="Sakkal Majalla" pitchFamily="2" charset="-78"/>
            </a:endParaRPr>
          </a:p>
          <a:p>
            <a:pPr marL="0" indent="0" algn="ctr" rtl="1">
              <a:buNone/>
            </a:pPr>
            <a:r>
              <a:rPr lang="ar-DZ" dirty="0">
                <a:latin typeface="Sakkal Majalla" pitchFamily="2" charset="-78"/>
                <a:cs typeface="Sakkal Majalla" pitchFamily="2" charset="-78"/>
              </a:rPr>
              <a:t>أما بالنسبة لأسباب الأعطال وفقدان البيانات، يمكن أن تشمل</a:t>
            </a:r>
            <a:r>
              <a:rPr lang="ar-DZ" dirty="0" smtClean="0">
                <a:latin typeface="Sakkal Majalla" pitchFamily="2" charset="-78"/>
                <a:cs typeface="Sakkal Majalla" pitchFamily="2" charset="-78"/>
              </a:rPr>
              <a:t>:</a:t>
            </a:r>
            <a:endParaRPr lang="ar-DZ" dirty="0">
              <a:latin typeface="Sakkal Majalla" pitchFamily="2" charset="-78"/>
              <a:cs typeface="Sakkal Majalla" pitchFamily="2" charset="-78"/>
            </a:endParaRPr>
          </a:p>
          <a:p>
            <a:pPr algn="r" rtl="1"/>
            <a:r>
              <a:rPr lang="ar-DZ" dirty="0">
                <a:latin typeface="Sakkal Majalla" pitchFamily="2" charset="-78"/>
                <a:cs typeface="Sakkal Majalla" pitchFamily="2" charset="-78"/>
              </a:rPr>
              <a:t>    الحدود في استبقاء البيانات بسبب طبيعة ذاكرة الفلاش.</a:t>
            </a:r>
          </a:p>
          <a:p>
            <a:pPr algn="r" rtl="1"/>
            <a:r>
              <a:rPr lang="ar-DZ" dirty="0">
                <a:latin typeface="Sakkal Majalla" pitchFamily="2" charset="-78"/>
                <a:cs typeface="Sakkal Majalla" pitchFamily="2" charset="-78"/>
              </a:rPr>
              <a:t>    أعطال في القرص الصلب </a:t>
            </a:r>
            <a:r>
              <a:rPr lang="ar-DZ" dirty="0" err="1">
                <a:latin typeface="Sakkal Majalla" pitchFamily="2" charset="-78"/>
                <a:cs typeface="Sakkal Majalla" pitchFamily="2" charset="-78"/>
              </a:rPr>
              <a:t>الفلاشي</a:t>
            </a:r>
            <a:r>
              <a:rPr lang="ar-DZ" dirty="0">
                <a:latin typeface="Sakkal Majalla" pitchFamily="2" charset="-78"/>
                <a:cs typeface="Sakkal Majalla" pitchFamily="2" charset="-78"/>
              </a:rPr>
              <a:t> نفسه، مثل أي جهاز آخر.</a:t>
            </a:r>
          </a:p>
          <a:p>
            <a:pPr algn="r" rtl="1"/>
            <a:r>
              <a:rPr lang="ar-DZ" dirty="0">
                <a:latin typeface="Sakkal Majalla" pitchFamily="2" charset="-78"/>
                <a:cs typeface="Sakkal Majalla" pitchFamily="2" charset="-78"/>
              </a:rPr>
              <a:t>    مشاكل برامج تؤثر على نظام التشغيل.</a:t>
            </a:r>
          </a:p>
          <a:p>
            <a:pPr algn="r" rtl="1"/>
            <a:r>
              <a:rPr lang="ar-DZ" dirty="0">
                <a:latin typeface="Sakkal Majalla" pitchFamily="2" charset="-78"/>
                <a:cs typeface="Sakkal Majalla" pitchFamily="2" charset="-78"/>
              </a:rPr>
              <a:t>    أخطاء في التعامل مع البرمجيات من قبل المستخدم.</a:t>
            </a:r>
          </a:p>
          <a:p>
            <a:pPr algn="r" rtl="1"/>
            <a:r>
              <a:rPr lang="ar-DZ" dirty="0">
                <a:latin typeface="Sakkal Majalla" pitchFamily="2" charset="-78"/>
                <a:cs typeface="Sakkal Majalla" pitchFamily="2" charset="-78"/>
              </a:rPr>
              <a:t>    أخطاء في التعامل مع الأجزاء المادية: على الرغم من أن القرص الصلب </a:t>
            </a:r>
            <a:r>
              <a:rPr lang="ar-DZ" dirty="0" err="1">
                <a:latin typeface="Sakkal Majalla" pitchFamily="2" charset="-78"/>
                <a:cs typeface="Sakkal Majalla" pitchFamily="2" charset="-78"/>
              </a:rPr>
              <a:t>الفلاشي</a:t>
            </a:r>
            <a:r>
              <a:rPr lang="ar-DZ" dirty="0">
                <a:latin typeface="Sakkal Majalla" pitchFamily="2" charset="-78"/>
                <a:cs typeface="Sakkal Majalla" pitchFamily="2" charset="-78"/>
              </a:rPr>
              <a:t> أكثر تحملاً من وسائط تخزين أخرى، إلا أنه ليس بلا عيوب.</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9443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lstStyle/>
          <a:p>
            <a:pPr rtl="1"/>
            <a:r>
              <a:rPr lang="ar-DZ" dirty="0" smtClean="0">
                <a:latin typeface="Sakkal Majalla" pitchFamily="2" charset="-78"/>
                <a:cs typeface="Sakkal Majalla" pitchFamily="2" charset="-78"/>
              </a:rPr>
              <a:t>كابل </a:t>
            </a:r>
            <a:r>
              <a:rPr lang="fr-FR" dirty="0" smtClean="0">
                <a:latin typeface="Sakkal Majalla" pitchFamily="2" charset="-78"/>
                <a:cs typeface="Sakkal Majalla" pitchFamily="2" charset="-78"/>
              </a:rPr>
              <a:t>Câble USB</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a:xfrm>
            <a:off x="457200" y="1340768"/>
            <a:ext cx="8229600" cy="5040560"/>
          </a:xfrm>
        </p:spPr>
        <p:txBody>
          <a:bodyPr>
            <a:normAutofit fontScale="25000" lnSpcReduction="20000"/>
          </a:bodyPr>
          <a:lstStyle/>
          <a:p>
            <a:pPr marL="0" indent="0" algn="ctr" rtl="1">
              <a:buNone/>
            </a:pPr>
            <a:r>
              <a:rPr lang="ar-DZ" sz="9600" b="1" dirty="0">
                <a:latin typeface="Sakkal Majalla" pitchFamily="2" charset="-78"/>
                <a:cs typeface="Sakkal Majalla" pitchFamily="2" charset="-78"/>
              </a:rPr>
              <a:t>أسباب نشأته</a:t>
            </a:r>
          </a:p>
          <a:p>
            <a:pPr marL="0" indent="0" algn="ctr" rtl="1">
              <a:buNone/>
            </a:pPr>
            <a:r>
              <a:rPr lang="ar-DZ" sz="9600" dirty="0">
                <a:latin typeface="Sakkal Majalla" pitchFamily="2" charset="-78"/>
                <a:cs typeface="Sakkal Majalla" pitchFamily="2" charset="-78"/>
              </a:rPr>
              <a:t>كل منتج لوحة أم </a:t>
            </a:r>
            <a:r>
              <a:rPr lang="fr-FR" sz="9600" dirty="0" smtClean="0">
                <a:latin typeface="Sakkal Majalla" pitchFamily="2" charset="-78"/>
                <a:cs typeface="Sakkal Majalla" pitchFamily="2" charset="-78"/>
              </a:rPr>
              <a:t>carte mère </a:t>
            </a:r>
            <a:r>
              <a:rPr lang="ar-DZ" sz="9600" dirty="0" smtClean="0">
                <a:latin typeface="Sakkal Majalla" pitchFamily="2" charset="-78"/>
                <a:cs typeface="Sakkal Majalla" pitchFamily="2" charset="-78"/>
              </a:rPr>
              <a:t>كان </a:t>
            </a:r>
            <a:r>
              <a:rPr lang="ar-DZ" sz="9600" dirty="0">
                <a:latin typeface="Sakkal Majalla" pitchFamily="2" charset="-78"/>
                <a:cs typeface="Sakkal Majalla" pitchFamily="2" charset="-78"/>
              </a:rPr>
              <a:t>يبتكر بروتوكوله الخاص، ولم يكن هناك معيار موحد حتى الآن. لهذا السبب، </a:t>
            </a:r>
            <a:r>
              <a:rPr lang="ar-DZ" sz="9600" dirty="0" smtClean="0">
                <a:latin typeface="Sakkal Majalla" pitchFamily="2" charset="-78"/>
                <a:cs typeface="Sakkal Majalla" pitchFamily="2" charset="-78"/>
              </a:rPr>
              <a:t>كانوا  </a:t>
            </a:r>
            <a:r>
              <a:rPr lang="ar-DZ" sz="9600" dirty="0">
                <a:latin typeface="Sakkal Majalla" pitchFamily="2" charset="-78"/>
                <a:cs typeface="Sakkal Majalla" pitchFamily="2" charset="-78"/>
              </a:rPr>
              <a:t>متشككين جدًا من هذا البروتوكول الجديد في بدايته. لذا، تحولت تسمية </a:t>
            </a:r>
            <a:r>
              <a:rPr lang="en-US" sz="9600" dirty="0">
                <a:latin typeface="Sakkal Majalla" pitchFamily="2" charset="-78"/>
                <a:cs typeface="Sakkal Majalla" pitchFamily="2" charset="-78"/>
              </a:rPr>
              <a:t>USB، </a:t>
            </a:r>
            <a:r>
              <a:rPr lang="ar-DZ" sz="9600" dirty="0">
                <a:latin typeface="Sakkal Majalla" pitchFamily="2" charset="-78"/>
                <a:cs typeface="Sakkal Majalla" pitchFamily="2" charset="-78"/>
              </a:rPr>
              <a:t>والتي تعني "الحافلة المسلسلة العالمية"، إلى تسمية "الحافلة المسلسلة العديمة الفائدة".</a:t>
            </a:r>
          </a:p>
          <a:p>
            <a:pPr marL="0" indent="0" algn="ctr" rtl="1">
              <a:buNone/>
            </a:pPr>
            <a:r>
              <a:rPr lang="ar-DZ" sz="9600" dirty="0">
                <a:latin typeface="Sakkal Majalla" pitchFamily="2" charset="-78"/>
                <a:cs typeface="Sakkal Majalla" pitchFamily="2" charset="-78"/>
              </a:rPr>
              <a:t>أُطلقت الحافلة </a:t>
            </a:r>
            <a:r>
              <a:rPr lang="en-US" sz="9600" dirty="0">
                <a:latin typeface="Sakkal Majalla" pitchFamily="2" charset="-78"/>
                <a:cs typeface="Sakkal Majalla" pitchFamily="2" charset="-78"/>
              </a:rPr>
              <a:t>USB </a:t>
            </a:r>
            <a:r>
              <a:rPr lang="ar-DZ" sz="9600" dirty="0">
                <a:latin typeface="Sakkal Majalla" pitchFamily="2" charset="-78"/>
                <a:cs typeface="Sakkal Majalla" pitchFamily="2" charset="-78"/>
              </a:rPr>
              <a:t>حقًا في عام 1994 من قبل سبعة شركاء صناعيين </a:t>
            </a:r>
            <a:r>
              <a:rPr lang="ar-DZ" sz="9600" dirty="0" smtClean="0">
                <a:latin typeface="Sakkal Majalla" pitchFamily="2" charset="-78"/>
                <a:cs typeface="Sakkal Majalla" pitchFamily="2" charset="-78"/>
              </a:rPr>
              <a:t>                                       </a:t>
            </a:r>
            <a:r>
              <a:rPr lang="en-US" sz="9600" dirty="0" smtClean="0">
                <a:latin typeface="Sakkal Majalla" pitchFamily="2" charset="-78"/>
                <a:cs typeface="Sakkal Majalla" pitchFamily="2" charset="-78"/>
              </a:rPr>
              <a:t>(</a:t>
            </a:r>
            <a:r>
              <a:rPr lang="en-US" sz="9600" dirty="0">
                <a:latin typeface="Sakkal Majalla" pitchFamily="2" charset="-78"/>
                <a:cs typeface="Sakkal Majalla" pitchFamily="2" charset="-78"/>
              </a:rPr>
              <a:t>Compaq, DEC, IBM, Intel, Microsoft, NEC et Northern Telecom). </a:t>
            </a:r>
            <a:r>
              <a:rPr lang="ar-DZ" sz="9600" dirty="0">
                <a:latin typeface="Sakkal Majalla" pitchFamily="2" charset="-78"/>
                <a:cs typeface="Sakkal Majalla" pitchFamily="2" charset="-78"/>
              </a:rPr>
              <a:t> </a:t>
            </a:r>
            <a:endParaRPr lang="ar-DZ" sz="9600" dirty="0" smtClean="0">
              <a:latin typeface="Sakkal Majalla" pitchFamily="2" charset="-78"/>
              <a:cs typeface="Sakkal Majalla" pitchFamily="2" charset="-78"/>
            </a:endParaRPr>
          </a:p>
          <a:p>
            <a:pPr marL="0" indent="0" algn="ctr" rtl="1">
              <a:buNone/>
            </a:pPr>
            <a:r>
              <a:rPr lang="ar-DZ" sz="9600" dirty="0" smtClean="0">
                <a:latin typeface="Sakkal Majalla" pitchFamily="2" charset="-78"/>
                <a:cs typeface="Sakkal Majalla" pitchFamily="2" charset="-78"/>
              </a:rPr>
              <a:t>فهم </a:t>
            </a:r>
            <a:r>
              <a:rPr lang="ar-DZ" sz="9600" dirty="0">
                <a:latin typeface="Sakkal Majalla" pitchFamily="2" charset="-78"/>
                <a:cs typeface="Sakkal Majalla" pitchFamily="2" charset="-78"/>
              </a:rPr>
              <a:t>من </a:t>
            </a:r>
            <a:r>
              <a:rPr lang="ar-DZ" sz="9600" dirty="0" smtClean="0">
                <a:latin typeface="Sakkal Majalla" pitchFamily="2" charset="-78"/>
                <a:cs typeface="Sakkal Majalla" pitchFamily="2" charset="-78"/>
              </a:rPr>
              <a:t>بدأ في </a:t>
            </a:r>
            <a:r>
              <a:rPr lang="ar-DZ" sz="9600" dirty="0">
                <a:latin typeface="Sakkal Majalla" pitchFamily="2" charset="-78"/>
                <a:cs typeface="Sakkal Majalla" pitchFamily="2" charset="-78"/>
              </a:rPr>
              <a:t>وضع معيار </a:t>
            </a:r>
            <a:r>
              <a:rPr lang="en-US" sz="9600" dirty="0">
                <a:latin typeface="Sakkal Majalla" pitchFamily="2" charset="-78"/>
                <a:cs typeface="Sakkal Majalla" pitchFamily="2" charset="-78"/>
              </a:rPr>
              <a:t>USB. </a:t>
            </a:r>
            <a:r>
              <a:rPr lang="ar-DZ" sz="9600" dirty="0">
                <a:latin typeface="Sakkal Majalla" pitchFamily="2" charset="-78"/>
                <a:cs typeface="Sakkal Majalla" pitchFamily="2" charset="-78"/>
              </a:rPr>
              <a:t>تم تصميم </a:t>
            </a:r>
            <a:r>
              <a:rPr lang="en-US" sz="9600" dirty="0">
                <a:latin typeface="Sakkal Majalla" pitchFamily="2" charset="-78"/>
                <a:cs typeface="Sakkal Majalla" pitchFamily="2" charset="-78"/>
              </a:rPr>
              <a:t>USB </a:t>
            </a:r>
            <a:r>
              <a:rPr lang="ar-DZ" sz="9600" dirty="0">
                <a:latin typeface="Sakkal Majalla" pitchFamily="2" charset="-78"/>
                <a:cs typeface="Sakkal Majalla" pitchFamily="2" charset="-78"/>
              </a:rPr>
              <a:t>في الأصل لتسهيل نقل البيانات، وبشكل خاص لتعريف واجهة "عالمية" و"قابلة للتوصيل والاستخدام الفوري"، </a:t>
            </a:r>
          </a:p>
          <a:p>
            <a:pPr marL="0" indent="0" algn="ctr" rtl="1">
              <a:buNone/>
            </a:pPr>
            <a:r>
              <a:rPr lang="ar-DZ" sz="9600" dirty="0">
                <a:latin typeface="Sakkal Majalla" pitchFamily="2" charset="-78"/>
                <a:cs typeface="Sakkal Majalla" pitchFamily="2" charset="-78"/>
              </a:rPr>
              <a:t>يمكن استخدامها سواء للفأرة أو الاتصالات أو الشاشة</a:t>
            </a:r>
            <a:r>
              <a:rPr lang="ar-DZ" sz="9600" dirty="0" smtClean="0">
                <a:latin typeface="Sakkal Majalla" pitchFamily="2" charset="-78"/>
                <a:cs typeface="Sakkal Majalla" pitchFamily="2" charset="-78"/>
              </a:rPr>
              <a:t>.</a:t>
            </a:r>
          </a:p>
          <a:p>
            <a:pPr marL="0" indent="0" algn="ctr" rtl="1">
              <a:buNone/>
            </a:pPr>
            <a:r>
              <a:rPr lang="ar-DZ" sz="9600" dirty="0" smtClean="0">
                <a:latin typeface="Sakkal Majalla" pitchFamily="2" charset="-78"/>
                <a:cs typeface="Sakkal Majalla" pitchFamily="2" charset="-78"/>
              </a:rPr>
              <a:t> </a:t>
            </a:r>
            <a:r>
              <a:rPr lang="ar-DZ" sz="9600" dirty="0">
                <a:latin typeface="Sakkal Majalla" pitchFamily="2" charset="-78"/>
                <a:cs typeface="Sakkal Majalla" pitchFamily="2" charset="-78"/>
              </a:rPr>
              <a:t>تم أيضًا تصميمها لتلبية الاحتياجات المتصلة بالتكامل بين عالم أجهزة الكمبيوتر وعالم الهواتف، </a:t>
            </a:r>
            <a:endParaRPr lang="ar-DZ" sz="9600" dirty="0" smtClean="0">
              <a:latin typeface="Sakkal Majalla" pitchFamily="2" charset="-78"/>
              <a:cs typeface="Sakkal Majalla" pitchFamily="2" charset="-78"/>
            </a:endParaRPr>
          </a:p>
          <a:p>
            <a:pPr marL="0" indent="0" algn="ctr" rtl="1">
              <a:buNone/>
            </a:pPr>
            <a:r>
              <a:rPr lang="ar-DZ" sz="9600" dirty="0" smtClean="0">
                <a:latin typeface="Sakkal Majalla" pitchFamily="2" charset="-78"/>
                <a:cs typeface="Sakkal Majalla" pitchFamily="2" charset="-78"/>
              </a:rPr>
              <a:t>وأخيرًا </a:t>
            </a:r>
            <a:r>
              <a:rPr lang="ar-DZ" sz="9600" dirty="0">
                <a:latin typeface="Sakkal Majalla" pitchFamily="2" charset="-78"/>
                <a:cs typeface="Sakkal Majalla" pitchFamily="2" charset="-78"/>
              </a:rPr>
              <a:t>لتلبية الاحتياجات المتعلقة بالتوسع فيما وراء الكمبيوتر، حيث يمكن توصيل ما يصل إلى 127 جهازًا نظريًا... وهذا </a:t>
            </a:r>
            <a:r>
              <a:rPr lang="ar-DZ" sz="9600" dirty="0" smtClean="0">
                <a:latin typeface="Sakkal Majalla" pitchFamily="2" charset="-78"/>
                <a:cs typeface="Sakkal Majalla" pitchFamily="2" charset="-78"/>
              </a:rPr>
              <a:t>يختلف </a:t>
            </a:r>
            <a:r>
              <a:rPr lang="ar-DZ" sz="9600" dirty="0">
                <a:latin typeface="Sakkal Majalla" pitchFamily="2" charset="-78"/>
                <a:cs typeface="Sakkal Majalla" pitchFamily="2" charset="-78"/>
              </a:rPr>
              <a:t>عن الاتصال المتسلسل </a:t>
            </a:r>
            <a:r>
              <a:rPr lang="ar-DZ" sz="9600" dirty="0" smtClean="0">
                <a:latin typeface="Sakkal Majalla" pitchFamily="2" charset="-78"/>
                <a:cs typeface="Sakkal Majalla" pitchFamily="2" charset="-78"/>
              </a:rPr>
              <a:t>التقليدي</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3526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6237312"/>
            <a:ext cx="8640960" cy="504056"/>
          </a:xfrm>
          <a:prstGeom prst="rect">
            <a:avLst/>
          </a:prstGeom>
          <a:solidFill>
            <a:schemeClr val="accent2">
              <a:lumMod val="20000"/>
              <a:lumOff val="80000"/>
            </a:schemeClr>
          </a:solidFill>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Sakkal Majalla" pitchFamily="2" charset="-78"/>
                <a:cs typeface="Sakkal Majalla" pitchFamily="2" charset="-78"/>
              </a:rPr>
              <a:t>http://u.s.b.free.fr/pdf/L_USB_et_sa_norme_v1.pdf</a:t>
            </a:r>
          </a:p>
        </p:txBody>
      </p:sp>
    </p:spTree>
    <p:extLst>
      <p:ext uri="{BB962C8B-B14F-4D97-AF65-F5344CB8AC3E}">
        <p14:creationId xmlns:p14="http://schemas.microsoft.com/office/powerpoint/2010/main" val="28263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Dropbox</a:t>
            </a:r>
            <a:r>
              <a:rPr lang="fr-FR" dirty="0" smtClean="0"/>
              <a:t> </a:t>
            </a:r>
            <a:r>
              <a:rPr lang="en-US" b="1" dirty="0"/>
              <a:t> </a:t>
            </a:r>
            <a:r>
              <a:rPr lang="en-US" sz="3600" b="1" dirty="0">
                <a:latin typeface="Sakkal Majalla" pitchFamily="2" charset="-78"/>
                <a:cs typeface="Sakkal Majalla" pitchFamily="2" charset="-78"/>
              </a:rPr>
              <a:t>www.dropbox.com</a:t>
            </a:r>
            <a:endParaRPr lang="en-US" sz="3600"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dirty="0">
                <a:latin typeface="Sakkal Majalla" pitchFamily="2" charset="-78"/>
                <a:cs typeface="Sakkal Majalla" pitchFamily="2" charset="-78"/>
              </a:rPr>
              <a:t>هو الأداة المركزية لإدارة </a:t>
            </a:r>
            <a:r>
              <a:rPr lang="ar-DZ" dirty="0" smtClean="0">
                <a:latin typeface="Sakkal Majalla" pitchFamily="2" charset="-78"/>
                <a:cs typeface="Sakkal Majalla" pitchFamily="2" charset="-78"/>
              </a:rPr>
              <a:t>الحياة </a:t>
            </a:r>
            <a:r>
              <a:rPr lang="ar-DZ" dirty="0">
                <a:latin typeface="Sakkal Majalla" pitchFamily="2" charset="-78"/>
                <a:cs typeface="Sakkal Majalla" pitchFamily="2" charset="-78"/>
              </a:rPr>
              <a:t>الشخصية ودفع </a:t>
            </a:r>
            <a:r>
              <a:rPr lang="ar-DZ" dirty="0" smtClean="0">
                <a:latin typeface="Sakkal Majalla" pitchFamily="2" charset="-78"/>
                <a:cs typeface="Sakkal Majalla" pitchFamily="2" charset="-78"/>
              </a:rPr>
              <a:t>المشاريع </a:t>
            </a:r>
            <a:r>
              <a:rPr lang="ar-DZ" dirty="0">
                <a:latin typeface="Sakkal Majalla" pitchFamily="2" charset="-78"/>
                <a:cs typeface="Sakkal Majalla" pitchFamily="2" charset="-78"/>
              </a:rPr>
              <a:t>إلى الأمام. بأكثر من 700 مليون مستخدم مسجلين في 180 دولة</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تعهدت الشركة بإعادة ابتكار طريقة العمل.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الذي يقع مقره في سان فرانسيسكو، كاليفورنيا، يحتوي على مكاتب في جميع أنحاء العالم. </a:t>
            </a:r>
            <a:endParaRPr lang="ar-DZ" dirty="0" smtClean="0">
              <a:latin typeface="Sakkal Majalla" pitchFamily="2" charset="-78"/>
              <a:cs typeface="Sakkal Majalla" pitchFamily="2" charset="-78"/>
            </a:endParaRPr>
          </a:p>
          <a:p>
            <a:pPr marL="0" indent="0" algn="ctr" rtl="1">
              <a:buNone/>
            </a:pPr>
            <a:r>
              <a:rPr lang="en-US" b="1" dirty="0"/>
              <a:t> </a:t>
            </a:r>
            <a:endParaRPr lang="ar-DZ" b="1" dirty="0" smtClean="0"/>
          </a:p>
          <a:p>
            <a:pPr marL="0" indent="0" algn="ctr" rtl="1">
              <a:buNone/>
            </a:pPr>
            <a:endParaRPr lang="ar-DZ" b="1" dirty="0">
              <a:latin typeface="Sakkal Majalla" pitchFamily="2" charset="-78"/>
              <a:cs typeface="Sakkal Majalla" pitchFamily="2" charset="-78"/>
            </a:endParaRPr>
          </a:p>
          <a:p>
            <a:pPr marL="0" indent="0" algn="ctr" rtl="1">
              <a:buNone/>
            </a:pPr>
            <a:r>
              <a:rPr lang="en-US" dirty="0" smtClean="0">
                <a:latin typeface="Sakkal Majalla" pitchFamily="2" charset="-78"/>
                <a:cs typeface="Sakkal Majalla" pitchFamily="2" charset="-78"/>
              </a:rPr>
              <a:t>www.dropbox.com</a:t>
            </a:r>
            <a:endParaRPr lang="en-US" dirty="0">
              <a:latin typeface="Sakkal Majalla" pitchFamily="2" charset="-78"/>
              <a:cs typeface="Sakkal Majalla"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842493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lgn="ctr" rtl="1">
              <a:buNone/>
            </a:pPr>
            <a:r>
              <a:rPr lang="ar-DZ" dirty="0" smtClean="0">
                <a:latin typeface="Sakkal Majalla" pitchFamily="2" charset="-78"/>
                <a:cs typeface="Sakkal Majalla" pitchFamily="2" charset="-78"/>
              </a:rPr>
              <a:t>تأسست</a:t>
            </a:r>
            <a:r>
              <a:rPr lang="en-US" dirty="0" err="1" smtClean="0">
                <a:latin typeface="Sakkal Majalla" pitchFamily="2" charset="-78"/>
                <a:cs typeface="Sakkal Majalla" pitchFamily="2" charset="-78"/>
              </a:rPr>
              <a:t>Dropbox</a:t>
            </a:r>
            <a:r>
              <a:rPr lang="ar-DZ" dirty="0" smtClean="0">
                <a:latin typeface="Sakkal Majalla" pitchFamily="2" charset="-78"/>
                <a:cs typeface="Sakkal Majalla" pitchFamily="2" charset="-78"/>
              </a:rPr>
              <a:t> </a:t>
            </a:r>
            <a:r>
              <a:rPr lang="en-US" dirty="0" smtClean="0">
                <a:latin typeface="Sakkal Majalla" pitchFamily="2" charset="-78"/>
                <a:cs typeface="Sakkal Majalla" pitchFamily="2" charset="-78"/>
              </a:rPr>
              <a:t> </a:t>
            </a:r>
            <a:r>
              <a:rPr lang="ar-DZ" dirty="0">
                <a:latin typeface="Sakkal Majalla" pitchFamily="2" charset="-78"/>
                <a:cs typeface="Sakkal Majalla" pitchFamily="2" charset="-78"/>
              </a:rPr>
              <a:t>في عام 2007 من قبل الطلاب في معهد ماساتشوستس للتكنولوجيا </a:t>
            </a:r>
            <a:r>
              <a:rPr lang="en-US" dirty="0">
                <a:latin typeface="Sakkal Majalla" pitchFamily="2" charset="-78"/>
                <a:cs typeface="Sakkal Majalla" pitchFamily="2" charset="-78"/>
              </a:rPr>
              <a:t>Drew Houston </a:t>
            </a:r>
            <a:r>
              <a:rPr lang="ar-DZ" dirty="0" smtClean="0">
                <a:latin typeface="Sakkal Majalla" pitchFamily="2" charset="-78"/>
                <a:cs typeface="Sakkal Majalla" pitchFamily="2" charset="-78"/>
              </a:rPr>
              <a:t>و </a:t>
            </a:r>
            <a:r>
              <a:rPr lang="en-US" dirty="0" err="1" smtClean="0">
                <a:latin typeface="Sakkal Majalla" pitchFamily="2" charset="-78"/>
                <a:cs typeface="Sakkal Majalla" pitchFamily="2" charset="-78"/>
              </a:rPr>
              <a:t>Arash</a:t>
            </a:r>
            <a:r>
              <a:rPr lang="en-US" dirty="0" smtClean="0">
                <a:latin typeface="Sakkal Majalla" pitchFamily="2" charset="-78"/>
                <a:cs typeface="Sakkal Majalla" pitchFamily="2" charset="-78"/>
              </a:rPr>
              <a:t> </a:t>
            </a:r>
            <a:r>
              <a:rPr lang="en-US" dirty="0" err="1">
                <a:latin typeface="Sakkal Majalla" pitchFamily="2" charset="-78"/>
                <a:cs typeface="Sakkal Majalla" pitchFamily="2" charset="-78"/>
              </a:rPr>
              <a:t>Ferdowsi</a:t>
            </a:r>
            <a:r>
              <a:rPr lang="en-US" dirty="0">
                <a:latin typeface="Sakkal Majalla" pitchFamily="2" charset="-78"/>
                <a:cs typeface="Sakkal Majalla" pitchFamily="2" charset="-78"/>
              </a:rPr>
              <a:t>،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وهي </a:t>
            </a:r>
            <a:r>
              <a:rPr lang="ar-DZ" dirty="0">
                <a:latin typeface="Sakkal Majalla" pitchFamily="2" charset="-78"/>
                <a:cs typeface="Sakkal Majalla" pitchFamily="2" charset="-78"/>
              </a:rPr>
              <a:t>شركة أمريكية مقرها سان فرانسيسكو</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لقد قامت الشركة بتطوير خدمة تخزين عبر الإنترنت في السحابة على مدى العقد الماضي. على حد سواء مع </a:t>
            </a:r>
            <a:r>
              <a:rPr lang="en-US" dirty="0">
                <a:latin typeface="Sakkal Majalla" pitchFamily="2" charset="-78"/>
                <a:cs typeface="Sakkal Majalla" pitchFamily="2" charset="-78"/>
              </a:rPr>
              <a:t>Amazon </a:t>
            </a:r>
            <a:r>
              <a:rPr lang="ar-DZ" dirty="0">
                <a:latin typeface="Sakkal Majalla" pitchFamily="2" charset="-78"/>
                <a:cs typeface="Sakkal Majalla" pitchFamily="2" charset="-78"/>
              </a:rPr>
              <a:t>و</a:t>
            </a:r>
            <a:r>
              <a:rPr lang="en-US" dirty="0">
                <a:latin typeface="Sakkal Majalla" pitchFamily="2" charset="-78"/>
                <a:cs typeface="Sakkal Majalla" pitchFamily="2" charset="-78"/>
              </a:rPr>
              <a:t>Box،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يُعرض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كرائد في مجال تخزين السحابة. في المجموع، </a:t>
            </a:r>
            <a:r>
              <a:rPr lang="ar-DZ" dirty="0" smtClean="0">
                <a:latin typeface="Sakkal Majalla" pitchFamily="2" charset="-78"/>
                <a:cs typeface="Sakkal Majalla" pitchFamily="2" charset="-78"/>
              </a:rPr>
              <a:t>تجمع </a:t>
            </a:r>
            <a:r>
              <a:rPr lang="ar-DZ" dirty="0">
                <a:latin typeface="Sakkal Majalla" pitchFamily="2" charset="-78"/>
                <a:cs typeface="Sakkal Majalla" pitchFamily="2" charset="-78"/>
              </a:rPr>
              <a:t>الخدمة اليوم أكثر من 500 مليون </a:t>
            </a:r>
            <a:r>
              <a:rPr lang="ar-DZ" dirty="0" smtClean="0">
                <a:latin typeface="Sakkal Majalla" pitchFamily="2" charset="-78"/>
                <a:cs typeface="Sakkal Majalla" pitchFamily="2" charset="-78"/>
              </a:rPr>
              <a:t>مستخدم</a:t>
            </a:r>
          </a:p>
          <a:p>
            <a:pPr marL="0" indent="0" algn="ctr" rtl="1">
              <a:buNone/>
            </a:pPr>
            <a:r>
              <a:rPr lang="ar-DZ" dirty="0">
                <a:latin typeface="Sakkal Majalla" pitchFamily="2" charset="-78"/>
                <a:cs typeface="Sakkal Majalla" pitchFamily="2" charset="-78"/>
              </a:rPr>
              <a:t>تسمح هذه التكنولوجيا بتخزين البيانات على خوادم بعيدة عبر الويب، وتتيح بشكل خاص الوصول إليها من أي جهاز. واحدة من أوائل خدمات تخزين السحابة كانت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0"/>
            <a:ext cx="2466975" cy="14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03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wipe(down)">
                                      <p:cBhvr>
                                        <p:cTn id="4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marL="0" indent="0" algn="ctr" rtl="1">
              <a:buNone/>
            </a:pPr>
            <a:r>
              <a:rPr lang="ar-DZ" dirty="0">
                <a:latin typeface="Sakkal Majalla" pitchFamily="2" charset="-78"/>
                <a:cs typeface="Sakkal Majalla" pitchFamily="2" charset="-78"/>
              </a:rPr>
              <a:t>كانت في البداية خدمة تخزين سحابي شخصية.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يمكن </a:t>
            </a:r>
            <a:r>
              <a:rPr lang="ar-DZ" dirty="0">
                <a:latin typeface="Sakkal Majalla" pitchFamily="2" charset="-78"/>
                <a:cs typeface="Sakkal Majalla" pitchFamily="2" charset="-78"/>
              </a:rPr>
              <a:t>أيضًا اعتبارها خدمة للنسخ الاحتياطي عبر الإنترنت.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تدعم </a:t>
            </a:r>
            <a:r>
              <a:rPr lang="ar-DZ" dirty="0">
                <a:latin typeface="Sakkal Majalla" pitchFamily="2" charset="-78"/>
                <a:cs typeface="Sakkal Majalla" pitchFamily="2" charset="-78"/>
              </a:rPr>
              <a:t>تطبيق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أنظمة التشغيل </a:t>
            </a:r>
            <a:r>
              <a:rPr lang="en-US" dirty="0">
                <a:latin typeface="Sakkal Majalla" pitchFamily="2" charset="-78"/>
                <a:cs typeface="Sakkal Majalla" pitchFamily="2" charset="-78"/>
              </a:rPr>
              <a:t>Windows PC </a:t>
            </a:r>
            <a:r>
              <a:rPr lang="ar-DZ" dirty="0">
                <a:latin typeface="Sakkal Majalla" pitchFamily="2" charset="-78"/>
                <a:cs typeface="Sakkal Majalla" pitchFamily="2" charset="-78"/>
              </a:rPr>
              <a:t>و</a:t>
            </a:r>
            <a:r>
              <a:rPr lang="en-US" dirty="0">
                <a:latin typeface="Sakkal Majalla" pitchFamily="2" charset="-78"/>
                <a:cs typeface="Sakkal Majalla" pitchFamily="2" charset="-78"/>
              </a:rPr>
              <a:t>Macintosh </a:t>
            </a:r>
            <a:r>
              <a:rPr lang="ar-DZ" dirty="0">
                <a:latin typeface="Sakkal Majalla" pitchFamily="2" charset="-78"/>
                <a:cs typeface="Sakkal Majalla" pitchFamily="2" charset="-78"/>
              </a:rPr>
              <a:t>و</a:t>
            </a:r>
            <a:r>
              <a:rPr lang="en-US" dirty="0">
                <a:latin typeface="Sakkal Majalla" pitchFamily="2" charset="-78"/>
                <a:cs typeface="Sakkal Majalla" pitchFamily="2" charset="-78"/>
              </a:rPr>
              <a:t>Linux </a:t>
            </a:r>
            <a:r>
              <a:rPr lang="ar-DZ" dirty="0">
                <a:latin typeface="Sakkal Majalla" pitchFamily="2" charset="-78"/>
                <a:cs typeface="Sakkal Majalla" pitchFamily="2" charset="-78"/>
              </a:rPr>
              <a:t>و</a:t>
            </a:r>
            <a:r>
              <a:rPr lang="en-US" dirty="0">
                <a:latin typeface="Sakkal Majalla" pitchFamily="2" charset="-78"/>
                <a:cs typeface="Sakkal Majalla" pitchFamily="2" charset="-78"/>
              </a:rPr>
              <a:t>Ubuntu. </a:t>
            </a:r>
            <a:r>
              <a:rPr lang="ar-DZ" dirty="0">
                <a:latin typeface="Sakkal Majalla" pitchFamily="2" charset="-78"/>
                <a:cs typeface="Sakkal Majalla" pitchFamily="2" charset="-78"/>
              </a:rPr>
              <a:t>بالإضافة إلى ذلك، هناك تطبيق محمول متاح على أجهزة </a:t>
            </a:r>
            <a:r>
              <a:rPr lang="en-US" dirty="0">
                <a:latin typeface="Sakkal Majalla" pitchFamily="2" charset="-78"/>
                <a:cs typeface="Sakkal Majalla" pitchFamily="2" charset="-78"/>
              </a:rPr>
              <a:t>iPhone </a:t>
            </a:r>
            <a:r>
              <a:rPr lang="ar-DZ" dirty="0">
                <a:latin typeface="Sakkal Majalla" pitchFamily="2" charset="-78"/>
                <a:cs typeface="Sakkal Majalla" pitchFamily="2" charset="-78"/>
              </a:rPr>
              <a:t>و</a:t>
            </a:r>
            <a:r>
              <a:rPr lang="en-US" dirty="0" err="1">
                <a:latin typeface="Sakkal Majalla" pitchFamily="2" charset="-78"/>
                <a:cs typeface="Sakkal Majalla" pitchFamily="2" charset="-78"/>
              </a:rPr>
              <a:t>iPad</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و</a:t>
            </a:r>
            <a:r>
              <a:rPr lang="en-US" dirty="0">
                <a:latin typeface="Sakkal Majalla" pitchFamily="2" charset="-78"/>
                <a:cs typeface="Sakkal Majalla" pitchFamily="2" charset="-78"/>
              </a:rPr>
              <a:t>Android </a:t>
            </a:r>
            <a:r>
              <a:rPr lang="ar-DZ" dirty="0">
                <a:latin typeface="Sakkal Majalla" pitchFamily="2" charset="-78"/>
                <a:cs typeface="Sakkal Majalla" pitchFamily="2" charset="-78"/>
              </a:rPr>
              <a:t>و</a:t>
            </a:r>
            <a:r>
              <a:rPr lang="en-US" dirty="0">
                <a:latin typeface="Sakkal Majalla" pitchFamily="2" charset="-78"/>
                <a:cs typeface="Sakkal Majalla" pitchFamily="2" charset="-78"/>
              </a:rPr>
              <a:t>BlackBerry</a:t>
            </a:r>
            <a:r>
              <a:rPr lang="en-US" dirty="0" smtClean="0">
                <a:latin typeface="Sakkal Majalla" pitchFamily="2" charset="-78"/>
                <a:cs typeface="Sakkal Majalla" pitchFamily="2" charset="-78"/>
              </a:rPr>
              <a:t>.</a:t>
            </a:r>
            <a:endParaRPr lang="ar-DZ" dirty="0" smtClean="0">
              <a:latin typeface="Sakkal Majalla" pitchFamily="2" charset="-78"/>
              <a:cs typeface="Sakkal Majalla" pitchFamily="2" charset="-78"/>
            </a:endParaRPr>
          </a:p>
          <a:p>
            <a:pPr marL="0" indent="0" algn="ctr" rtl="1">
              <a:buNone/>
            </a:pPr>
            <a:r>
              <a:rPr lang="ar-DZ" dirty="0">
                <a:latin typeface="Sakkal Majalla" pitchFamily="2" charset="-78"/>
                <a:cs typeface="Sakkal Majalla" pitchFamily="2" charset="-78"/>
              </a:rPr>
              <a:t>عند التسجيل في الخدمة، يمكن للمستخدمين الاستفادة من 2 غيغابايت من المساحة مجانًا.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عند </a:t>
            </a:r>
            <a:r>
              <a:rPr lang="ar-DZ" dirty="0">
                <a:latin typeface="Sakkal Majalla" pitchFamily="2" charset="-78"/>
                <a:cs typeface="Sakkal Majalla" pitchFamily="2" charset="-78"/>
              </a:rPr>
              <a:t>اختيار أحد العروض المدفوعة، يمكن الاستفادة من ما يصل إلى 100 غيغابايت من مساحة التخزين.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ومع </a:t>
            </a:r>
            <a:r>
              <a:rPr lang="ar-DZ" dirty="0">
                <a:latin typeface="Sakkal Majalla" pitchFamily="2" charset="-78"/>
                <a:cs typeface="Sakkal Majalla" pitchFamily="2" charset="-78"/>
              </a:rPr>
              <a:t>ذلك، هناك العديد من الحيل للاستفادة من مساحة تخزين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أكبر بشكل مجاني</a:t>
            </a:r>
            <a:r>
              <a:rPr lang="ar-DZ" dirty="0" smtClean="0">
                <a:latin typeface="Sakkal Majalla" pitchFamily="2" charset="-78"/>
                <a:cs typeface="Sakkal Majalla" pitchFamily="2" charset="-78"/>
              </a:rPr>
              <a:t>.</a:t>
            </a:r>
          </a:p>
          <a:p>
            <a:pPr marL="0" indent="0" algn="ctr" rtl="1">
              <a:buNone/>
            </a:pPr>
            <a:endParaRPr lang="en-US" dirty="0">
              <a:latin typeface="Sakkal Majalla" pitchFamily="2" charset="-78"/>
              <a:cs typeface="Sakkal Majalla" pitchFamily="2" charset="-78"/>
            </a:endParaRPr>
          </a:p>
        </p:txBody>
      </p:sp>
      <p:sp>
        <p:nvSpPr>
          <p:cNvPr id="2" name="Rectangle 1"/>
          <p:cNvSpPr/>
          <p:nvPr/>
        </p:nvSpPr>
        <p:spPr>
          <a:xfrm>
            <a:off x="332981" y="6165304"/>
            <a:ext cx="856895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Sakkal Majalla" pitchFamily="2" charset="-78"/>
                <a:cs typeface="Sakkal Majalla" pitchFamily="2" charset="-78"/>
              </a:rPr>
              <a:t>https://www.lebigdata.fr/dropbox-stockage-cloud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59" y="116633"/>
            <a:ext cx="291465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0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marL="0" indent="0" algn="ctr" rtl="1">
              <a:buNone/>
            </a:pPr>
            <a:r>
              <a:rPr lang="en-US" dirty="0" smtClean="0">
                <a:latin typeface="Sakkal Majalla" pitchFamily="2" charset="-78"/>
                <a:cs typeface="Sakkal Majalla" pitchFamily="2" charset="-78"/>
              </a:rPr>
              <a:t>.</a:t>
            </a:r>
            <a:endParaRPr lang="en-US" dirty="0">
              <a:latin typeface="Sakkal Majalla" pitchFamily="2" charset="-78"/>
              <a:cs typeface="Sakkal Majalla" pitchFamily="2" charset="-78"/>
            </a:endParaRPr>
          </a:p>
          <a:p>
            <a:pPr marL="0" indent="0" algn="ctr" rtl="1">
              <a:buNone/>
            </a:pPr>
            <a:r>
              <a:rPr lang="ar-DZ" dirty="0">
                <a:latin typeface="Sakkal Majalla" pitchFamily="2" charset="-78"/>
                <a:cs typeface="Sakkal Majalla" pitchFamily="2" charset="-78"/>
              </a:rPr>
              <a:t>يتم </a:t>
            </a:r>
            <a:r>
              <a:rPr lang="ar-DZ" dirty="0" smtClean="0">
                <a:latin typeface="Sakkal Majalla" pitchFamily="2" charset="-78"/>
                <a:cs typeface="Sakkal Majalla" pitchFamily="2" charset="-78"/>
              </a:rPr>
              <a:t>تخزين بيانات </a:t>
            </a:r>
            <a:r>
              <a:rPr lang="ar-DZ" dirty="0">
                <a:latin typeface="Sakkal Majalla" pitchFamily="2" charset="-78"/>
                <a:cs typeface="Sakkal Majalla" pitchFamily="2" charset="-78"/>
              </a:rPr>
              <a:t>المستخدم، </a:t>
            </a:r>
            <a:r>
              <a:rPr lang="ar-DZ" dirty="0" smtClean="0">
                <a:latin typeface="Sakkal Majalla" pitchFamily="2" charset="-78"/>
                <a:cs typeface="Sakkal Majalla" pitchFamily="2" charset="-78"/>
              </a:rPr>
              <a:t>على </a:t>
            </a:r>
            <a:r>
              <a:rPr lang="en-US" dirty="0" smtClean="0">
                <a:latin typeface="Sakkal Majalla" pitchFamily="2" charset="-78"/>
                <a:cs typeface="Sakkal Majalla" pitchFamily="2" charset="-78"/>
              </a:rPr>
              <a:t>Amazon </a:t>
            </a:r>
            <a:r>
              <a:rPr lang="en-US" dirty="0">
                <a:latin typeface="Sakkal Majalla" pitchFamily="2" charset="-78"/>
                <a:cs typeface="Sakkal Majalla" pitchFamily="2" charset="-78"/>
              </a:rPr>
              <a:t>Simple Storage Service (S3) </a:t>
            </a:r>
            <a:r>
              <a:rPr lang="ar-DZ" dirty="0">
                <a:latin typeface="Sakkal Majalla" pitchFamily="2" charset="-78"/>
                <a:cs typeface="Sakkal Majalla" pitchFamily="2" charset="-78"/>
              </a:rPr>
              <a:t> </a:t>
            </a:r>
            <a:r>
              <a:rPr lang="ar-DZ" dirty="0" smtClean="0">
                <a:latin typeface="Sakkal Majalla" pitchFamily="2" charset="-78"/>
                <a:cs typeface="Sakkal Majalla" pitchFamily="2" charset="-78"/>
              </a:rPr>
              <a:t> </a:t>
            </a:r>
          </a:p>
          <a:p>
            <a:pPr marL="0" indent="0" algn="ctr" rtl="1">
              <a:buNone/>
            </a:pPr>
            <a:r>
              <a:rPr lang="ar-DZ" dirty="0" smtClean="0">
                <a:latin typeface="Sakkal Majalla" pitchFamily="2" charset="-78"/>
                <a:cs typeface="Sakkal Majalla" pitchFamily="2" charset="-78"/>
              </a:rPr>
              <a:t>وتُحمى </a:t>
            </a:r>
            <a:r>
              <a:rPr lang="ar-DZ" dirty="0">
                <a:latin typeface="Sakkal Majalla" pitchFamily="2" charset="-78"/>
                <a:cs typeface="Sakkal Majalla" pitchFamily="2" charset="-78"/>
              </a:rPr>
              <a:t>باستخدام بروتوكول </a:t>
            </a:r>
            <a:r>
              <a:rPr lang="en-US" dirty="0">
                <a:latin typeface="Sakkal Majalla" pitchFamily="2" charset="-78"/>
                <a:cs typeface="Sakkal Majalla" pitchFamily="2" charset="-78"/>
              </a:rPr>
              <a:t>SSL (Secure Sockets Layer) </a:t>
            </a:r>
            <a:r>
              <a:rPr lang="ar-DZ" dirty="0">
                <a:latin typeface="Sakkal Majalla" pitchFamily="2" charset="-78"/>
                <a:cs typeface="Sakkal Majalla" pitchFamily="2" charset="-78"/>
              </a:rPr>
              <a:t>ونظام تشفير متقدم بمقاس 256 بت (</a:t>
            </a:r>
            <a:r>
              <a:rPr lang="en-US" dirty="0">
                <a:latin typeface="Sakkal Majalla" pitchFamily="2" charset="-78"/>
                <a:cs typeface="Sakkal Majalla" pitchFamily="2" charset="-78"/>
              </a:rPr>
              <a:t>AES). </a:t>
            </a:r>
            <a:r>
              <a:rPr lang="ar-DZ" dirty="0">
                <a:latin typeface="Sakkal Majalla" pitchFamily="2" charset="-78"/>
                <a:cs typeface="Sakkal Majalla" pitchFamily="2" charset="-78"/>
              </a:rPr>
              <a:t>بعد تثبيت التطبيق المرتبط، يتم إنشاء مجلد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بجوار المجلدات الأخرى للمستخدم.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يمكن </a:t>
            </a:r>
            <a:r>
              <a:rPr lang="ar-DZ" dirty="0">
                <a:latin typeface="Sakkal Majalla" pitchFamily="2" charset="-78"/>
                <a:cs typeface="Sakkal Majalla" pitchFamily="2" charset="-78"/>
              </a:rPr>
              <a:t>للمستخدم حفظ الملفات في هذا المجلد، وإضافة مجلدات جديدة، وسحب وإفلات الملفات بين المجلدات بشكل بديهي</a:t>
            </a:r>
            <a:r>
              <a:rPr lang="ar-DZ" dirty="0" smtClean="0">
                <a:latin typeface="Sakkal Majalla" pitchFamily="2" charset="-78"/>
                <a:cs typeface="Sakkal Majalla" pitchFamily="2" charset="-78"/>
              </a:rPr>
              <a:t>.</a:t>
            </a:r>
            <a:endParaRPr lang="ar-DZ" dirty="0">
              <a:latin typeface="Sakkal Majalla" pitchFamily="2" charset="-78"/>
              <a:cs typeface="Sakkal Majalla" pitchFamily="2" charset="-78"/>
            </a:endParaRPr>
          </a:p>
          <a:p>
            <a:pPr marL="0" indent="0" algn="ctr" rtl="1">
              <a:buNone/>
            </a:pP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خدمة مريحة</a:t>
            </a:r>
          </a:p>
          <a:p>
            <a:pPr marL="0" indent="0" algn="ctr" rtl="1">
              <a:buNone/>
            </a:pPr>
            <a:r>
              <a:rPr lang="ar-DZ" dirty="0">
                <a:latin typeface="Sakkal Majalla" pitchFamily="2" charset="-78"/>
                <a:cs typeface="Sakkal Majalla" pitchFamily="2" charset="-78"/>
              </a:rPr>
              <a:t>يمكن الوصول إلى الملفات المحفوظة في مجلد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من أي مكان عبر اتصال بالإنترنت</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يكفي للمستخدم تسجيل الدخول إلى حسابه لتنزيل ومشاركة الملفات. لمشاركة ملف، يجب إنشاء رابط </a:t>
            </a:r>
            <a:r>
              <a:rPr lang="en-US" dirty="0">
                <a:latin typeface="Sakkal Majalla" pitchFamily="2" charset="-78"/>
                <a:cs typeface="Sakkal Majalla" pitchFamily="2" charset="-78"/>
              </a:rPr>
              <a:t>URL </a:t>
            </a:r>
            <a:r>
              <a:rPr lang="ar-DZ" dirty="0">
                <a:latin typeface="Sakkal Majalla" pitchFamily="2" charset="-78"/>
                <a:cs typeface="Sakkal Majalla" pitchFamily="2" charset="-78"/>
              </a:rPr>
              <a:t>من موقع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ثم يجب إرساله إلى جهات الاتصال لكي يمكن لهم الوصول إلى الملف بدورهم</a:t>
            </a:r>
            <a:endParaRPr lang="en-US" dirty="0">
              <a:latin typeface="Sakkal Majalla" pitchFamily="2" charset="-78"/>
              <a:cs typeface="Sakkal Majalla"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136904" cy="167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1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marL="0" indent="0" algn="ctr" rtl="1">
              <a:buNone/>
            </a:pPr>
            <a:endParaRPr lang="en-US" dirty="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يسهل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Transfer </a:t>
            </a:r>
            <a:r>
              <a:rPr lang="ar-DZ" dirty="0" smtClean="0">
                <a:latin typeface="Sakkal Majalla" pitchFamily="2" charset="-78"/>
                <a:cs typeface="Sakkal Majalla" pitchFamily="2" charset="-78"/>
              </a:rPr>
              <a:t> </a:t>
            </a:r>
            <a:r>
              <a:rPr lang="ar-DZ" dirty="0">
                <a:latin typeface="Sakkal Majalla" pitchFamily="2" charset="-78"/>
                <a:cs typeface="Sakkal Majalla" pitchFamily="2" charset="-78"/>
              </a:rPr>
              <a:t>إرسال الملفات الكبيرة حتى إذا لم يكن لدى المستلمين حساب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إنها وسيلة بسيطة لنقل الاقتراحات والعقود والأعمال المنجزة بأمان</a:t>
            </a:r>
            <a:r>
              <a:rPr lang="ar-DZ" dirty="0" smtClean="0">
                <a:latin typeface="Sakkal Majalla" pitchFamily="2" charset="-78"/>
                <a:cs typeface="Sakkal Majalla" pitchFamily="2" charset="-78"/>
              </a:rPr>
              <a:t>.</a:t>
            </a:r>
            <a:endParaRPr lang="ar-DZ" dirty="0">
              <a:latin typeface="Sakkal Majalla" pitchFamily="2" charset="-78"/>
              <a:cs typeface="Sakkal Majalla" pitchFamily="2" charset="-78"/>
            </a:endParaRPr>
          </a:p>
          <a:p>
            <a:pPr marL="0" indent="0" algn="ctr" rtl="1">
              <a:buNone/>
            </a:pPr>
            <a:r>
              <a:rPr lang="ar-DZ" dirty="0">
                <a:latin typeface="Sakkal Majalla" pitchFamily="2" charset="-78"/>
                <a:cs typeface="Sakkal Majalla" pitchFamily="2" charset="-78"/>
              </a:rPr>
              <a:t>يمكن </a:t>
            </a:r>
            <a:r>
              <a:rPr lang="ar-DZ" dirty="0" smtClean="0">
                <a:latin typeface="Sakkal Majalla" pitchFamily="2" charset="-78"/>
                <a:cs typeface="Sakkal Majalla" pitchFamily="2" charset="-78"/>
              </a:rPr>
              <a:t>بالإضافة </a:t>
            </a:r>
            <a:r>
              <a:rPr lang="ar-DZ" dirty="0">
                <a:latin typeface="Sakkal Majalla" pitchFamily="2" charset="-78"/>
                <a:cs typeface="Sakkal Majalla" pitchFamily="2" charset="-78"/>
              </a:rPr>
              <a:t>إلى إرسال الملفات الفردية، </a:t>
            </a:r>
            <a:r>
              <a:rPr lang="ar-DZ" dirty="0" smtClean="0">
                <a:latin typeface="Sakkal Majalla" pitchFamily="2" charset="-78"/>
                <a:cs typeface="Sakkal Majalla" pitchFamily="2" charset="-78"/>
              </a:rPr>
              <a:t>تضمين </a:t>
            </a:r>
            <a:r>
              <a:rPr lang="ar-DZ" dirty="0">
                <a:latin typeface="Sakkal Majalla" pitchFamily="2" charset="-78"/>
                <a:cs typeface="Sakkal Majalla" pitchFamily="2" charset="-78"/>
              </a:rPr>
              <a:t>عدة ملفات ومجلدات في نقل واحد.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يمكن </a:t>
            </a:r>
            <a:r>
              <a:rPr lang="ar-DZ" dirty="0">
                <a:latin typeface="Sakkal Majalla" pitchFamily="2" charset="-78"/>
                <a:cs typeface="Sakkal Majalla" pitchFamily="2" charset="-78"/>
              </a:rPr>
              <a:t>للمستخدم أيضًا تخصيص نقل الملفات بتحديد تاريخ انتهاء الصلاحية، أو كلمة مرور، أو شعار، ومراقبة نشاط التنزيل لأي نقل تم إنشاؤه.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يمكنه بالإضافة </a:t>
            </a:r>
            <a:r>
              <a:rPr lang="ar-DZ" dirty="0">
                <a:latin typeface="Sakkal Majalla" pitchFamily="2" charset="-78"/>
                <a:cs typeface="Sakkal Majalla" pitchFamily="2" charset="-78"/>
              </a:rPr>
              <a:t>إلى ذلك، </a:t>
            </a:r>
            <a:r>
              <a:rPr lang="ar-DZ" dirty="0" smtClean="0">
                <a:latin typeface="Sakkal Majalla" pitchFamily="2" charset="-78"/>
                <a:cs typeface="Sakkal Majalla" pitchFamily="2" charset="-78"/>
              </a:rPr>
              <a:t>إرسال </a:t>
            </a:r>
            <a:r>
              <a:rPr lang="ar-DZ" dirty="0">
                <a:latin typeface="Sakkal Majalla" pitchFamily="2" charset="-78"/>
                <a:cs typeface="Sakkal Majalla" pitchFamily="2" charset="-78"/>
              </a:rPr>
              <a:t>ملفات </a:t>
            </a:r>
            <a:r>
              <a:rPr lang="en-US" dirty="0">
                <a:latin typeface="Sakkal Majalla" pitchFamily="2" charset="-78"/>
                <a:cs typeface="Sakkal Majalla" pitchFamily="2" charset="-78"/>
              </a:rPr>
              <a:t>Photoshop </a:t>
            </a:r>
            <a:r>
              <a:rPr lang="ar-DZ" dirty="0">
                <a:latin typeface="Sakkal Majalla" pitchFamily="2" charset="-78"/>
                <a:cs typeface="Sakkal Majalla" pitchFamily="2" charset="-78"/>
              </a:rPr>
              <a:t>مباشرة من تطبيق </a:t>
            </a:r>
            <a:r>
              <a:rPr lang="en-US" dirty="0">
                <a:latin typeface="Sakkal Majalla" pitchFamily="2" charset="-78"/>
                <a:cs typeface="Sakkal Majalla" pitchFamily="2" charset="-78"/>
              </a:rPr>
              <a:t>Photoshop</a:t>
            </a:r>
            <a:r>
              <a:rPr lang="en-US" dirty="0" smtClean="0">
                <a:latin typeface="Sakkal Majalla" pitchFamily="2" charset="-78"/>
                <a:cs typeface="Sakkal Majalla" pitchFamily="2" charset="-78"/>
              </a:rPr>
              <a:t>.</a:t>
            </a:r>
            <a:endParaRPr lang="en-US" dirty="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يتيح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مشاركة العمل فورًا من حساب </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 </a:t>
            </a:r>
            <a:r>
              <a:rPr lang="ar-DZ" dirty="0">
                <a:latin typeface="Sakkal Majalla" pitchFamily="2" charset="-78"/>
                <a:cs typeface="Sakkal Majalla" pitchFamily="2" charset="-78"/>
              </a:rPr>
              <a:t>تُحدث جميع التغييرات تلقائيًا في الوقت الفعلي لجميع الأشخاص الذين تمنحهم </a:t>
            </a:r>
            <a:r>
              <a:rPr lang="ar-DZ" dirty="0" smtClean="0">
                <a:latin typeface="Sakkal Majalla" pitchFamily="2" charset="-78"/>
                <a:cs typeface="Sakkal Majalla" pitchFamily="2" charset="-78"/>
              </a:rPr>
              <a:t>الوصول </a:t>
            </a:r>
            <a:r>
              <a:rPr lang="ar-DZ" dirty="0">
                <a:latin typeface="Sakkal Majalla" pitchFamily="2" charset="-78"/>
                <a:cs typeface="Sakkal Majalla" pitchFamily="2" charset="-78"/>
              </a:rPr>
              <a:t>إلى الملف</a:t>
            </a:r>
            <a:endParaRPr lang="en-US" dirty="0">
              <a:latin typeface="Sakkal Majalla" pitchFamily="2" charset="-78"/>
              <a:cs typeface="Sakkal Majalla"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84887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6093296"/>
            <a:ext cx="8784976" cy="576064"/>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Sakkal Majalla" pitchFamily="2" charset="-78"/>
                <a:cs typeface="Sakkal Majalla" pitchFamily="2" charset="-78"/>
              </a:rPr>
              <a:t>ebigdata.fr/</a:t>
            </a:r>
            <a:r>
              <a:rPr lang="en-US" dirty="0" err="1">
                <a:latin typeface="Sakkal Majalla" pitchFamily="2" charset="-78"/>
                <a:cs typeface="Sakkal Majalla" pitchFamily="2" charset="-78"/>
              </a:rPr>
              <a:t>dropbox</a:t>
            </a:r>
            <a:r>
              <a:rPr lang="en-US" dirty="0">
                <a:latin typeface="Sakkal Majalla" pitchFamily="2" charset="-78"/>
                <a:cs typeface="Sakkal Majalla" pitchFamily="2" charset="-78"/>
              </a:rPr>
              <a:t>-</a:t>
            </a:r>
            <a:r>
              <a:rPr lang="en-US" dirty="0" err="1">
                <a:latin typeface="Sakkal Majalla" pitchFamily="2" charset="-78"/>
                <a:cs typeface="Sakkal Majalla" pitchFamily="2" charset="-78"/>
              </a:rPr>
              <a:t>stockage</a:t>
            </a:r>
            <a:r>
              <a:rPr lang="en-US" dirty="0">
                <a:latin typeface="Sakkal Majalla" pitchFamily="2" charset="-78"/>
                <a:cs typeface="Sakkal Majalla" pitchFamily="2" charset="-78"/>
              </a:rPr>
              <a:t>-cloud</a:t>
            </a:r>
          </a:p>
        </p:txBody>
      </p:sp>
    </p:spTree>
    <p:extLst>
      <p:ext uri="{BB962C8B-B14F-4D97-AF65-F5344CB8AC3E}">
        <p14:creationId xmlns:p14="http://schemas.microsoft.com/office/powerpoint/2010/main" val="304339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Sakkal Majalla" pitchFamily="2" charset="-78"/>
                <a:cs typeface="Sakkal Majalla" pitchFamily="2" charset="-78"/>
              </a:rPr>
              <a:t>Google drive &amp; one drive</a:t>
            </a:r>
            <a:endParaRPr lang="en-US" b="1"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92500"/>
          </a:bodyPr>
          <a:lstStyle/>
          <a:p>
            <a:pPr marL="0" indent="0" algn="ctr" rtl="1">
              <a:buNone/>
            </a:pPr>
            <a:r>
              <a:rPr lang="ar-DZ" sz="2800" dirty="0" smtClean="0">
                <a:latin typeface="Sakkal Majalla" pitchFamily="2" charset="-78"/>
                <a:cs typeface="Sakkal Majalla" pitchFamily="2" charset="-78"/>
              </a:rPr>
              <a:t>يعد </a:t>
            </a:r>
            <a:r>
              <a:rPr lang="en-US" sz="2800" dirty="0">
                <a:latin typeface="Sakkal Majalla" pitchFamily="2" charset="-78"/>
                <a:cs typeface="Sakkal Majalla" pitchFamily="2" charset="-78"/>
              </a:rPr>
              <a:t>Google </a:t>
            </a:r>
            <a:r>
              <a:rPr lang="en-US" sz="2800" dirty="0" smtClean="0">
                <a:latin typeface="Sakkal Majalla" pitchFamily="2" charset="-78"/>
                <a:cs typeface="Sakkal Majalla" pitchFamily="2" charset="-78"/>
              </a:rPr>
              <a:t>Drive</a:t>
            </a:r>
            <a:r>
              <a:rPr lang="ar-DZ" sz="2800" dirty="0" smtClean="0">
                <a:latin typeface="Sakkal Majalla" pitchFamily="2" charset="-78"/>
                <a:cs typeface="Sakkal Majalla" pitchFamily="2" charset="-78"/>
              </a:rPr>
              <a:t>حلاً </a:t>
            </a:r>
            <a:r>
              <a:rPr lang="ar-DZ" sz="2800" dirty="0">
                <a:latin typeface="Sakkal Majalla" pitchFamily="2" charset="-78"/>
                <a:cs typeface="Sakkal Majalla" pitchFamily="2" charset="-78"/>
              </a:rPr>
              <a:t>لتخزين البيانات في السحابة المُقدم من قِبل جوجل</a:t>
            </a:r>
            <a:r>
              <a:rPr lang="ar-DZ" sz="2800" dirty="0" smtClean="0">
                <a:latin typeface="Sakkal Majalla" pitchFamily="2" charset="-78"/>
                <a:cs typeface="Sakkal Majalla" pitchFamily="2" charset="-78"/>
              </a:rPr>
              <a:t>، يسمح بتخزين </a:t>
            </a:r>
            <a:r>
              <a:rPr lang="ar-DZ" sz="2800" dirty="0">
                <a:latin typeface="Sakkal Majalla" pitchFamily="2" charset="-78"/>
                <a:cs typeface="Sakkal Majalla" pitchFamily="2" charset="-78"/>
              </a:rPr>
              <a:t>الملفات وفتحها. </a:t>
            </a:r>
            <a:r>
              <a:rPr lang="ar-DZ" sz="2800" dirty="0" smtClean="0">
                <a:latin typeface="Sakkal Majalla" pitchFamily="2" charset="-78"/>
                <a:cs typeface="Sakkal Majalla" pitchFamily="2" charset="-78"/>
              </a:rPr>
              <a:t>يمنح للمستخدم </a:t>
            </a:r>
            <a:r>
              <a:rPr lang="ar-DZ" sz="2800" dirty="0">
                <a:latin typeface="Sakkal Majalla" pitchFamily="2" charset="-78"/>
                <a:cs typeface="Sakkal Majalla" pitchFamily="2" charset="-78"/>
              </a:rPr>
              <a:t>وصولًا إلى 15 جيجابايت من التخزين المجاني</a:t>
            </a:r>
            <a:r>
              <a:rPr lang="ar-DZ" sz="2800" dirty="0" smtClean="0">
                <a:latin typeface="Sakkal Majalla" pitchFamily="2" charset="-78"/>
                <a:cs typeface="Sakkal Majalla" pitchFamily="2" charset="-78"/>
              </a:rPr>
              <a:t>، وهذه </a:t>
            </a:r>
            <a:r>
              <a:rPr lang="ar-DZ" sz="2800" dirty="0">
                <a:latin typeface="Sakkal Majalla" pitchFamily="2" charset="-78"/>
                <a:cs typeface="Sakkal Majalla" pitchFamily="2" charset="-78"/>
              </a:rPr>
              <a:t>السعة مُشتركة بين </a:t>
            </a:r>
            <a:r>
              <a:rPr lang="en-US" sz="2800" dirty="0">
                <a:latin typeface="Sakkal Majalla" pitchFamily="2" charset="-78"/>
                <a:cs typeface="Sakkal Majalla" pitchFamily="2" charset="-78"/>
              </a:rPr>
              <a:t>Gmail </a:t>
            </a:r>
            <a:r>
              <a:rPr lang="ar-DZ" sz="2800" dirty="0">
                <a:latin typeface="Sakkal Majalla" pitchFamily="2" charset="-78"/>
                <a:cs typeface="Sakkal Majalla" pitchFamily="2" charset="-78"/>
              </a:rPr>
              <a:t>و</a:t>
            </a:r>
            <a:r>
              <a:rPr lang="en-US" sz="2800" dirty="0">
                <a:latin typeface="Sakkal Majalla" pitchFamily="2" charset="-78"/>
                <a:cs typeface="Sakkal Majalla" pitchFamily="2" charset="-78"/>
              </a:rPr>
              <a:t>Google Photos </a:t>
            </a:r>
            <a:r>
              <a:rPr lang="ar-DZ" sz="2800" dirty="0" smtClean="0">
                <a:latin typeface="Sakkal Majalla" pitchFamily="2" charset="-78"/>
                <a:cs typeface="Sakkal Majalla" pitchFamily="2" charset="-78"/>
              </a:rPr>
              <a:t>والمحرك؛ </a:t>
            </a:r>
          </a:p>
          <a:p>
            <a:pPr marL="0" indent="0" algn="ctr" rtl="1">
              <a:buNone/>
            </a:pPr>
            <a:r>
              <a:rPr lang="ar-DZ" sz="2800" dirty="0" smtClean="0">
                <a:latin typeface="Sakkal Majalla" pitchFamily="2" charset="-78"/>
                <a:cs typeface="Sakkal Majalla" pitchFamily="2" charset="-78"/>
              </a:rPr>
              <a:t>كما يعد</a:t>
            </a:r>
            <a:r>
              <a:rPr lang="ar-DZ" sz="2800" dirty="0">
                <a:latin typeface="Sakkal Majalla" pitchFamily="2" charset="-78"/>
                <a:cs typeface="Sakkal Majalla" pitchFamily="2" charset="-78"/>
              </a:rPr>
              <a:t> </a:t>
            </a:r>
            <a:r>
              <a:rPr lang="en-US" sz="2800" dirty="0" err="1" smtClean="0">
                <a:latin typeface="Sakkal Majalla" pitchFamily="2" charset="-78"/>
                <a:cs typeface="Sakkal Majalla" pitchFamily="2" charset="-78"/>
              </a:rPr>
              <a:t>OneDrive</a:t>
            </a:r>
            <a:r>
              <a:rPr lang="en-US"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أيضًا </a:t>
            </a:r>
            <a:r>
              <a:rPr lang="ar-DZ" sz="2800" dirty="0">
                <a:latin typeface="Sakkal Majalla" pitchFamily="2" charset="-78"/>
                <a:cs typeface="Sakkal Majalla" pitchFamily="2" charset="-78"/>
              </a:rPr>
              <a:t>خدمة تخزين في السحابة مُقدمة من قبل مايكروسوفت. طالما </a:t>
            </a:r>
            <a:r>
              <a:rPr lang="ar-DZ" sz="2800" dirty="0" smtClean="0">
                <a:latin typeface="Sakkal Majalla" pitchFamily="2" charset="-78"/>
                <a:cs typeface="Sakkal Majalla" pitchFamily="2" charset="-78"/>
              </a:rPr>
              <a:t>لدى المستخدم </a:t>
            </a:r>
            <a:r>
              <a:rPr lang="ar-DZ" sz="2800" dirty="0">
                <a:latin typeface="Sakkal Majalla" pitchFamily="2" charset="-78"/>
                <a:cs typeface="Sakkal Majalla" pitchFamily="2" charset="-78"/>
              </a:rPr>
              <a:t>حساب </a:t>
            </a:r>
            <a:r>
              <a:rPr lang="en-US" sz="2800" dirty="0">
                <a:latin typeface="Sakkal Majalla" pitchFamily="2" charset="-78"/>
                <a:cs typeface="Sakkal Majalla" pitchFamily="2" charset="-78"/>
              </a:rPr>
              <a:t>Microsoft، </a:t>
            </a:r>
            <a:r>
              <a:rPr lang="ar-DZ" sz="2800" dirty="0" smtClean="0">
                <a:latin typeface="Sakkal Majalla" pitchFamily="2" charset="-78"/>
                <a:cs typeface="Sakkal Majalla" pitchFamily="2" charset="-78"/>
              </a:rPr>
              <a:t>يمكنه </a:t>
            </a:r>
            <a:r>
              <a:rPr lang="ar-DZ" sz="2800" dirty="0">
                <a:latin typeface="Sakkal Majalla" pitchFamily="2" charset="-78"/>
                <a:cs typeface="Sakkal Majalla" pitchFamily="2" charset="-78"/>
              </a:rPr>
              <a:t>استخدام هذه الخدمة. </a:t>
            </a:r>
            <a:r>
              <a:rPr lang="ar-DZ" sz="2800" dirty="0" smtClean="0">
                <a:latin typeface="Sakkal Majalla" pitchFamily="2" charset="-78"/>
                <a:cs typeface="Sakkal Majalla" pitchFamily="2" charset="-78"/>
              </a:rPr>
              <a:t>والتي توفر له 5 </a:t>
            </a:r>
            <a:r>
              <a:rPr lang="ar-DZ" sz="2800" dirty="0">
                <a:latin typeface="Sakkal Majalla" pitchFamily="2" charset="-78"/>
                <a:cs typeface="Sakkal Majalla" pitchFamily="2" charset="-78"/>
              </a:rPr>
              <a:t>جيجابايت مجانًا، </a:t>
            </a:r>
            <a:r>
              <a:rPr lang="ar-DZ" sz="2800" dirty="0" smtClean="0">
                <a:latin typeface="Sakkal Majalla" pitchFamily="2" charset="-78"/>
                <a:cs typeface="Sakkal Majalla" pitchFamily="2" charset="-78"/>
              </a:rPr>
              <a:t>في حين </a:t>
            </a:r>
            <a:r>
              <a:rPr lang="ar-DZ" sz="2800" dirty="0">
                <a:latin typeface="Sakkal Majalla" pitchFamily="2" charset="-78"/>
                <a:cs typeface="Sakkal Majalla" pitchFamily="2" charset="-78"/>
              </a:rPr>
              <a:t>كانت 15 جيجابايت حتى عام 2015</a:t>
            </a:r>
            <a:r>
              <a:rPr lang="ar-DZ" sz="2800" dirty="0" smtClean="0">
                <a:latin typeface="Sakkal Majalla" pitchFamily="2" charset="-78"/>
                <a:cs typeface="Sakkal Majalla" pitchFamily="2" charset="-78"/>
              </a:rPr>
              <a:t>.</a:t>
            </a:r>
            <a:endParaRPr lang="ar-DZ" sz="2800" dirty="0">
              <a:latin typeface="Sakkal Majalla" pitchFamily="2" charset="-78"/>
              <a:cs typeface="Sakkal Majalla" pitchFamily="2" charset="-78"/>
            </a:endParaRPr>
          </a:p>
          <a:p>
            <a:pPr marL="0" indent="0" algn="ctr" rtl="1">
              <a:buNone/>
            </a:pPr>
            <a:r>
              <a:rPr lang="ar-DZ" sz="2800" dirty="0" smtClean="0">
                <a:latin typeface="Sakkal Majalla" pitchFamily="2" charset="-78"/>
                <a:cs typeface="Sakkal Majalla" pitchFamily="2" charset="-78"/>
              </a:rPr>
              <a:t>أن </a:t>
            </a:r>
            <a:r>
              <a:rPr lang="ar-DZ" sz="2800" dirty="0">
                <a:latin typeface="Sakkal Majalla" pitchFamily="2" charset="-78"/>
                <a:cs typeface="Sakkal Majalla" pitchFamily="2" charset="-78"/>
              </a:rPr>
              <a:t>كلا النظامين هما خدمات تخزين في السحابة. </a:t>
            </a:r>
            <a:endParaRPr lang="ar-DZ" sz="2800" dirty="0" smtClean="0">
              <a:latin typeface="Sakkal Majalla" pitchFamily="2" charset="-78"/>
              <a:cs typeface="Sakkal Majalla" pitchFamily="2" charset="-78"/>
            </a:endParaRPr>
          </a:p>
          <a:p>
            <a:pPr marL="0" indent="0" algn="ctr" rtl="1">
              <a:buNone/>
            </a:pPr>
            <a:r>
              <a:rPr lang="ar-DZ" sz="2800" dirty="0" smtClean="0">
                <a:latin typeface="Sakkal Majalla" pitchFamily="2" charset="-78"/>
                <a:cs typeface="Sakkal Majalla" pitchFamily="2" charset="-78"/>
              </a:rPr>
              <a:t>كما </a:t>
            </a:r>
            <a:r>
              <a:rPr lang="ar-DZ" sz="2800" dirty="0">
                <a:latin typeface="Sakkal Majalla" pitchFamily="2" charset="-78"/>
                <a:cs typeface="Sakkal Majalla" pitchFamily="2" charset="-78"/>
              </a:rPr>
              <a:t>أنهما متوافقين مع عدة منصات وأنظمة تشغيل مختلفة. </a:t>
            </a:r>
            <a:endParaRPr lang="ar-DZ" sz="2800" dirty="0" smtClean="0">
              <a:latin typeface="Sakkal Majalla" pitchFamily="2" charset="-78"/>
              <a:cs typeface="Sakkal Majalla" pitchFamily="2" charset="-78"/>
            </a:endParaRPr>
          </a:p>
          <a:p>
            <a:pPr marL="0" indent="0" algn="ctr" rtl="1">
              <a:buNone/>
            </a:pPr>
            <a:r>
              <a:rPr lang="ar-DZ" sz="2800" dirty="0" smtClean="0">
                <a:latin typeface="Sakkal Majalla" pitchFamily="2" charset="-78"/>
                <a:cs typeface="Sakkal Majalla" pitchFamily="2" charset="-78"/>
              </a:rPr>
              <a:t>وهذا </a:t>
            </a:r>
            <a:r>
              <a:rPr lang="ar-DZ" sz="2800" dirty="0">
                <a:latin typeface="Sakkal Majalla" pitchFamily="2" charset="-78"/>
                <a:cs typeface="Sakkal Majalla" pitchFamily="2" charset="-78"/>
              </a:rPr>
              <a:t>يتيح </a:t>
            </a:r>
            <a:r>
              <a:rPr lang="ar-DZ" sz="2800" dirty="0" smtClean="0">
                <a:latin typeface="Sakkal Majalla" pitchFamily="2" charset="-78"/>
                <a:cs typeface="Sakkal Majalla" pitchFamily="2" charset="-78"/>
              </a:rPr>
              <a:t>للمستخدم </a:t>
            </a:r>
            <a:r>
              <a:rPr lang="ar-DZ" sz="2800" dirty="0">
                <a:latin typeface="Sakkal Majalla" pitchFamily="2" charset="-78"/>
                <a:cs typeface="Sakkal Majalla" pitchFamily="2" charset="-78"/>
              </a:rPr>
              <a:t>مشاركة الملفات بسهولة مع أفراد فريق العمل الخاص </a:t>
            </a:r>
            <a:r>
              <a:rPr lang="ar-DZ" sz="2800" dirty="0" smtClean="0">
                <a:latin typeface="Sakkal Majalla" pitchFamily="2" charset="-78"/>
                <a:cs typeface="Sakkal Majalla" pitchFamily="2" charset="-78"/>
              </a:rPr>
              <a:t>به وأقربائه. كما يمكنه حماية بياناته بسهولة</a:t>
            </a:r>
            <a:endParaRPr lang="en-US" sz="2800" dirty="0">
              <a:latin typeface="Sakkal Majalla" pitchFamily="2" charset="-78"/>
              <a:cs typeface="Sakkal Majalla" pitchFamily="2" charset="-78"/>
            </a:endParaRPr>
          </a:p>
        </p:txBody>
      </p:sp>
    </p:spTree>
    <p:extLst>
      <p:ext uri="{BB962C8B-B14F-4D97-AF65-F5344CB8AC3E}">
        <p14:creationId xmlns:p14="http://schemas.microsoft.com/office/powerpoint/2010/main" val="15374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792088"/>
          </a:xfrm>
        </p:spPr>
        <p:txBody>
          <a:bodyPr>
            <a:noAutofit/>
          </a:bodyPr>
          <a:lstStyle/>
          <a:p>
            <a:pPr rtl="1"/>
            <a:r>
              <a:rPr lang="ar-DZ" sz="3600" dirty="0" smtClean="0">
                <a:latin typeface="Sakkal Majalla" pitchFamily="2" charset="-78"/>
                <a:cs typeface="Sakkal Majalla" pitchFamily="2" charset="-78"/>
              </a:rPr>
              <a:t>الخصائص </a:t>
            </a:r>
            <a:r>
              <a:rPr lang="ar-DZ" sz="3600" dirty="0">
                <a:latin typeface="Sakkal Majalla" pitchFamily="2" charset="-78"/>
                <a:cs typeface="Sakkal Majalla" pitchFamily="2" charset="-78"/>
              </a:rPr>
              <a:t>المشتركة بين </a:t>
            </a:r>
            <a:r>
              <a:rPr lang="en-US" sz="3600" dirty="0" err="1">
                <a:latin typeface="Sakkal Majalla" pitchFamily="2" charset="-78"/>
                <a:cs typeface="Sakkal Majalla" pitchFamily="2" charset="-78"/>
              </a:rPr>
              <a:t>OneDrive</a:t>
            </a:r>
            <a:r>
              <a:rPr lang="en-US" sz="3600" dirty="0">
                <a:latin typeface="Sakkal Majalla" pitchFamily="2" charset="-78"/>
                <a:cs typeface="Sakkal Majalla" pitchFamily="2" charset="-78"/>
              </a:rPr>
              <a:t> </a:t>
            </a:r>
            <a:r>
              <a:rPr lang="ar-DZ" sz="3600" dirty="0">
                <a:latin typeface="Sakkal Majalla" pitchFamily="2" charset="-78"/>
                <a:cs typeface="Sakkal Majalla" pitchFamily="2" charset="-78"/>
              </a:rPr>
              <a:t>و</a:t>
            </a:r>
            <a:r>
              <a:rPr lang="en-US" sz="3600" dirty="0">
                <a:latin typeface="Sakkal Majalla" pitchFamily="2" charset="-78"/>
                <a:cs typeface="Sakkal Majalla" pitchFamily="2" charset="-78"/>
              </a:rPr>
              <a:t>Google Drive.</a:t>
            </a:r>
            <a:br>
              <a:rPr lang="en-US" sz="3600" dirty="0">
                <a:latin typeface="Sakkal Majalla" pitchFamily="2" charset="-78"/>
                <a:cs typeface="Sakkal Majalla" pitchFamily="2" charset="-78"/>
              </a:rPr>
            </a:br>
            <a:endParaRPr lang="en-US" sz="3600"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a:bodyPr>
          <a:lstStyle/>
          <a:p>
            <a:pPr marL="0" indent="0" algn="ctr" rtl="1">
              <a:buNone/>
            </a:pPr>
            <a:r>
              <a:rPr lang="ar-DZ" dirty="0" smtClean="0">
                <a:latin typeface="Sakkal Majalla" pitchFamily="2" charset="-78"/>
                <a:cs typeface="Sakkal Majalla" pitchFamily="2" charset="-78"/>
              </a:rPr>
              <a:t>كلاهما </a:t>
            </a:r>
            <a:r>
              <a:rPr lang="ar-DZ" dirty="0">
                <a:latin typeface="Sakkal Majalla" pitchFamily="2" charset="-78"/>
                <a:cs typeface="Sakkal Majalla" pitchFamily="2" charset="-78"/>
              </a:rPr>
              <a:t>منصات لتخزين البيانات عبر </a:t>
            </a:r>
            <a:r>
              <a:rPr lang="ar-DZ" dirty="0" smtClean="0">
                <a:latin typeface="Sakkal Majalla" pitchFamily="2" charset="-78"/>
                <a:cs typeface="Sakkal Majalla" pitchFamily="2" charset="-78"/>
              </a:rPr>
              <a:t>الإنترنت.</a:t>
            </a:r>
          </a:p>
          <a:p>
            <a:pPr marL="0" indent="0" algn="ctr" rtl="1">
              <a:buNone/>
            </a:pPr>
            <a:r>
              <a:rPr lang="ar-DZ" dirty="0" smtClean="0">
                <a:latin typeface="Sakkal Majalla" pitchFamily="2" charset="-78"/>
                <a:cs typeface="Sakkal Majalla" pitchFamily="2" charset="-78"/>
              </a:rPr>
              <a:t>يمكن </a:t>
            </a:r>
            <a:r>
              <a:rPr lang="ar-DZ" dirty="0">
                <a:latin typeface="Sakkal Majalla" pitchFamily="2" charset="-78"/>
                <a:cs typeface="Sakkal Majalla" pitchFamily="2" charset="-78"/>
              </a:rPr>
              <a:t>استخدامهما على عدة أنظمة تشغيل مختلفة ودمجهما مع منصات متعددة.</a:t>
            </a:r>
          </a:p>
          <a:p>
            <a:pPr marL="0" indent="0" algn="ctr" rtl="1">
              <a:buNone/>
            </a:pPr>
            <a:r>
              <a:rPr lang="ar-DZ" dirty="0" smtClean="0">
                <a:latin typeface="Sakkal Majalla" pitchFamily="2" charset="-78"/>
                <a:cs typeface="Sakkal Majalla" pitchFamily="2" charset="-78"/>
              </a:rPr>
              <a:t>يوفران تخزينًا </a:t>
            </a:r>
            <a:r>
              <a:rPr lang="ar-DZ" dirty="0">
                <a:latin typeface="Sakkal Majalla" pitchFamily="2" charset="-78"/>
                <a:cs typeface="Sakkal Majalla" pitchFamily="2" charset="-78"/>
              </a:rPr>
              <a:t>مجانيًا لحاملي </a:t>
            </a:r>
            <a:r>
              <a:rPr lang="ar-DZ" dirty="0" smtClean="0">
                <a:latin typeface="Sakkal Majalla" pitchFamily="2" charset="-78"/>
                <a:cs typeface="Sakkal Majalla" pitchFamily="2" charset="-78"/>
              </a:rPr>
              <a:t>الحسابات.</a:t>
            </a:r>
          </a:p>
          <a:p>
            <a:pPr marL="0" indent="0" algn="ctr" rtl="1">
              <a:buNone/>
            </a:pPr>
            <a:r>
              <a:rPr lang="ar-DZ" dirty="0" smtClean="0">
                <a:latin typeface="Sakkal Majalla" pitchFamily="2" charset="-78"/>
                <a:cs typeface="Sakkal Majalla" pitchFamily="2" charset="-78"/>
              </a:rPr>
              <a:t>يمكنان من  الاحتفاظ الاحتياطي </a:t>
            </a:r>
            <a:r>
              <a:rPr lang="ar-DZ" dirty="0">
                <a:latin typeface="Sakkal Majalla" pitchFamily="2" charset="-78"/>
                <a:cs typeface="Sakkal Majalla" pitchFamily="2" charset="-78"/>
              </a:rPr>
              <a:t>التلقائي للملفات ومشاركة البيانات مع الآخرين.</a:t>
            </a:r>
          </a:p>
          <a:p>
            <a:pPr marL="0" indent="0" algn="ctr" rtl="1">
              <a:buNone/>
            </a:pPr>
            <a:r>
              <a:rPr lang="ar-DZ" dirty="0" smtClean="0">
                <a:latin typeface="Sakkal Majalla" pitchFamily="2" charset="-78"/>
                <a:cs typeface="Sakkal Majalla" pitchFamily="2" charset="-78"/>
              </a:rPr>
              <a:t>يشتركان </a:t>
            </a:r>
            <a:r>
              <a:rPr lang="ar-DZ" dirty="0">
                <a:latin typeface="Sakkal Majalla" pitchFamily="2" charset="-78"/>
                <a:cs typeface="Sakkal Majalla" pitchFamily="2" charset="-78"/>
              </a:rPr>
              <a:t>في نفس مستويات السرعة</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1892138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تعريف الملف</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dirty="0" smtClean="0">
                <a:latin typeface="Sakkal Majalla" pitchFamily="2" charset="-78"/>
                <a:cs typeface="Sakkal Majalla" pitchFamily="2" charset="-78"/>
              </a:rPr>
              <a:t>تعرف الملفات بأنها مكان التخزين البيانات والمعلومات. بصورة دائمة أو لفترة زمنية طويلة وتختلف الملفات عن بعضها البعض بطريقة التخزين والهدف منها،</a:t>
            </a:r>
          </a:p>
          <a:p>
            <a:pPr marL="0" indent="0" algn="ctr" rtl="1">
              <a:buNone/>
            </a:pPr>
            <a:r>
              <a:rPr lang="ar-DZ" dirty="0" smtClean="0">
                <a:latin typeface="Sakkal Majalla" pitchFamily="2" charset="-78"/>
                <a:cs typeface="Sakkal Majalla" pitchFamily="2" charset="-78"/>
              </a:rPr>
              <a:t>فهناك أنواع من الملفات قد تكون ملفات وسائط متعددة أو نصية أو صور ويمكن التعديل على البيانات الموجودة على الملف مثل استرجاعها أو تغييرها أو حذفها أو حفظها أو إرسالها إلى جهاز آخر.</a:t>
            </a:r>
          </a:p>
          <a:p>
            <a:pPr marL="0" indent="0" algn="ctr" rtl="1">
              <a:buNone/>
            </a:pPr>
            <a:r>
              <a:rPr lang="fr-FR" dirty="0" smtClean="0"/>
              <a:t>(</a:t>
            </a:r>
            <a:r>
              <a:rPr lang="en-US" dirty="0" smtClean="0">
                <a:latin typeface="Sakkal Majalla" pitchFamily="2" charset="-78"/>
                <a:cs typeface="Sakkal Majalla" pitchFamily="2" charset="-78"/>
              </a:rPr>
              <a:t>Tach.mawdoo3.com, 2023</a:t>
            </a:r>
            <a:r>
              <a:rPr lang="en-US" dirty="0" smtClean="0"/>
              <a:t>)           </a:t>
            </a:r>
            <a:endParaRPr lang="en-US" dirty="0"/>
          </a:p>
        </p:txBody>
      </p:sp>
    </p:spTree>
    <p:extLst>
      <p:ext uri="{BB962C8B-B14F-4D97-AF65-F5344CB8AC3E}">
        <p14:creationId xmlns:p14="http://schemas.microsoft.com/office/powerpoint/2010/main" val="60136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طرق نقل الملفات</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lnSpcReduction="10000"/>
          </a:bodyPr>
          <a:lstStyle/>
          <a:p>
            <a:pPr marL="0" indent="0" algn="ctr" rtl="1">
              <a:buNone/>
            </a:pPr>
            <a:r>
              <a:rPr lang="ar-DZ" dirty="0" smtClean="0">
                <a:latin typeface="Sakkal Majalla" pitchFamily="2" charset="-78"/>
                <a:cs typeface="Sakkal Majalla" pitchFamily="2" charset="-78"/>
              </a:rPr>
              <a:t>الأقراص المغناطيسية</a:t>
            </a:r>
            <a:r>
              <a:rPr lang="en-US" dirty="0" smtClean="0">
                <a:latin typeface="Sakkal Majalla" pitchFamily="2" charset="-78"/>
                <a:cs typeface="Sakkal Majalla" pitchFamily="2" charset="-78"/>
              </a:rPr>
              <a:t>magnetic Disk) </a:t>
            </a:r>
            <a:r>
              <a:rPr lang="ar-DZ" dirty="0" smtClean="0">
                <a:latin typeface="Sakkal Majalla" pitchFamily="2" charset="-78"/>
                <a:cs typeface="Sakkal Majalla" pitchFamily="2" charset="-78"/>
              </a:rPr>
              <a:t>)</a:t>
            </a:r>
            <a:endParaRPr lang="en-US"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أولاً: الشريط المغناطيسي: </a:t>
            </a:r>
            <a:r>
              <a:rPr lang="fr-FR" dirty="0" smtClean="0">
                <a:latin typeface="Sakkal Majalla" pitchFamily="2" charset="-78"/>
                <a:cs typeface="Sakkal Majalla" pitchFamily="2" charset="-78"/>
              </a:rPr>
              <a:t>Cassette</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هو وسيلة للتسجيل المغناطيسي يصنع من غطاء رقيق قابل للتمغنط موضوع على شريط ضيق طويل من الغشاء البلاستيكي، </a:t>
            </a:r>
          </a:p>
          <a:p>
            <a:pPr marL="0" indent="0" algn="ctr" rtl="1">
              <a:buNone/>
            </a:pPr>
            <a:r>
              <a:rPr lang="ar-DZ" dirty="0" smtClean="0">
                <a:latin typeface="Sakkal Majalla" pitchFamily="2" charset="-78"/>
                <a:cs typeface="Sakkal Majalla" pitchFamily="2" charset="-78"/>
              </a:rPr>
              <a:t>و تم تطويره في ألمانياً معتمدا في ذلك على تسجيل سلكي مغناطيسي، وتسمى الأجهزة التي تقوم بتسجيل وإعادة تشغيل الصوت والفيديو باستخدام شرائط مغناطيسية بمسجلات كاسيت وأجهزة فيديو،</a:t>
            </a:r>
          </a:p>
          <a:p>
            <a:pPr marL="0" indent="0" algn="ctr" rtl="1">
              <a:buNone/>
            </a:pPr>
            <a:r>
              <a:rPr lang="ar-DZ" dirty="0" smtClean="0">
                <a:latin typeface="Sakkal Majalla" pitchFamily="2" charset="-78"/>
                <a:cs typeface="Sakkal Majalla" pitchFamily="2" charset="-78"/>
              </a:rPr>
              <a:t> أما الجهاز الذي يقوم بتخزين بيانات الحاسوب على الشريط المغناطيسي فيسمى بمشغل الشريط.</a:t>
            </a:r>
            <a:endParaRPr lang="ar-DZ" dirty="0">
              <a:latin typeface="Sakkal Majalla" pitchFamily="2" charset="-78"/>
              <a:cs typeface="Sakkal Majalla" pitchFamily="2" charset="-78"/>
            </a:endParaRPr>
          </a:p>
        </p:txBody>
      </p:sp>
      <p:sp>
        <p:nvSpPr>
          <p:cNvPr id="4" name="Titre 1"/>
          <p:cNvSpPr txBox="1">
            <a:spLocks/>
          </p:cNvSpPr>
          <p:nvPr/>
        </p:nvSpPr>
        <p:spPr>
          <a:xfrm>
            <a:off x="467544"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DZ" smtClean="0">
                <a:latin typeface="Sakkal Majalla" pitchFamily="2" charset="-78"/>
                <a:cs typeface="Sakkal Majalla" pitchFamily="2" charset="-78"/>
              </a:rPr>
              <a:t>طرق نقل الملفات</a:t>
            </a:r>
            <a:endParaRPr lang="en-US" dirty="0">
              <a:latin typeface="Sakkal Majalla" pitchFamily="2" charset="-78"/>
              <a:cs typeface="Sakkal Majalla" pitchFamily="2" charset="-78"/>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2448272" cy="1454274"/>
          </a:xfrm>
          <a:prstGeom prst="rect">
            <a:avLst/>
          </a:prstGeom>
        </p:spPr>
      </p:pic>
    </p:spTree>
    <p:extLst>
      <p:ext uri="{BB962C8B-B14F-4D97-AF65-F5344CB8AC3E}">
        <p14:creationId xmlns:p14="http://schemas.microsoft.com/office/powerpoint/2010/main" val="20094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rtl="1">
              <a:buNone/>
            </a:pPr>
            <a:r>
              <a:rPr lang="ar-DZ" dirty="0" smtClean="0">
                <a:latin typeface="Sakkal Majalla" pitchFamily="2" charset="-78"/>
                <a:cs typeface="Sakkal Majalla" pitchFamily="2" charset="-78"/>
              </a:rPr>
              <a:t>يعد هذا الشريط تقنية أساسية في بدايات تطور الحاسوب، </a:t>
            </a:r>
          </a:p>
          <a:p>
            <a:pPr marL="0" indent="0" algn="ctr" rtl="1">
              <a:buNone/>
            </a:pPr>
            <a:r>
              <a:rPr lang="ar-DZ" dirty="0" smtClean="0">
                <a:latin typeface="Sakkal Majalla" pitchFamily="2" charset="-78"/>
                <a:cs typeface="Sakkal Majalla" pitchFamily="2" charset="-78"/>
              </a:rPr>
              <a:t>حيث يسمح بإنشاء كميات غير مسبوقة من البيانات آليا وتخزينها لفترات طويلة والوصول إليها بسرعة.</a:t>
            </a:r>
          </a:p>
          <a:p>
            <a:pPr marL="0" indent="0" algn="ctr" rtl="1">
              <a:buNone/>
            </a:pPr>
            <a:r>
              <a:rPr lang="ar-DZ" dirty="0" smtClean="0">
                <a:latin typeface="Sakkal Majalla" pitchFamily="2" charset="-78"/>
                <a:cs typeface="Sakkal Majalla" pitchFamily="2" charset="-78"/>
              </a:rPr>
              <a:t> بمرور السنوات ربما يعاني الشريط المغناطيسي من تلف يسمى بأعراض التسليط المثبت.</a:t>
            </a:r>
          </a:p>
          <a:p>
            <a:pPr marL="0" indent="0" algn="r" rtl="1">
              <a:buNone/>
            </a:pPr>
            <a:r>
              <a:rPr lang="ar-DZ" dirty="0" smtClean="0">
                <a:latin typeface="Sakkal Majalla" pitchFamily="2" charset="-78"/>
                <a:cs typeface="Sakkal Majalla" pitchFamily="2" charset="-78"/>
              </a:rPr>
              <a:t>(</a:t>
            </a:r>
            <a:r>
              <a:rPr lang="en-US" dirty="0" err="1" smtClean="0">
                <a:latin typeface="Sakkal Majalla" pitchFamily="2" charset="-78"/>
                <a:cs typeface="Sakkal Majalla" pitchFamily="2" charset="-78"/>
              </a:rPr>
              <a:t>Wikiwand</a:t>
            </a:r>
            <a:r>
              <a:rPr lang="en-US" dirty="0" smtClean="0">
                <a:latin typeface="Sakkal Majalla" pitchFamily="2" charset="-78"/>
                <a:cs typeface="Sakkal Majalla" pitchFamily="2" charset="-78"/>
              </a:rPr>
              <a:t>, 2014)</a:t>
            </a:r>
          </a:p>
          <a:p>
            <a:pPr algn="r" rtl="1"/>
            <a:endParaRPr lang="en-US" dirty="0"/>
          </a:p>
        </p:txBody>
      </p:sp>
    </p:spTree>
    <p:extLst>
      <p:ext uri="{BB962C8B-B14F-4D97-AF65-F5344CB8AC3E}">
        <p14:creationId xmlns:p14="http://schemas.microsoft.com/office/powerpoint/2010/main" val="7375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latin typeface="Sakkal Majalla" pitchFamily="2" charset="-78"/>
                <a:cs typeface="Sakkal Majalla" pitchFamily="2" charset="-78"/>
              </a:rPr>
              <a:t>ثانيا: القرص المرن</a:t>
            </a:r>
            <a:r>
              <a:rPr lang="fr-FR" dirty="0" smtClean="0">
                <a:latin typeface="Sakkal Majalla" pitchFamily="2" charset="-78"/>
                <a:cs typeface="Sakkal Majalla" pitchFamily="2" charset="-78"/>
              </a:rPr>
              <a:t/>
            </a:r>
            <a:br>
              <a:rPr lang="fr-FR" dirty="0" smtClean="0">
                <a:latin typeface="Sakkal Majalla" pitchFamily="2" charset="-78"/>
                <a:cs typeface="Sakkal Majalla" pitchFamily="2" charset="-78"/>
              </a:rPr>
            </a:br>
            <a:r>
              <a:rPr lang="fr-FR" sz="4000" b="1" dirty="0" smtClean="0">
                <a:latin typeface="Sakkal Majalla" pitchFamily="2" charset="-78"/>
                <a:cs typeface="Sakkal Majalla" pitchFamily="2" charset="-78"/>
              </a:rPr>
              <a:t>Disquette</a:t>
            </a:r>
            <a:endParaRPr lang="ar-DZ" sz="4000" b="1"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85000" lnSpcReduction="20000"/>
          </a:bodyPr>
          <a:lstStyle/>
          <a:p>
            <a:pPr marL="0" indent="0" algn="ctr" rtl="1">
              <a:buNone/>
            </a:pPr>
            <a:r>
              <a:rPr lang="ar-DZ" dirty="0" smtClean="0">
                <a:latin typeface="Sakkal Majalla" pitchFamily="2" charset="-78"/>
                <a:cs typeface="Sakkal Majalla" pitchFamily="2" charset="-78"/>
              </a:rPr>
              <a:t>هو وسيط لتخزين البيانات يتألف من قطعة دائرية رفيعة مرنة (من هنا جاء الاسم) من مادة مغناطيسية مغلفة ضمن حافظة بلاستيكية مربعة أو دائرية.</a:t>
            </a:r>
          </a:p>
          <a:p>
            <a:pPr marL="0" indent="0" algn="ctr" rtl="1">
              <a:buNone/>
            </a:pPr>
            <a:r>
              <a:rPr lang="ar-DZ" dirty="0" smtClean="0">
                <a:latin typeface="Sakkal Majalla" pitchFamily="2" charset="-78"/>
                <a:cs typeface="Sakkal Majalla" pitchFamily="2" charset="-78"/>
              </a:rPr>
              <a:t>كانت الأقراص المرنة شائعة الاستخدام في الثمانينات والتسعينات قبل اختراع الأقراص الصلبة، </a:t>
            </a:r>
          </a:p>
          <a:p>
            <a:pPr marL="0" indent="0" algn="ctr" rtl="1">
              <a:buNone/>
            </a:pPr>
            <a:r>
              <a:rPr lang="ar-DZ" dirty="0" smtClean="0">
                <a:latin typeface="Sakkal Majalla" pitchFamily="2" charset="-78"/>
                <a:cs typeface="Sakkal Majalla" pitchFamily="2" charset="-78"/>
              </a:rPr>
              <a:t>كانت الأقراص المرنة تستخدم لتخزين نظام تشغيل وبرامج الحاسوب المنزلي في بداية التسعينات</a:t>
            </a:r>
            <a:r>
              <a:rPr lang="ar-DZ" dirty="0">
                <a:latin typeface="Sakkal Majalla" pitchFamily="2" charset="-78"/>
                <a:cs typeface="Sakkal Majalla" pitchFamily="2" charset="-78"/>
              </a:rPr>
              <a:t>،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يتألف </a:t>
            </a:r>
            <a:r>
              <a:rPr lang="ar-DZ" dirty="0">
                <a:latin typeface="Sakkal Majalla" pitchFamily="2" charset="-78"/>
                <a:cs typeface="Sakkal Majalla" pitchFamily="2" charset="-78"/>
              </a:rPr>
              <a:t>القرص المرن من قرص رقيق من البلاستيك المرن مع تعزيز في منتصفه يُغطى بمادة مغناطيسية. يُغلف هذا القرص بغلاف حماية مصنوع من البلاستيك </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يتضمن </a:t>
            </a:r>
            <a:r>
              <a:rPr lang="ar-DZ" dirty="0">
                <a:latin typeface="Sakkal Majalla" pitchFamily="2" charset="-78"/>
                <a:cs typeface="Sakkal Majalla" pitchFamily="2" charset="-78"/>
              </a:rPr>
              <a:t>طبقة داخلية من المواد الناعمة لتحسين دوران القرص وتنظيفه، وطبقة خارجية صلبة أو نصف صلبة. تتضمن الطبقة الخارجية هذه أيضًا أجهزة مادية للمشغل </a:t>
            </a:r>
            <a:endParaRPr lang="ar-DZ" dirty="0" smtClean="0">
              <a:latin typeface="Sakkal Majalla" pitchFamily="2" charset="-78"/>
              <a:cs typeface="Sakkal Majalla" pitchFamily="2" charset="-78"/>
            </a:endParaRPr>
          </a:p>
          <a:p>
            <a:pPr marL="0" indent="0" algn="ctr" rtl="1">
              <a:buNone/>
            </a:pPr>
            <a:r>
              <a:rPr lang="en-US" dirty="0" smtClean="0">
                <a:latin typeface="Sakkal Majalla" pitchFamily="2" charset="-78"/>
                <a:cs typeface="Sakkal Majalla" pitchFamily="2" charset="-78"/>
              </a:rPr>
              <a:t>.</a:t>
            </a:r>
            <a:endParaRPr lang="en-US" dirty="0">
              <a:latin typeface="Sakkal Majalla" pitchFamily="2" charset="-78"/>
              <a:cs typeface="Sakkal Majalla" pitchFamily="2"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4636"/>
            <a:ext cx="2232248" cy="1522156"/>
          </a:xfrm>
          <a:prstGeom prst="rect">
            <a:avLst/>
          </a:prstGeom>
        </p:spPr>
      </p:pic>
    </p:spTree>
    <p:extLst>
      <p:ext uri="{BB962C8B-B14F-4D97-AF65-F5344CB8AC3E}">
        <p14:creationId xmlns:p14="http://schemas.microsoft.com/office/powerpoint/2010/main" val="21440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rtl="1">
              <a:buNone/>
            </a:pPr>
            <a:r>
              <a:rPr lang="ar-DZ" sz="2800" dirty="0">
                <a:latin typeface="Sakkal Majalla" pitchFamily="2" charset="-78"/>
                <a:cs typeface="Sakkal Majalla" pitchFamily="2" charset="-78"/>
              </a:rPr>
              <a:t>تهدف بشكل أساسي إلى حماية من الكتابة وأجهزة توجيه متنوعة. </a:t>
            </a:r>
            <a:endParaRPr lang="fr-FR" sz="2800" dirty="0" smtClean="0">
              <a:latin typeface="Sakkal Majalla" pitchFamily="2" charset="-78"/>
              <a:cs typeface="Sakkal Majalla" pitchFamily="2" charset="-78"/>
            </a:endParaRPr>
          </a:p>
          <a:p>
            <a:pPr marL="0" indent="0" algn="ctr" rtl="1">
              <a:buNone/>
            </a:pPr>
            <a:r>
              <a:rPr lang="ar-DZ" sz="2800" dirty="0" smtClean="0">
                <a:latin typeface="Sakkal Majalla" pitchFamily="2" charset="-78"/>
                <a:cs typeface="Sakkal Majalla" pitchFamily="2" charset="-78"/>
              </a:rPr>
              <a:t>أبعاد </a:t>
            </a:r>
            <a:r>
              <a:rPr lang="ar-DZ" sz="2800" dirty="0">
                <a:latin typeface="Sakkal Majalla" pitchFamily="2" charset="-78"/>
                <a:cs typeface="Sakkal Majalla" pitchFamily="2" charset="-78"/>
              </a:rPr>
              <a:t>الأقراص المرنة الأكثر شيوعًا هي 8 بوصات و5.25 بوصة و3.5 بوصة    (1بوصة تعادل 2.54 سم)؛ حيث تتناسب الأبعاد مع قطر القرص المغناطيسي</a:t>
            </a:r>
            <a:r>
              <a:rPr lang="ar-DZ" sz="2800" dirty="0" smtClean="0">
                <a:latin typeface="Sakkal Majalla" pitchFamily="2" charset="-78"/>
                <a:cs typeface="Sakkal Majalla" pitchFamily="2" charset="-78"/>
              </a:rPr>
              <a:t>.</a:t>
            </a:r>
          </a:p>
          <a:p>
            <a:pPr marL="0" indent="0" algn="ctr" rtl="1">
              <a:buNone/>
            </a:pPr>
            <a:r>
              <a:rPr lang="ar-DZ" sz="2800" dirty="0" smtClean="0">
                <a:latin typeface="Sakkal Majalla" pitchFamily="2" charset="-78"/>
                <a:cs typeface="Sakkal Majalla" pitchFamily="2" charset="-78"/>
              </a:rPr>
              <a:t>ونتيجة </a:t>
            </a:r>
            <a:r>
              <a:rPr lang="ar-DZ" sz="2800" dirty="0">
                <a:latin typeface="Sakkal Majalla" pitchFamily="2" charset="-78"/>
                <a:cs typeface="Sakkal Majalla" pitchFamily="2" charset="-78"/>
              </a:rPr>
              <a:t>لتزايد حجم البرامج كانت الكثير من البرامج توزع على مجموعة من الأقراص المرنة، كما أن الانتشار الواسع للأنترنيت أدى إلى استخدام أجهزة تخزين ونقل بيانات أخرى ذات سعات أكبر مما أدى إلى تضاؤل استخدام الأقراص المرنة. </a:t>
            </a:r>
            <a:r>
              <a:rPr lang="en-US" sz="2800" dirty="0">
                <a:latin typeface="Sakkal Majalla" pitchFamily="2" charset="-78"/>
                <a:cs typeface="Sakkal Majalla" pitchFamily="2" charset="-78"/>
              </a:rPr>
              <a:t>Floppy Disk   3aref</a:t>
            </a:r>
            <a:r>
              <a:rPr lang="fr-FR" sz="2800" dirty="0" smtClean="0">
                <a:latin typeface="Sakkal Majalla" pitchFamily="2" charset="-78"/>
                <a:cs typeface="Sakkal Majalla" pitchFamily="2" charset="-78"/>
              </a:rPr>
              <a:t>)</a:t>
            </a:r>
            <a:r>
              <a:rPr lang="ar-DZ" sz="2800" dirty="0" smtClean="0">
                <a:latin typeface="Sakkal Majalla" pitchFamily="2" charset="-78"/>
                <a:cs typeface="Sakkal Majalla" pitchFamily="2" charset="-78"/>
              </a:rPr>
              <a:t>)</a:t>
            </a:r>
            <a:endParaRPr lang="en-US" sz="2800" dirty="0">
              <a:latin typeface="Sakkal Majalla" pitchFamily="2" charset="-78"/>
              <a:cs typeface="Sakkal Majalla" pitchFamily="2" charset="-78"/>
            </a:endParaRPr>
          </a:p>
          <a:p>
            <a:pPr marL="0" indent="0" algn="r" rtl="1">
              <a:buNone/>
            </a:pPr>
            <a:endParaRPr lang="en-US" sz="2800" dirty="0" smtClean="0">
              <a:latin typeface="Sakkal Majalla" pitchFamily="2" charset="-78"/>
              <a:cs typeface="Sakkal Majalla" pitchFamily="2" charset="-78"/>
            </a:endParaRPr>
          </a:p>
          <a:p>
            <a:pPr marL="0" indent="0" algn="r" rtl="1">
              <a:buNone/>
            </a:pPr>
            <a:endParaRPr lang="en-US" sz="2800" dirty="0">
              <a:latin typeface="Sakkal Majalla" pitchFamily="2" charset="-78"/>
              <a:cs typeface="Sakkal Majalla" pitchFamily="2" charset="-78"/>
            </a:endParaRPr>
          </a:p>
        </p:txBody>
      </p:sp>
    </p:spTree>
    <p:extLst>
      <p:ext uri="{BB962C8B-B14F-4D97-AF65-F5344CB8AC3E}">
        <p14:creationId xmlns:p14="http://schemas.microsoft.com/office/powerpoint/2010/main" val="39763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latin typeface="Sakkal Majalla" pitchFamily="2" charset="-78"/>
                <a:cs typeface="Sakkal Majalla" pitchFamily="2" charset="-78"/>
              </a:rPr>
              <a:t>أسباب شهرتها وعيوبها</a:t>
            </a:r>
            <a:endParaRPr lang="ar-DZ"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47500" lnSpcReduction="20000"/>
          </a:bodyPr>
          <a:lstStyle/>
          <a:p>
            <a:pPr marL="0" indent="0" algn="ctr" rtl="1">
              <a:buNone/>
            </a:pPr>
            <a:r>
              <a:rPr lang="ar-DZ" sz="5100" dirty="0" smtClean="0">
                <a:latin typeface="Sakkal Majalla" pitchFamily="2" charset="-78"/>
                <a:cs typeface="Sakkal Majalla" pitchFamily="2" charset="-78"/>
              </a:rPr>
              <a:t>سعرها </a:t>
            </a:r>
            <a:r>
              <a:rPr lang="ar-DZ" sz="5100" dirty="0">
                <a:latin typeface="Sakkal Majalla" pitchFamily="2" charset="-78"/>
                <a:cs typeface="Sakkal Majalla" pitchFamily="2" charset="-78"/>
              </a:rPr>
              <a:t>المنخفض بالنسبة لتلك الفترة في العقد 1990 (خاصة مقارنةً بأقراص القرص الصلب، التي لم تكن مدمجة في كل الكمبيوترات آنذاك، وأقراص الـ </a:t>
            </a:r>
            <a:r>
              <a:rPr lang="en-US" sz="5100" dirty="0">
                <a:latin typeface="Sakkal Majalla" pitchFamily="2" charset="-78"/>
                <a:cs typeface="Sakkal Majalla" pitchFamily="2" charset="-78"/>
              </a:rPr>
              <a:t>CD-ROM </a:t>
            </a:r>
            <a:r>
              <a:rPr lang="ar-DZ" sz="5100" dirty="0">
                <a:latin typeface="Sakkal Majalla" pitchFamily="2" charset="-78"/>
                <a:cs typeface="Sakkal Majalla" pitchFamily="2" charset="-78"/>
              </a:rPr>
              <a:t>ومحرقاتها التي ظهرت بعد ذلك وكانت أكثر تكلفة</a:t>
            </a:r>
            <a:r>
              <a:rPr lang="ar-DZ" sz="5100" dirty="0" smtClean="0">
                <a:latin typeface="Sakkal Majalla" pitchFamily="2" charset="-78"/>
                <a:cs typeface="Sakkal Majalla" pitchFamily="2" charset="-78"/>
              </a:rPr>
              <a:t>).</a:t>
            </a:r>
            <a:endParaRPr lang="fr-FR" sz="5100" dirty="0" smtClean="0">
              <a:latin typeface="Sakkal Majalla" pitchFamily="2" charset="-78"/>
              <a:cs typeface="Sakkal Majalla" pitchFamily="2" charset="-78"/>
            </a:endParaRPr>
          </a:p>
          <a:p>
            <a:pPr marL="0" indent="0" algn="ctr" rtl="1">
              <a:buNone/>
            </a:pPr>
            <a:r>
              <a:rPr lang="ar-DZ" sz="5100" dirty="0" smtClean="0">
                <a:latin typeface="Sakkal Majalla" pitchFamily="2" charset="-78"/>
                <a:cs typeface="Sakkal Majalla" pitchFamily="2" charset="-78"/>
              </a:rPr>
              <a:t> </a:t>
            </a:r>
            <a:r>
              <a:rPr lang="ar-DZ" sz="5100" dirty="0">
                <a:latin typeface="Sakkal Majalla" pitchFamily="2" charset="-78"/>
                <a:cs typeface="Sakkal Majalla" pitchFamily="2" charset="-78"/>
              </a:rPr>
              <a:t>سهولة نقلها وخفتها</a:t>
            </a:r>
            <a:r>
              <a:rPr lang="ar-DZ" sz="5100" dirty="0" smtClean="0">
                <a:latin typeface="Sakkal Majalla" pitchFamily="2" charset="-78"/>
                <a:cs typeface="Sakkal Majalla" pitchFamily="2" charset="-78"/>
              </a:rPr>
              <a:t>.</a:t>
            </a:r>
            <a:endParaRPr lang="fr-FR" sz="5100" dirty="0" smtClean="0">
              <a:latin typeface="Sakkal Majalla" pitchFamily="2" charset="-78"/>
              <a:cs typeface="Sakkal Majalla" pitchFamily="2" charset="-78"/>
            </a:endParaRPr>
          </a:p>
          <a:p>
            <a:pPr marL="0" indent="0" algn="ctr" rtl="1">
              <a:buNone/>
            </a:pPr>
            <a:r>
              <a:rPr lang="ar-DZ" sz="5100" dirty="0" smtClean="0">
                <a:latin typeface="Sakkal Majalla" pitchFamily="2" charset="-78"/>
                <a:cs typeface="Sakkal Majalla" pitchFamily="2" charset="-78"/>
              </a:rPr>
              <a:t>عيوبها</a:t>
            </a:r>
            <a:endParaRPr lang="ar-DZ" sz="5100" dirty="0">
              <a:latin typeface="Sakkal Majalla" pitchFamily="2" charset="-78"/>
              <a:cs typeface="Sakkal Majalla" pitchFamily="2" charset="-78"/>
            </a:endParaRPr>
          </a:p>
          <a:p>
            <a:pPr marL="0" indent="0" algn="r" rtl="1">
              <a:buNone/>
            </a:pPr>
            <a:endParaRPr lang="ar-DZ" dirty="0">
              <a:latin typeface="Sakkal Majalla" pitchFamily="2" charset="-78"/>
              <a:cs typeface="Sakkal Majalla" pitchFamily="2" charset="-78"/>
            </a:endParaRPr>
          </a:p>
          <a:p>
            <a:pPr marL="0" indent="0" algn="ctr" rtl="1">
              <a:buNone/>
            </a:pPr>
            <a:r>
              <a:rPr lang="ar-DZ" sz="5100" dirty="0">
                <a:latin typeface="Sakkal Majalla" pitchFamily="2" charset="-78"/>
                <a:cs typeface="Sakkal Majalla" pitchFamily="2" charset="-78"/>
              </a:rPr>
              <a:t>كانت الأقراص المرنة </a:t>
            </a:r>
            <a:r>
              <a:rPr lang="ar-DZ" sz="5100" dirty="0" smtClean="0">
                <a:latin typeface="Sakkal Majalla" pitchFamily="2" charset="-78"/>
                <a:cs typeface="Sakkal Majalla" pitchFamily="2" charset="-78"/>
              </a:rPr>
              <a:t>تعاني من </a:t>
            </a:r>
            <a:r>
              <a:rPr lang="ar-DZ" sz="5100" dirty="0">
                <a:latin typeface="Sakkal Majalla" pitchFamily="2" charset="-78"/>
                <a:cs typeface="Sakkal Majalla" pitchFamily="2" charset="-78"/>
              </a:rPr>
              <a:t>بعض العيوب، مما جعل استخدامها يقل تدريجيًا من حوالي عام 1995 إلى عام 2005 تقريبًا:</a:t>
            </a:r>
          </a:p>
          <a:p>
            <a:pPr marL="0" indent="0" algn="ctr" rtl="1">
              <a:buNone/>
            </a:pPr>
            <a:r>
              <a:rPr lang="ar-DZ" sz="5100" dirty="0" smtClean="0">
                <a:latin typeface="Sakkal Majalla" pitchFamily="2" charset="-78"/>
                <a:cs typeface="Sakkal Majalla" pitchFamily="2" charset="-78"/>
              </a:rPr>
              <a:t> </a:t>
            </a:r>
            <a:r>
              <a:rPr lang="ar-DZ" sz="5100" dirty="0">
                <a:latin typeface="Sakkal Majalla" pitchFamily="2" charset="-78"/>
                <a:cs typeface="Sakkal Majalla" pitchFamily="2" charset="-78"/>
              </a:rPr>
              <a:t>خطر تلف البيانات عند تعرضها للحقول المغناطيسية أو للغبار الذي يمكن أن يلحق ضررًا برؤوس الأقراص المرنة.</a:t>
            </a:r>
          </a:p>
          <a:p>
            <a:pPr marL="0" indent="0" algn="r" rtl="1">
              <a:buNone/>
            </a:pPr>
            <a:r>
              <a:rPr lang="ar-DZ" sz="5100" dirty="0">
                <a:latin typeface="Sakkal Majalla" pitchFamily="2" charset="-78"/>
                <a:cs typeface="Sakkal Majalla" pitchFamily="2" charset="-78"/>
              </a:rPr>
              <a:t>    سعة تخزين منخفضة وسرعة نقل أبطأ بكثير مقارنة بوسائط التخزين القابلة للإزالة الحديثة التي حلت محلها</a:t>
            </a:r>
            <a:r>
              <a:rPr lang="ar-DZ" sz="5100" dirty="0" smtClean="0">
                <a:latin typeface="Sakkal Majalla" pitchFamily="2" charset="-78"/>
                <a:cs typeface="Sakkal Majalla" pitchFamily="2" charset="-78"/>
              </a:rPr>
              <a:t>:</a:t>
            </a:r>
            <a:endParaRPr lang="ar-DZ" sz="5100" dirty="0">
              <a:latin typeface="Sakkal Majalla" pitchFamily="2" charset="-78"/>
              <a:cs typeface="Sakkal Majalla"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0"/>
            <a:ext cx="2095500"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65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latin typeface="Sakkal Majalla" pitchFamily="2" charset="-78"/>
                <a:cs typeface="Sakkal Majalla" pitchFamily="2" charset="-78"/>
              </a:rPr>
              <a:t>الأقراص المضغوطة</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836356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2319</Words>
  <Application>Microsoft Office PowerPoint</Application>
  <PresentationFormat>Affichage à l'écran (4:3)</PresentationFormat>
  <Paragraphs>179</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نقل الملفات</vt:lpstr>
      <vt:lpstr>مقدمة</vt:lpstr>
      <vt:lpstr>تعريف الملف</vt:lpstr>
      <vt:lpstr>طرق نقل الملفات</vt:lpstr>
      <vt:lpstr>Présentation PowerPoint</vt:lpstr>
      <vt:lpstr>ثانيا: القرص المرن Disquette</vt:lpstr>
      <vt:lpstr>Présentation PowerPoint</vt:lpstr>
      <vt:lpstr>أسباب شهرتها وعيوبها</vt:lpstr>
      <vt:lpstr>الأقراص المضغوطة</vt:lpstr>
      <vt:lpstr>Présentation PowerPoint</vt:lpstr>
      <vt:lpstr>Présentation PowerPoint</vt:lpstr>
      <vt:lpstr>Présentation PowerPoint</vt:lpstr>
      <vt:lpstr>Présentation PowerPoint</vt:lpstr>
      <vt:lpstr>ثالثا: القرص الصلب HDD)) و SSD))</vt:lpstr>
      <vt:lpstr>Présentation PowerPoint</vt:lpstr>
      <vt:lpstr>Carte mémoireبطاقة الذاكرة </vt:lpstr>
      <vt:lpstr>استخدامات بطاقة الذاكرة</vt:lpstr>
      <vt:lpstr>Clé USB </vt:lpstr>
      <vt:lpstr>Présentation PowerPoint</vt:lpstr>
      <vt:lpstr>تلف ذاكرة الفلاش</vt:lpstr>
      <vt:lpstr>كابل Câble USB</vt:lpstr>
      <vt:lpstr>Dropbox  www.dropbox.com</vt:lpstr>
      <vt:lpstr>Présentation PowerPoint</vt:lpstr>
      <vt:lpstr>Présentation PowerPoint</vt:lpstr>
      <vt:lpstr>Présentation PowerPoint</vt:lpstr>
      <vt:lpstr>Présentation PowerPoint</vt:lpstr>
      <vt:lpstr>Google drive &amp; one drive</vt:lpstr>
      <vt:lpstr>الخصائص المشتركة بين OneDrive وGoogle Drive.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نقل الملفات</dc:title>
  <dc:creator>Mes documents</dc:creator>
  <cp:lastModifiedBy>Mes documents</cp:lastModifiedBy>
  <cp:revision>70</cp:revision>
  <dcterms:created xsi:type="dcterms:W3CDTF">2023-10-31T09:29:09Z</dcterms:created>
  <dcterms:modified xsi:type="dcterms:W3CDTF">2023-11-06T18:16:13Z</dcterms:modified>
</cp:coreProperties>
</file>