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10972800"/>
  <p:notesSz cx="10972800" cy="14630400"/>
  <p:embeddedFontLst>
    <p:embeddedFont>
      <p:font typeface="Raleway" pitchFamily="2" charset="0"/>
      <p:regular r:id="rId13"/>
    </p:embeddedFont>
    <p:embeddedFont>
      <p:font typeface="Roboto" panose="02000000000000000000" pitchFamily="2" charset="0"/>
      <p:regular r:id="rId14"/>
      <p:bold r:id="rId15"/>
    </p:embeddedFont>
    <p:embeddedFont>
      <p:font typeface="Roboto Bold" panose="02000000000000000000" pitchFamily="2" charset="0"/>
      <p:bold r:id="rId1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42" d="100"/>
          <a:sy n="42" d="100"/>
        </p:scale>
        <p:origin x="12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187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bg>
      <p:bgPr>
        <a:solidFill>
          <a:srgbClr val="000000"/>
        </a:solidFill>
        <a:effectLst/>
      </p:bgPr>
    </p:bg>
    <p:spTree>
      <p:nvGrpSpPr>
        <p:cNvPr id="1" name=""/>
        <p:cNvGrpSpPr/>
        <p:nvPr/>
      </p:nvGrpSpPr>
      <p:grpSpPr>
        <a:xfrm>
          <a:off x="0" y="0"/>
          <a:ext cx="0" cy="0"/>
          <a:chOff x="0" y="0"/>
          <a:chExt cx="0" cy="0"/>
        </a:xfrm>
      </p:grpSpPr>
      <p:sp>
        <p:nvSpPr>
          <p:cNvPr id="2" name="Shape 0"/>
          <p:cNvSpPr/>
          <p:nvPr/>
        </p:nvSpPr>
        <p:spPr>
          <a:xfrm>
            <a:off x="0" y="0"/>
            <a:ext cx="14630400" cy="10972800"/>
          </a:xfrm>
          <a:prstGeom prst="rect">
            <a:avLst/>
          </a:prstGeom>
          <a:solidFill>
            <a:srgbClr val="ECECF3"/>
          </a:solidFill>
          <a:ln/>
        </p:spPr>
      </p:sp>
      <p:sp>
        <p:nvSpPr>
          <p:cNvPr id="3" name="Shape 1"/>
          <p:cNvSpPr/>
          <p:nvPr/>
        </p:nvSpPr>
        <p:spPr>
          <a:xfrm>
            <a:off x="0" y="0"/>
            <a:ext cx="14630400" cy="10972800"/>
          </a:xfrm>
          <a:prstGeom prst="rect">
            <a:avLst/>
          </a:prstGeom>
          <a:solidFill>
            <a:srgbClr val="FFFFFF">
              <a:alpha val="95000"/>
            </a:srgbClr>
          </a:solidFill>
          <a:ln/>
        </p:spPr>
      </p:sp>
      <p:pic>
        <p:nvPicPr>
          <p:cNvPr id="4" name="Image 0" descr="preencoded.png">
            <a:hlinkClick r:id="rId2"/>
          </p:cNvPr>
          <p:cNvPicPr>
            <a:picLocks noChangeAspect="1"/>
          </p:cNvPicPr>
          <p:nvPr/>
        </p:nvPicPr>
        <p:blipFill>
          <a:blip r:embed="rId3"/>
          <a:stretch>
            <a:fillRect/>
          </a:stretch>
        </p:blipFill>
        <p:spPr>
          <a:xfrm>
            <a:off x="12839215" y="104927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10972800"/>
          </a:xfrm>
          <a:prstGeom prst="rect">
            <a:avLst/>
          </a:prstGeom>
        </p:spPr>
      </p:pic>
      <p:sp>
        <p:nvSpPr>
          <p:cNvPr id="3" name="Text 0"/>
          <p:cNvSpPr/>
          <p:nvPr/>
        </p:nvSpPr>
        <p:spPr>
          <a:xfrm>
            <a:off x="6280190" y="3555682"/>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Nutrition and Energy Production Systems</a:t>
            </a:r>
            <a:endParaRPr lang="en-US" sz="4450" dirty="0"/>
          </a:p>
        </p:txBody>
      </p:sp>
      <p:sp>
        <p:nvSpPr>
          <p:cNvPr id="4" name="Text 1"/>
          <p:cNvSpPr/>
          <p:nvPr/>
        </p:nvSpPr>
        <p:spPr>
          <a:xfrm>
            <a:off x="6280190" y="5313402"/>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This presentation will provide an overview of the critical role of nutrition in energy production. We'll explore the key systems involved, including glycolysis, Krebs cycle, and oxidative phosphorylation. Understanding these concepts is essential for health, fitness, and cognitive performance.</a:t>
            </a:r>
            <a:endParaRPr lang="en-US" sz="1750" dirty="0"/>
          </a:p>
        </p:txBody>
      </p:sp>
      <p:sp>
        <p:nvSpPr>
          <p:cNvPr id="5" name="Shape 2"/>
          <p:cNvSpPr/>
          <p:nvPr/>
        </p:nvSpPr>
        <p:spPr>
          <a:xfrm>
            <a:off x="6280190" y="7037070"/>
            <a:ext cx="362903" cy="362903"/>
          </a:xfrm>
          <a:prstGeom prst="roundRect">
            <a:avLst>
              <a:gd name="adj" fmla="val 25194296"/>
            </a:avLst>
          </a:prstGeom>
          <a:noFill/>
          <a:ln w="7620">
            <a:solidFill>
              <a:srgbClr val="FFFFFF"/>
            </a:solidFill>
            <a:prstDash val="solid"/>
          </a:ln>
        </p:spPr>
      </p:sp>
      <p:pic>
        <p:nvPicPr>
          <p:cNvPr id="6" name="Image 1" descr="preencoded.png"/>
          <p:cNvPicPr>
            <a:picLocks noChangeAspect="1"/>
          </p:cNvPicPr>
          <p:nvPr/>
        </p:nvPicPr>
        <p:blipFill>
          <a:blip r:embed="rId4"/>
          <a:stretch>
            <a:fillRect/>
          </a:stretch>
        </p:blipFill>
        <p:spPr>
          <a:xfrm>
            <a:off x="6287810" y="7044690"/>
            <a:ext cx="347663" cy="347663"/>
          </a:xfrm>
          <a:prstGeom prst="rect">
            <a:avLst/>
          </a:prstGeom>
        </p:spPr>
      </p:pic>
      <p:sp>
        <p:nvSpPr>
          <p:cNvPr id="7" name="Text 3"/>
          <p:cNvSpPr/>
          <p:nvPr/>
        </p:nvSpPr>
        <p:spPr>
          <a:xfrm>
            <a:off x="6756440" y="7020163"/>
            <a:ext cx="2510076" cy="396835"/>
          </a:xfrm>
          <a:prstGeom prst="rect">
            <a:avLst/>
          </a:prstGeom>
          <a:noFill/>
          <a:ln/>
        </p:spPr>
        <p:txBody>
          <a:bodyPr wrap="none" lIns="0" tIns="0" rIns="0" bIns="0" rtlCol="0" anchor="t"/>
          <a:lstStyle/>
          <a:p>
            <a:pPr marL="0" indent="0" algn="l">
              <a:lnSpc>
                <a:spcPts val="3100"/>
              </a:lnSpc>
              <a:buNone/>
            </a:pPr>
            <a:r>
              <a:rPr lang="en-US" sz="2200" b="1" dirty="0" err="1">
                <a:solidFill>
                  <a:srgbClr val="3C3939"/>
                </a:solidFill>
                <a:latin typeface="Roboto Bold" pitchFamily="34" charset="0"/>
                <a:ea typeface="Roboto Bold" pitchFamily="34" charset="-122"/>
                <a:cs typeface="Roboto Bold" pitchFamily="34" charset="-120"/>
              </a:rPr>
              <a:t>Dr.kacir</a:t>
            </a:r>
            <a:r>
              <a:rPr lang="en-US" sz="2200" b="1" dirty="0">
                <a:solidFill>
                  <a:srgbClr val="3C3939"/>
                </a:solidFill>
                <a:latin typeface="Roboto Bold" pitchFamily="34" charset="0"/>
                <a:ea typeface="Roboto Bold" pitchFamily="34" charset="-122"/>
                <a:cs typeface="Roboto Bold" pitchFamily="34" charset="-120"/>
              </a:rPr>
              <a:t> </a:t>
            </a:r>
            <a:r>
              <a:rPr lang="en-US" sz="2200" b="1" dirty="0" err="1">
                <a:solidFill>
                  <a:srgbClr val="3C3939"/>
                </a:solidFill>
                <a:latin typeface="Roboto Bold" pitchFamily="34" charset="0"/>
                <a:ea typeface="Roboto Bold" pitchFamily="34" charset="-122"/>
                <a:cs typeface="Roboto Bold" pitchFamily="34" charset="-120"/>
              </a:rPr>
              <a:t>Abderrezzak</a:t>
            </a:r>
            <a:endParaRPr lang="en-US" sz="2200" dirty="0"/>
          </a:p>
        </p:txBody>
      </p:sp>
      <p:sp>
        <p:nvSpPr>
          <p:cNvPr id="8" name="Rectangle 7">
            <a:extLst>
              <a:ext uri="{FF2B5EF4-FFF2-40B4-BE49-F238E27FC236}">
                <a16:creationId xmlns:a16="http://schemas.microsoft.com/office/drawing/2014/main" id="{759A590C-F705-9154-85DA-B8C888550659}"/>
              </a:ext>
            </a:extLst>
          </p:cNvPr>
          <p:cNvSpPr/>
          <p:nvPr/>
        </p:nvSpPr>
        <p:spPr>
          <a:xfrm>
            <a:off x="12877800" y="10530840"/>
            <a:ext cx="1661160" cy="4419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2397562"/>
            <a:ext cx="12727543"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Conclusion: Optimising Energy Through Nutrition</a:t>
            </a:r>
            <a:endParaRPr lang="en-US" sz="4450" dirty="0"/>
          </a:p>
        </p:txBody>
      </p:sp>
      <p:pic>
        <p:nvPicPr>
          <p:cNvPr id="3" name="Image 0" descr="preencoded.png"/>
          <p:cNvPicPr>
            <a:picLocks noChangeAspect="1"/>
          </p:cNvPicPr>
          <p:nvPr/>
        </p:nvPicPr>
        <p:blipFill>
          <a:blip r:embed="rId3"/>
          <a:stretch>
            <a:fillRect/>
          </a:stretch>
        </p:blipFill>
        <p:spPr>
          <a:xfrm>
            <a:off x="2978348" y="3559969"/>
            <a:ext cx="2152055" cy="1306949"/>
          </a:xfrm>
          <a:prstGeom prst="rect">
            <a:avLst/>
          </a:prstGeom>
        </p:spPr>
      </p:pic>
      <p:sp>
        <p:nvSpPr>
          <p:cNvPr id="4" name="Text 1"/>
          <p:cNvSpPr/>
          <p:nvPr/>
        </p:nvSpPr>
        <p:spPr>
          <a:xfrm>
            <a:off x="3894892" y="4175998"/>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1</a:t>
            </a:r>
            <a:endParaRPr lang="en-US" sz="2500" dirty="0"/>
          </a:p>
        </p:txBody>
      </p:sp>
      <p:sp>
        <p:nvSpPr>
          <p:cNvPr id="5" name="Text 2"/>
          <p:cNvSpPr/>
          <p:nvPr/>
        </p:nvSpPr>
        <p:spPr>
          <a:xfrm>
            <a:off x="5357217" y="3786783"/>
            <a:ext cx="2888694"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Personalised Nutrition</a:t>
            </a:r>
            <a:endParaRPr lang="en-US" sz="2200" dirty="0"/>
          </a:p>
        </p:txBody>
      </p:sp>
      <p:sp>
        <p:nvSpPr>
          <p:cNvPr id="6" name="Text 3"/>
          <p:cNvSpPr/>
          <p:nvPr/>
        </p:nvSpPr>
        <p:spPr>
          <a:xfrm>
            <a:off x="5357217" y="4277201"/>
            <a:ext cx="4473654"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Customise intake based on individual needs.</a:t>
            </a:r>
            <a:endParaRPr lang="en-US" sz="1750" dirty="0"/>
          </a:p>
        </p:txBody>
      </p:sp>
      <p:sp>
        <p:nvSpPr>
          <p:cNvPr id="7" name="Shape 4"/>
          <p:cNvSpPr/>
          <p:nvPr/>
        </p:nvSpPr>
        <p:spPr>
          <a:xfrm>
            <a:off x="5187077" y="4880015"/>
            <a:ext cx="8592860" cy="15240"/>
          </a:xfrm>
          <a:prstGeom prst="roundRect">
            <a:avLst>
              <a:gd name="adj" fmla="val 625116"/>
            </a:avLst>
          </a:prstGeom>
          <a:solidFill>
            <a:srgbClr val="C7C7D0"/>
          </a:solidFill>
          <a:ln/>
        </p:spPr>
      </p:sp>
      <p:pic>
        <p:nvPicPr>
          <p:cNvPr id="8" name="Image 1" descr="preencoded.png"/>
          <p:cNvPicPr>
            <a:picLocks noChangeAspect="1"/>
          </p:cNvPicPr>
          <p:nvPr/>
        </p:nvPicPr>
        <p:blipFill>
          <a:blip r:embed="rId4"/>
          <a:stretch>
            <a:fillRect/>
          </a:stretch>
        </p:blipFill>
        <p:spPr>
          <a:xfrm>
            <a:off x="1902381" y="4923592"/>
            <a:ext cx="4304109" cy="1306949"/>
          </a:xfrm>
          <a:prstGeom prst="rect">
            <a:avLst/>
          </a:prstGeom>
        </p:spPr>
      </p:pic>
      <p:sp>
        <p:nvSpPr>
          <p:cNvPr id="9" name="Text 5"/>
          <p:cNvSpPr/>
          <p:nvPr/>
        </p:nvSpPr>
        <p:spPr>
          <a:xfrm>
            <a:off x="3894892" y="5377696"/>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2</a:t>
            </a:r>
            <a:endParaRPr lang="en-US" sz="2500" dirty="0"/>
          </a:p>
        </p:txBody>
      </p:sp>
      <p:sp>
        <p:nvSpPr>
          <p:cNvPr id="10" name="Text 6"/>
          <p:cNvSpPr/>
          <p:nvPr/>
        </p:nvSpPr>
        <p:spPr>
          <a:xfrm>
            <a:off x="6433304" y="515040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Balanced Diet</a:t>
            </a:r>
            <a:endParaRPr lang="en-US" sz="2200" dirty="0"/>
          </a:p>
        </p:txBody>
      </p:sp>
      <p:sp>
        <p:nvSpPr>
          <p:cNvPr id="11" name="Text 7"/>
          <p:cNvSpPr/>
          <p:nvPr/>
        </p:nvSpPr>
        <p:spPr>
          <a:xfrm>
            <a:off x="6433304" y="5640824"/>
            <a:ext cx="4471511"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Ensure adequate macro- and micronutrients.</a:t>
            </a:r>
            <a:endParaRPr lang="en-US" sz="1750" dirty="0"/>
          </a:p>
        </p:txBody>
      </p:sp>
      <p:sp>
        <p:nvSpPr>
          <p:cNvPr id="12" name="Shape 8"/>
          <p:cNvSpPr/>
          <p:nvPr/>
        </p:nvSpPr>
        <p:spPr>
          <a:xfrm>
            <a:off x="6263164" y="6243638"/>
            <a:ext cx="7516773" cy="15240"/>
          </a:xfrm>
          <a:prstGeom prst="roundRect">
            <a:avLst>
              <a:gd name="adj" fmla="val 625116"/>
            </a:avLst>
          </a:prstGeom>
          <a:solidFill>
            <a:srgbClr val="C7C7D0"/>
          </a:solidFill>
          <a:ln/>
        </p:spPr>
      </p:sp>
      <p:pic>
        <p:nvPicPr>
          <p:cNvPr id="13" name="Image 2" descr="preencoded.png"/>
          <p:cNvPicPr>
            <a:picLocks noChangeAspect="1"/>
          </p:cNvPicPr>
          <p:nvPr/>
        </p:nvPicPr>
        <p:blipFill>
          <a:blip r:embed="rId5"/>
          <a:stretch>
            <a:fillRect/>
          </a:stretch>
        </p:blipFill>
        <p:spPr>
          <a:xfrm>
            <a:off x="826294" y="6287214"/>
            <a:ext cx="6456164" cy="1306949"/>
          </a:xfrm>
          <a:prstGeom prst="rect">
            <a:avLst/>
          </a:prstGeom>
        </p:spPr>
      </p:pic>
      <p:sp>
        <p:nvSpPr>
          <p:cNvPr id="14" name="Text 9"/>
          <p:cNvSpPr/>
          <p:nvPr/>
        </p:nvSpPr>
        <p:spPr>
          <a:xfrm>
            <a:off x="3894773" y="6741319"/>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3</a:t>
            </a:r>
            <a:endParaRPr lang="en-US" sz="2500" dirty="0"/>
          </a:p>
        </p:txBody>
      </p:sp>
      <p:sp>
        <p:nvSpPr>
          <p:cNvPr id="15" name="Text 10"/>
          <p:cNvSpPr/>
          <p:nvPr/>
        </p:nvSpPr>
        <p:spPr>
          <a:xfrm>
            <a:off x="7509272" y="65140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Strategic Timing</a:t>
            </a:r>
            <a:endParaRPr lang="en-US" sz="2200" dirty="0"/>
          </a:p>
        </p:txBody>
      </p:sp>
      <p:sp>
        <p:nvSpPr>
          <p:cNvPr id="16" name="Text 11"/>
          <p:cNvSpPr/>
          <p:nvPr/>
        </p:nvSpPr>
        <p:spPr>
          <a:xfrm>
            <a:off x="7509272" y="7004447"/>
            <a:ext cx="3896320"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Time meals to maximise energy levels.</a:t>
            </a:r>
            <a:endParaRPr lang="en-US" sz="1750" dirty="0"/>
          </a:p>
        </p:txBody>
      </p:sp>
      <p:sp>
        <p:nvSpPr>
          <p:cNvPr id="17" name="Text 12"/>
          <p:cNvSpPr/>
          <p:nvPr/>
        </p:nvSpPr>
        <p:spPr>
          <a:xfrm>
            <a:off x="793790" y="7849314"/>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Understanding how macronutrients and micronutrients fuel energy systems is crucial. Practical tips include personalised nutrition, balanced diets, and strategic meal timing to optimise energy production.</a:t>
            </a:r>
            <a:endParaRPr lang="en-US" sz="1750" dirty="0"/>
          </a:p>
        </p:txBody>
      </p:sp>
      <p:sp>
        <p:nvSpPr>
          <p:cNvPr id="18" name="Rectangle 17">
            <a:extLst>
              <a:ext uri="{FF2B5EF4-FFF2-40B4-BE49-F238E27FC236}">
                <a16:creationId xmlns:a16="http://schemas.microsoft.com/office/drawing/2014/main" id="{091407C4-EA54-89C9-CC10-9AAF24DDDB71}"/>
              </a:ext>
            </a:extLst>
          </p:cNvPr>
          <p:cNvSpPr/>
          <p:nvPr/>
        </p:nvSpPr>
        <p:spPr>
          <a:xfrm>
            <a:off x="12832080" y="10497502"/>
            <a:ext cx="1798320" cy="3629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3602474"/>
            <a:ext cx="10445948"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Macronutrients and Energy Contribution</a:t>
            </a:r>
            <a:endParaRPr lang="en-US" sz="4450" dirty="0"/>
          </a:p>
        </p:txBody>
      </p:sp>
      <p:sp>
        <p:nvSpPr>
          <p:cNvPr id="3" name="Text 1"/>
          <p:cNvSpPr/>
          <p:nvPr/>
        </p:nvSpPr>
        <p:spPr>
          <a:xfrm>
            <a:off x="793790" y="4878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Carbohydrates</a:t>
            </a:r>
            <a:endParaRPr lang="en-US" sz="2200" dirty="0"/>
          </a:p>
        </p:txBody>
      </p:sp>
      <p:sp>
        <p:nvSpPr>
          <p:cNvPr id="4" name="Text 2"/>
          <p:cNvSpPr/>
          <p:nvPr/>
        </p:nvSpPr>
        <p:spPr>
          <a:xfrm>
            <a:off x="793790" y="5459373"/>
            <a:ext cx="3978116"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Provide 4 kcal per gram. They fuel high-intensity activities and brain function.</a:t>
            </a:r>
            <a:endParaRPr lang="en-US" sz="1750" dirty="0"/>
          </a:p>
        </p:txBody>
      </p:sp>
      <p:sp>
        <p:nvSpPr>
          <p:cNvPr id="5" name="Text 3"/>
          <p:cNvSpPr/>
          <p:nvPr/>
        </p:nvSpPr>
        <p:spPr>
          <a:xfrm>
            <a:off x="5332928" y="4878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Proteins</a:t>
            </a:r>
            <a:endParaRPr lang="en-US" sz="2200" dirty="0"/>
          </a:p>
        </p:txBody>
      </p:sp>
      <p:sp>
        <p:nvSpPr>
          <p:cNvPr id="6" name="Text 4"/>
          <p:cNvSpPr/>
          <p:nvPr/>
        </p:nvSpPr>
        <p:spPr>
          <a:xfrm>
            <a:off x="5332928" y="545937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Also provide 4 kcal per gram. Important for muscle repair and enzymatic processes.</a:t>
            </a:r>
            <a:endParaRPr lang="en-US" sz="1750" dirty="0"/>
          </a:p>
        </p:txBody>
      </p:sp>
      <p:sp>
        <p:nvSpPr>
          <p:cNvPr id="7" name="Text 5"/>
          <p:cNvSpPr/>
          <p:nvPr/>
        </p:nvSpPr>
        <p:spPr>
          <a:xfrm>
            <a:off x="9872067" y="487822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B1B27"/>
                </a:solidFill>
                <a:latin typeface="Raleway" pitchFamily="34" charset="0"/>
                <a:ea typeface="Raleway" pitchFamily="34" charset="-122"/>
                <a:cs typeface="Raleway" pitchFamily="34" charset="-120"/>
              </a:rPr>
              <a:t>Fats</a:t>
            </a:r>
            <a:endParaRPr lang="en-US" sz="2200" dirty="0"/>
          </a:p>
        </p:txBody>
      </p:sp>
      <p:sp>
        <p:nvSpPr>
          <p:cNvPr id="8" name="Text 6"/>
          <p:cNvSpPr/>
          <p:nvPr/>
        </p:nvSpPr>
        <p:spPr>
          <a:xfrm>
            <a:off x="9872067" y="5459373"/>
            <a:ext cx="3978116"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Provide 9 kcal per gram. They are a concentrated energy source for prolonged, low-intensity activities.</a:t>
            </a:r>
            <a:endParaRPr lang="en-US" sz="1750" dirty="0"/>
          </a:p>
        </p:txBody>
      </p:sp>
      <p:sp>
        <p:nvSpPr>
          <p:cNvPr id="9" name="Text 7"/>
          <p:cNvSpPr/>
          <p:nvPr/>
        </p:nvSpPr>
        <p:spPr>
          <a:xfrm>
            <a:off x="793790" y="7007304"/>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distribution of these macronutrients significantly affects overall energy levels and metabolic pathways.</a:t>
            </a:r>
            <a:endParaRPr lang="en-US" sz="1750" dirty="0"/>
          </a:p>
        </p:txBody>
      </p:sp>
      <p:sp>
        <p:nvSpPr>
          <p:cNvPr id="10" name="Rectangle 9">
            <a:extLst>
              <a:ext uri="{FF2B5EF4-FFF2-40B4-BE49-F238E27FC236}">
                <a16:creationId xmlns:a16="http://schemas.microsoft.com/office/drawing/2014/main" id="{10998740-3660-DDA0-E06F-C7B3AEB5F234}"/>
              </a:ext>
            </a:extLst>
          </p:cNvPr>
          <p:cNvSpPr/>
          <p:nvPr/>
        </p:nvSpPr>
        <p:spPr>
          <a:xfrm>
            <a:off x="12877800" y="10530840"/>
            <a:ext cx="1661160" cy="4419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313623"/>
            <a:ext cx="9374981"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ATP: The Universal Energy Currency</a:t>
            </a:r>
            <a:endParaRPr lang="en-US" sz="4450" dirty="0"/>
          </a:p>
        </p:txBody>
      </p:sp>
      <p:sp>
        <p:nvSpPr>
          <p:cNvPr id="3" name="Text 1"/>
          <p:cNvSpPr/>
          <p:nvPr/>
        </p:nvSpPr>
        <p:spPr>
          <a:xfrm>
            <a:off x="1857256" y="3833336"/>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Production</a:t>
            </a:r>
            <a:endParaRPr lang="en-US" sz="2200" dirty="0"/>
          </a:p>
        </p:txBody>
      </p:sp>
      <p:sp>
        <p:nvSpPr>
          <p:cNvPr id="4" name="Text 2"/>
          <p:cNvSpPr/>
          <p:nvPr/>
        </p:nvSpPr>
        <p:spPr>
          <a:xfrm>
            <a:off x="793790" y="432375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ATP is synthesized through various metabolic pathways.</a:t>
            </a:r>
            <a:endParaRPr lang="en-US" sz="1750" dirty="0"/>
          </a:p>
        </p:txBody>
      </p:sp>
      <p:pic>
        <p:nvPicPr>
          <p:cNvPr id="5" name="Image 0" descr="preencoded.png"/>
          <p:cNvPicPr>
            <a:picLocks noChangeAspect="1"/>
          </p:cNvPicPr>
          <p:nvPr/>
        </p:nvPicPr>
        <p:blipFill>
          <a:blip r:embed="rId3"/>
          <a:stretch>
            <a:fillRect/>
          </a:stretch>
        </p:blipFill>
        <p:spPr>
          <a:xfrm>
            <a:off x="5032653" y="3476030"/>
            <a:ext cx="4564975" cy="4564975"/>
          </a:xfrm>
          <a:prstGeom prst="rect">
            <a:avLst/>
          </a:prstGeom>
        </p:spPr>
      </p:pic>
      <p:sp>
        <p:nvSpPr>
          <p:cNvPr id="6" name="Text 3"/>
          <p:cNvSpPr/>
          <p:nvPr/>
        </p:nvSpPr>
        <p:spPr>
          <a:xfrm>
            <a:off x="6226731" y="4239101"/>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7" name="Text 4"/>
          <p:cNvSpPr/>
          <p:nvPr/>
        </p:nvSpPr>
        <p:spPr>
          <a:xfrm>
            <a:off x="9937790" y="383333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Utilisation</a:t>
            </a:r>
            <a:endParaRPr lang="en-US" sz="2200" dirty="0"/>
          </a:p>
        </p:txBody>
      </p:sp>
      <p:sp>
        <p:nvSpPr>
          <p:cNvPr id="8" name="Text 5"/>
          <p:cNvSpPr/>
          <p:nvPr/>
        </p:nvSpPr>
        <p:spPr>
          <a:xfrm>
            <a:off x="9937790" y="432375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ATP fuels cellular processes, muscle contraction, and nerve impulses.</a:t>
            </a:r>
            <a:endParaRPr lang="en-US" sz="1750" dirty="0"/>
          </a:p>
        </p:txBody>
      </p:sp>
      <p:pic>
        <p:nvPicPr>
          <p:cNvPr id="9" name="Image 1" descr="preencoded.png"/>
          <p:cNvPicPr>
            <a:picLocks noChangeAspect="1"/>
          </p:cNvPicPr>
          <p:nvPr/>
        </p:nvPicPr>
        <p:blipFill>
          <a:blip r:embed="rId4"/>
          <a:stretch>
            <a:fillRect/>
          </a:stretch>
        </p:blipFill>
        <p:spPr>
          <a:xfrm>
            <a:off x="5032653" y="3476030"/>
            <a:ext cx="4564975" cy="4564975"/>
          </a:xfrm>
          <a:prstGeom prst="rect">
            <a:avLst/>
          </a:prstGeom>
        </p:spPr>
      </p:pic>
      <p:sp>
        <p:nvSpPr>
          <p:cNvPr id="10" name="Text 6"/>
          <p:cNvSpPr/>
          <p:nvPr/>
        </p:nvSpPr>
        <p:spPr>
          <a:xfrm>
            <a:off x="8452604" y="4627602"/>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1" name="Text 7"/>
          <p:cNvSpPr/>
          <p:nvPr/>
        </p:nvSpPr>
        <p:spPr>
          <a:xfrm>
            <a:off x="9937790" y="628590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Key Enzymes</a:t>
            </a:r>
            <a:endParaRPr lang="en-US" sz="2200" dirty="0"/>
          </a:p>
        </p:txBody>
      </p:sp>
      <p:sp>
        <p:nvSpPr>
          <p:cNvPr id="12" name="Text 8"/>
          <p:cNvSpPr/>
          <p:nvPr/>
        </p:nvSpPr>
        <p:spPr>
          <a:xfrm>
            <a:off x="9937790" y="6776323"/>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ATPase enzymes facilitate the breakdown of ATP to release energy.</a:t>
            </a:r>
            <a:endParaRPr lang="en-US" sz="1750" dirty="0"/>
          </a:p>
        </p:txBody>
      </p:sp>
      <p:pic>
        <p:nvPicPr>
          <p:cNvPr id="13" name="Image 2" descr="preencoded.png"/>
          <p:cNvPicPr>
            <a:picLocks noChangeAspect="1"/>
          </p:cNvPicPr>
          <p:nvPr/>
        </p:nvPicPr>
        <p:blipFill>
          <a:blip r:embed="rId5"/>
          <a:stretch>
            <a:fillRect/>
          </a:stretch>
        </p:blipFill>
        <p:spPr>
          <a:xfrm>
            <a:off x="5032653" y="3476030"/>
            <a:ext cx="4564975" cy="4564975"/>
          </a:xfrm>
          <a:prstGeom prst="rect">
            <a:avLst/>
          </a:prstGeom>
        </p:spPr>
      </p:pic>
      <p:sp>
        <p:nvSpPr>
          <p:cNvPr id="14" name="Text 9"/>
          <p:cNvSpPr/>
          <p:nvPr/>
        </p:nvSpPr>
        <p:spPr>
          <a:xfrm>
            <a:off x="8064103" y="6853476"/>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5" name="Text 10"/>
          <p:cNvSpPr/>
          <p:nvPr/>
        </p:nvSpPr>
        <p:spPr>
          <a:xfrm>
            <a:off x="1857256" y="6104453"/>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3C3939"/>
                </a:solidFill>
                <a:latin typeface="Raleway" pitchFamily="34" charset="0"/>
                <a:ea typeface="Raleway" pitchFamily="34" charset="-122"/>
                <a:cs typeface="Raleway" pitchFamily="34" charset="-120"/>
              </a:rPr>
              <a:t>Efficiency</a:t>
            </a:r>
            <a:endParaRPr lang="en-US" sz="2200" dirty="0"/>
          </a:p>
        </p:txBody>
      </p:sp>
      <p:sp>
        <p:nvSpPr>
          <p:cNvPr id="16" name="Text 11"/>
          <p:cNvSpPr/>
          <p:nvPr/>
        </p:nvSpPr>
        <p:spPr>
          <a:xfrm>
            <a:off x="793790" y="6594872"/>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3C3939"/>
                </a:solidFill>
                <a:latin typeface="Roboto" pitchFamily="34" charset="0"/>
                <a:ea typeface="Roboto" pitchFamily="34" charset="-122"/>
                <a:cs typeface="Roboto" pitchFamily="34" charset="-120"/>
              </a:rPr>
              <a:t>The efficiency of ATP production varies depending on the energy system used.</a:t>
            </a:r>
            <a:endParaRPr lang="en-US" sz="1750" dirty="0"/>
          </a:p>
        </p:txBody>
      </p:sp>
      <p:pic>
        <p:nvPicPr>
          <p:cNvPr id="17" name="Image 3" descr="preencoded.png"/>
          <p:cNvPicPr>
            <a:picLocks noChangeAspect="1"/>
          </p:cNvPicPr>
          <p:nvPr/>
        </p:nvPicPr>
        <p:blipFill>
          <a:blip r:embed="rId6"/>
          <a:stretch>
            <a:fillRect/>
          </a:stretch>
        </p:blipFill>
        <p:spPr>
          <a:xfrm>
            <a:off x="5032653" y="3476030"/>
            <a:ext cx="4564975" cy="4564975"/>
          </a:xfrm>
          <a:prstGeom prst="rect">
            <a:avLst/>
          </a:prstGeom>
        </p:spPr>
      </p:pic>
      <p:sp>
        <p:nvSpPr>
          <p:cNvPr id="18" name="Text 12"/>
          <p:cNvSpPr/>
          <p:nvPr/>
        </p:nvSpPr>
        <p:spPr>
          <a:xfrm>
            <a:off x="5838230" y="6464975"/>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3C3939"/>
                </a:solidFill>
                <a:latin typeface="Raleway" pitchFamily="34" charset="0"/>
                <a:ea typeface="Raleway" pitchFamily="34" charset="-122"/>
                <a:cs typeface="Raleway" pitchFamily="34" charset="-120"/>
              </a:rPr>
              <a:t>4</a:t>
            </a:r>
            <a:endParaRPr lang="en-US" sz="2650" dirty="0"/>
          </a:p>
        </p:txBody>
      </p:sp>
      <p:sp>
        <p:nvSpPr>
          <p:cNvPr id="19" name="Text 13"/>
          <p:cNvSpPr/>
          <p:nvPr/>
        </p:nvSpPr>
        <p:spPr>
          <a:xfrm>
            <a:off x="793790" y="8296156"/>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Adenosine triphosphate (ATP) is the primary source of energy for cells, essential for various physiological functions.</a:t>
            </a:r>
            <a:endParaRPr lang="en-US" sz="1750" dirty="0"/>
          </a:p>
        </p:txBody>
      </p:sp>
      <p:sp>
        <p:nvSpPr>
          <p:cNvPr id="20" name="Rectangle 19">
            <a:extLst>
              <a:ext uri="{FF2B5EF4-FFF2-40B4-BE49-F238E27FC236}">
                <a16:creationId xmlns:a16="http://schemas.microsoft.com/office/drawing/2014/main" id="{5732FF22-1FC6-48C6-49B2-9BDD6D75957B}"/>
              </a:ext>
            </a:extLst>
          </p:cNvPr>
          <p:cNvSpPr/>
          <p:nvPr/>
        </p:nvSpPr>
        <p:spPr>
          <a:xfrm>
            <a:off x="12877800" y="10530840"/>
            <a:ext cx="1661160" cy="4419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10972800"/>
          </a:xfrm>
          <a:prstGeom prst="rect">
            <a:avLst/>
          </a:prstGeom>
        </p:spPr>
      </p:pic>
      <p:sp>
        <p:nvSpPr>
          <p:cNvPr id="3" name="Text 0"/>
          <p:cNvSpPr/>
          <p:nvPr/>
        </p:nvSpPr>
        <p:spPr>
          <a:xfrm>
            <a:off x="6280190" y="2713673"/>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Overview of the Three Energy Systems</a:t>
            </a:r>
            <a:endParaRPr lang="en-US" sz="4450" dirty="0"/>
          </a:p>
        </p:txBody>
      </p:sp>
      <p:sp>
        <p:nvSpPr>
          <p:cNvPr id="4" name="Shape 1"/>
          <p:cNvSpPr/>
          <p:nvPr/>
        </p:nvSpPr>
        <p:spPr>
          <a:xfrm>
            <a:off x="6280190" y="4726543"/>
            <a:ext cx="510302" cy="510302"/>
          </a:xfrm>
          <a:prstGeom prst="roundRect">
            <a:avLst>
              <a:gd name="adj" fmla="val 18669"/>
            </a:avLst>
          </a:prstGeom>
          <a:solidFill>
            <a:srgbClr val="E1E1EA"/>
          </a:solidFill>
          <a:ln w="7620">
            <a:solidFill>
              <a:srgbClr val="C7C7D0"/>
            </a:solidFill>
            <a:prstDash val="solid"/>
          </a:ln>
        </p:spPr>
      </p:sp>
      <p:sp>
        <p:nvSpPr>
          <p:cNvPr id="5" name="Text 2"/>
          <p:cNvSpPr/>
          <p:nvPr/>
        </p:nvSpPr>
        <p:spPr>
          <a:xfrm>
            <a:off x="6365260" y="476904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6" name="Text 3"/>
          <p:cNvSpPr/>
          <p:nvPr/>
        </p:nvSpPr>
        <p:spPr>
          <a:xfrm>
            <a:off x="7017306" y="47265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Phosphagen System</a:t>
            </a:r>
            <a:endParaRPr lang="en-US" sz="2200" dirty="0"/>
          </a:p>
        </p:txBody>
      </p:sp>
      <p:sp>
        <p:nvSpPr>
          <p:cNvPr id="7" name="Text 4"/>
          <p:cNvSpPr/>
          <p:nvPr/>
        </p:nvSpPr>
        <p:spPr>
          <a:xfrm>
            <a:off x="7017306" y="5216962"/>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Provides energy for short, high-intensity bursts (10s).</a:t>
            </a:r>
            <a:endParaRPr lang="en-US" sz="1750" dirty="0"/>
          </a:p>
        </p:txBody>
      </p:sp>
      <p:sp>
        <p:nvSpPr>
          <p:cNvPr id="8" name="Shape 5"/>
          <p:cNvSpPr/>
          <p:nvPr/>
        </p:nvSpPr>
        <p:spPr>
          <a:xfrm>
            <a:off x="10171867" y="4726543"/>
            <a:ext cx="510302" cy="510302"/>
          </a:xfrm>
          <a:prstGeom prst="roundRect">
            <a:avLst>
              <a:gd name="adj" fmla="val 18669"/>
            </a:avLst>
          </a:prstGeom>
          <a:solidFill>
            <a:srgbClr val="E1E1EA"/>
          </a:solidFill>
          <a:ln w="7620">
            <a:solidFill>
              <a:srgbClr val="C7C7D0"/>
            </a:solidFill>
            <a:prstDash val="solid"/>
          </a:ln>
        </p:spPr>
      </p:sp>
      <p:sp>
        <p:nvSpPr>
          <p:cNvPr id="9" name="Text 6"/>
          <p:cNvSpPr/>
          <p:nvPr/>
        </p:nvSpPr>
        <p:spPr>
          <a:xfrm>
            <a:off x="10256937" y="4769048"/>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0" name="Text 7"/>
          <p:cNvSpPr/>
          <p:nvPr/>
        </p:nvSpPr>
        <p:spPr>
          <a:xfrm>
            <a:off x="10908983" y="47265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Glycolytic System</a:t>
            </a:r>
            <a:endParaRPr lang="en-US" sz="2200" dirty="0"/>
          </a:p>
        </p:txBody>
      </p:sp>
      <p:sp>
        <p:nvSpPr>
          <p:cNvPr id="11" name="Text 8"/>
          <p:cNvSpPr/>
          <p:nvPr/>
        </p:nvSpPr>
        <p:spPr>
          <a:xfrm>
            <a:off x="10908983" y="5216962"/>
            <a:ext cx="2927747"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Fuels activities lasting 1-2 minutes.</a:t>
            </a:r>
            <a:endParaRPr lang="en-US" sz="1750" dirty="0"/>
          </a:p>
        </p:txBody>
      </p:sp>
      <p:sp>
        <p:nvSpPr>
          <p:cNvPr id="12" name="Shape 9"/>
          <p:cNvSpPr/>
          <p:nvPr/>
        </p:nvSpPr>
        <p:spPr>
          <a:xfrm>
            <a:off x="6280190" y="6424732"/>
            <a:ext cx="510302" cy="510302"/>
          </a:xfrm>
          <a:prstGeom prst="roundRect">
            <a:avLst>
              <a:gd name="adj" fmla="val 18669"/>
            </a:avLst>
          </a:prstGeom>
          <a:solidFill>
            <a:srgbClr val="E1E1EA"/>
          </a:solidFill>
          <a:ln w="7620">
            <a:solidFill>
              <a:srgbClr val="C7C7D0"/>
            </a:solidFill>
            <a:prstDash val="solid"/>
          </a:ln>
        </p:spPr>
      </p:sp>
      <p:sp>
        <p:nvSpPr>
          <p:cNvPr id="13" name="Text 10"/>
          <p:cNvSpPr/>
          <p:nvPr/>
        </p:nvSpPr>
        <p:spPr>
          <a:xfrm>
            <a:off x="6365260" y="6467237"/>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4" name="Text 11"/>
          <p:cNvSpPr/>
          <p:nvPr/>
        </p:nvSpPr>
        <p:spPr>
          <a:xfrm>
            <a:off x="7017306" y="642473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Oxidative System</a:t>
            </a:r>
            <a:endParaRPr lang="en-US" sz="2200" dirty="0"/>
          </a:p>
        </p:txBody>
      </p:sp>
      <p:sp>
        <p:nvSpPr>
          <p:cNvPr id="15" name="Text 12"/>
          <p:cNvSpPr/>
          <p:nvPr/>
        </p:nvSpPr>
        <p:spPr>
          <a:xfrm>
            <a:off x="7017306" y="6915150"/>
            <a:ext cx="6819305"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Supports activities lasting longer than 2 minutes.</a:t>
            </a:r>
            <a:endParaRPr lang="en-US" sz="1750" dirty="0"/>
          </a:p>
        </p:txBody>
      </p:sp>
      <p:sp>
        <p:nvSpPr>
          <p:cNvPr id="16" name="Text 13"/>
          <p:cNvSpPr/>
          <p:nvPr/>
        </p:nvSpPr>
        <p:spPr>
          <a:xfrm>
            <a:off x="6280190" y="7533203"/>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Each system plays a unique role in exercise and daily activities, catering to different energy demands.</a:t>
            </a:r>
            <a:endParaRPr lang="en-US" sz="1750" dirty="0"/>
          </a:p>
        </p:txBody>
      </p:sp>
      <p:sp>
        <p:nvSpPr>
          <p:cNvPr id="17" name="Rectangle 16">
            <a:extLst>
              <a:ext uri="{FF2B5EF4-FFF2-40B4-BE49-F238E27FC236}">
                <a16:creationId xmlns:a16="http://schemas.microsoft.com/office/drawing/2014/main" id="{4AF7E21F-A666-BBA2-FD8B-08CFD86CB6FC}"/>
              </a:ext>
            </a:extLst>
          </p:cNvPr>
          <p:cNvSpPr/>
          <p:nvPr/>
        </p:nvSpPr>
        <p:spPr>
          <a:xfrm>
            <a:off x="12877800" y="10530840"/>
            <a:ext cx="1661160" cy="4419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10972800"/>
          </a:xfrm>
          <a:prstGeom prst="rect">
            <a:avLst/>
          </a:prstGeom>
        </p:spPr>
      </p:pic>
      <p:sp>
        <p:nvSpPr>
          <p:cNvPr id="3" name="Text 0"/>
          <p:cNvSpPr/>
          <p:nvPr/>
        </p:nvSpPr>
        <p:spPr>
          <a:xfrm>
            <a:off x="6280190" y="2075736"/>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The Power of the Phosphagen System</a:t>
            </a:r>
            <a:endParaRPr lang="en-US" sz="4450" dirty="0"/>
          </a:p>
        </p:txBody>
      </p:sp>
      <p:pic>
        <p:nvPicPr>
          <p:cNvPr id="4" name="Image 1" descr="preencoded.png"/>
          <p:cNvPicPr>
            <a:picLocks noChangeAspect="1"/>
          </p:cNvPicPr>
          <p:nvPr/>
        </p:nvPicPr>
        <p:blipFill>
          <a:blip r:embed="rId4"/>
          <a:stretch>
            <a:fillRect/>
          </a:stretch>
        </p:blipFill>
        <p:spPr>
          <a:xfrm>
            <a:off x="6280190" y="3833455"/>
            <a:ext cx="1134070" cy="1360884"/>
          </a:xfrm>
          <a:prstGeom prst="rect">
            <a:avLst/>
          </a:prstGeom>
        </p:spPr>
      </p:pic>
      <p:sp>
        <p:nvSpPr>
          <p:cNvPr id="5" name="Text 1"/>
          <p:cNvSpPr/>
          <p:nvPr/>
        </p:nvSpPr>
        <p:spPr>
          <a:xfrm>
            <a:off x="7754422" y="40602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Creatine Phosphate</a:t>
            </a:r>
            <a:endParaRPr lang="en-US" sz="2200" dirty="0"/>
          </a:p>
        </p:txBody>
      </p:sp>
      <p:sp>
        <p:nvSpPr>
          <p:cNvPr id="6" name="Text 2"/>
          <p:cNvSpPr/>
          <p:nvPr/>
        </p:nvSpPr>
        <p:spPr>
          <a:xfrm>
            <a:off x="7754422" y="455068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Utilises creatine phosphate for rapid ATP regeneration.</a:t>
            </a:r>
            <a:endParaRPr lang="en-US" sz="1750" dirty="0"/>
          </a:p>
        </p:txBody>
      </p:sp>
      <p:pic>
        <p:nvPicPr>
          <p:cNvPr id="7" name="Image 2" descr="preencoded.png"/>
          <p:cNvPicPr>
            <a:picLocks noChangeAspect="1"/>
          </p:cNvPicPr>
          <p:nvPr/>
        </p:nvPicPr>
        <p:blipFill>
          <a:blip r:embed="rId5"/>
          <a:stretch>
            <a:fillRect/>
          </a:stretch>
        </p:blipFill>
        <p:spPr>
          <a:xfrm>
            <a:off x="6280190" y="5194340"/>
            <a:ext cx="1134070" cy="1360884"/>
          </a:xfrm>
          <a:prstGeom prst="rect">
            <a:avLst/>
          </a:prstGeom>
        </p:spPr>
      </p:pic>
      <p:sp>
        <p:nvSpPr>
          <p:cNvPr id="8" name="Text 3"/>
          <p:cNvSpPr/>
          <p:nvPr/>
        </p:nvSpPr>
        <p:spPr>
          <a:xfrm>
            <a:off x="7754422" y="542115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Fastest Energy</a:t>
            </a:r>
            <a:endParaRPr lang="en-US" sz="2200" dirty="0"/>
          </a:p>
        </p:txBody>
      </p:sp>
      <p:sp>
        <p:nvSpPr>
          <p:cNvPr id="9" name="Text 4"/>
          <p:cNvSpPr/>
          <p:nvPr/>
        </p:nvSpPr>
        <p:spPr>
          <a:xfrm>
            <a:off x="7754422" y="5911572"/>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Offers the quickest energy production rate.</a:t>
            </a:r>
            <a:endParaRPr lang="en-US" sz="1750" dirty="0"/>
          </a:p>
        </p:txBody>
      </p:sp>
      <p:pic>
        <p:nvPicPr>
          <p:cNvPr id="10" name="Image 3" descr="preencoded.png"/>
          <p:cNvPicPr>
            <a:picLocks noChangeAspect="1"/>
          </p:cNvPicPr>
          <p:nvPr/>
        </p:nvPicPr>
        <p:blipFill>
          <a:blip r:embed="rId6"/>
          <a:stretch>
            <a:fillRect/>
          </a:stretch>
        </p:blipFill>
        <p:spPr>
          <a:xfrm>
            <a:off x="6280190" y="6555224"/>
            <a:ext cx="1134070" cy="1360884"/>
          </a:xfrm>
          <a:prstGeom prst="rect">
            <a:avLst/>
          </a:prstGeom>
        </p:spPr>
      </p:pic>
      <p:sp>
        <p:nvSpPr>
          <p:cNvPr id="11" name="Text 5"/>
          <p:cNvSpPr/>
          <p:nvPr/>
        </p:nvSpPr>
        <p:spPr>
          <a:xfrm>
            <a:off x="7754422" y="678203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Short Duration</a:t>
            </a:r>
            <a:endParaRPr lang="en-US" sz="2200" dirty="0"/>
          </a:p>
        </p:txBody>
      </p:sp>
      <p:sp>
        <p:nvSpPr>
          <p:cNvPr id="12" name="Text 6"/>
          <p:cNvSpPr/>
          <p:nvPr/>
        </p:nvSpPr>
        <p:spPr>
          <a:xfrm>
            <a:off x="7754422" y="7272457"/>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Lasts approximately 10 seconds.</a:t>
            </a:r>
            <a:endParaRPr lang="en-US" sz="1750" dirty="0"/>
          </a:p>
        </p:txBody>
      </p:sp>
      <p:sp>
        <p:nvSpPr>
          <p:cNvPr id="13" name="Text 7"/>
          <p:cNvSpPr/>
          <p:nvPr/>
        </p:nvSpPr>
        <p:spPr>
          <a:xfrm>
            <a:off x="6280190" y="8171259"/>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phosphagen system is critical for activities requiring short bursts of intense power, like sprinting or weightlifting.</a:t>
            </a:r>
            <a:endParaRPr lang="en-US" sz="1750" dirty="0"/>
          </a:p>
        </p:txBody>
      </p:sp>
      <p:sp>
        <p:nvSpPr>
          <p:cNvPr id="14" name="Rectangle 13">
            <a:extLst>
              <a:ext uri="{FF2B5EF4-FFF2-40B4-BE49-F238E27FC236}">
                <a16:creationId xmlns:a16="http://schemas.microsoft.com/office/drawing/2014/main" id="{670A5E10-6D49-3984-DDDC-ECB38BE3CFF8}"/>
              </a:ext>
            </a:extLst>
          </p:cNvPr>
          <p:cNvSpPr/>
          <p:nvPr/>
        </p:nvSpPr>
        <p:spPr>
          <a:xfrm>
            <a:off x="12877800" y="10530840"/>
            <a:ext cx="1661160" cy="44196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5227915"/>
            <a:ext cx="9749790"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Unlocking Energy Through Glycolysis</a:t>
            </a:r>
            <a:endParaRPr lang="en-US" sz="4450" dirty="0"/>
          </a:p>
        </p:txBody>
      </p:sp>
      <p:sp>
        <p:nvSpPr>
          <p:cNvPr id="4" name="Shape 1"/>
          <p:cNvSpPr/>
          <p:nvPr/>
        </p:nvSpPr>
        <p:spPr>
          <a:xfrm>
            <a:off x="793790" y="6276856"/>
            <a:ext cx="4196358" cy="1685092"/>
          </a:xfrm>
          <a:prstGeom prst="roundRect">
            <a:avLst>
              <a:gd name="adj" fmla="val 5654"/>
            </a:avLst>
          </a:prstGeom>
          <a:solidFill>
            <a:srgbClr val="E1E1EA"/>
          </a:solidFill>
          <a:ln w="7620">
            <a:solidFill>
              <a:srgbClr val="C7C7D0"/>
            </a:solidFill>
            <a:prstDash val="solid"/>
          </a:ln>
        </p:spPr>
      </p:sp>
      <p:sp>
        <p:nvSpPr>
          <p:cNvPr id="5" name="Text 2"/>
          <p:cNvSpPr/>
          <p:nvPr/>
        </p:nvSpPr>
        <p:spPr>
          <a:xfrm>
            <a:off x="1028224" y="65112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Glucose Breakdown</a:t>
            </a:r>
            <a:endParaRPr lang="en-US" sz="2200" dirty="0"/>
          </a:p>
        </p:txBody>
      </p:sp>
      <p:sp>
        <p:nvSpPr>
          <p:cNvPr id="6" name="Text 3"/>
          <p:cNvSpPr/>
          <p:nvPr/>
        </p:nvSpPr>
        <p:spPr>
          <a:xfrm>
            <a:off x="1028224" y="7001708"/>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Breaks down glucose to produce ATP anaerobically.</a:t>
            </a:r>
            <a:endParaRPr lang="en-US" sz="1750" dirty="0"/>
          </a:p>
        </p:txBody>
      </p:sp>
      <p:sp>
        <p:nvSpPr>
          <p:cNvPr id="7" name="Shape 4"/>
          <p:cNvSpPr/>
          <p:nvPr/>
        </p:nvSpPr>
        <p:spPr>
          <a:xfrm>
            <a:off x="5216962" y="6276856"/>
            <a:ext cx="4196358" cy="1685092"/>
          </a:xfrm>
          <a:prstGeom prst="roundRect">
            <a:avLst>
              <a:gd name="adj" fmla="val 5654"/>
            </a:avLst>
          </a:prstGeom>
          <a:solidFill>
            <a:srgbClr val="E1E1EA"/>
          </a:solidFill>
          <a:ln w="7620">
            <a:solidFill>
              <a:srgbClr val="C7C7D0"/>
            </a:solidFill>
            <a:prstDash val="solid"/>
          </a:ln>
        </p:spPr>
      </p:sp>
      <p:sp>
        <p:nvSpPr>
          <p:cNvPr id="8" name="Text 5"/>
          <p:cNvSpPr/>
          <p:nvPr/>
        </p:nvSpPr>
        <p:spPr>
          <a:xfrm>
            <a:off x="5451396" y="65112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ATP Production</a:t>
            </a:r>
            <a:endParaRPr lang="en-US" sz="2200" dirty="0"/>
          </a:p>
        </p:txBody>
      </p:sp>
      <p:sp>
        <p:nvSpPr>
          <p:cNvPr id="9" name="Text 6"/>
          <p:cNvSpPr/>
          <p:nvPr/>
        </p:nvSpPr>
        <p:spPr>
          <a:xfrm>
            <a:off x="5451396" y="7001708"/>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Generates 2 ATP molecules per glucose molecule.</a:t>
            </a:r>
            <a:endParaRPr lang="en-US" sz="1750" dirty="0"/>
          </a:p>
        </p:txBody>
      </p:sp>
      <p:sp>
        <p:nvSpPr>
          <p:cNvPr id="10" name="Shape 7"/>
          <p:cNvSpPr/>
          <p:nvPr/>
        </p:nvSpPr>
        <p:spPr>
          <a:xfrm>
            <a:off x="9640133" y="6276856"/>
            <a:ext cx="4196358" cy="1685092"/>
          </a:xfrm>
          <a:prstGeom prst="roundRect">
            <a:avLst>
              <a:gd name="adj" fmla="val 5654"/>
            </a:avLst>
          </a:prstGeom>
          <a:solidFill>
            <a:srgbClr val="E1E1EA"/>
          </a:solidFill>
          <a:ln w="7620">
            <a:solidFill>
              <a:srgbClr val="C7C7D0"/>
            </a:solidFill>
            <a:prstDash val="solid"/>
          </a:ln>
        </p:spPr>
      </p:sp>
      <p:sp>
        <p:nvSpPr>
          <p:cNvPr id="11" name="Text 8"/>
          <p:cNvSpPr/>
          <p:nvPr/>
        </p:nvSpPr>
        <p:spPr>
          <a:xfrm>
            <a:off x="9874568" y="651129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Lactic Acid</a:t>
            </a:r>
            <a:endParaRPr lang="en-US" sz="2200" dirty="0"/>
          </a:p>
        </p:txBody>
      </p:sp>
      <p:sp>
        <p:nvSpPr>
          <p:cNvPr id="12" name="Text 9"/>
          <p:cNvSpPr/>
          <p:nvPr/>
        </p:nvSpPr>
        <p:spPr>
          <a:xfrm>
            <a:off x="9874568" y="7001708"/>
            <a:ext cx="3727490"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Produces lactic acid as a by-product.</a:t>
            </a:r>
            <a:endParaRPr lang="en-US" sz="1750" dirty="0"/>
          </a:p>
        </p:txBody>
      </p:sp>
      <p:sp>
        <p:nvSpPr>
          <p:cNvPr id="13" name="Text 10"/>
          <p:cNvSpPr/>
          <p:nvPr/>
        </p:nvSpPr>
        <p:spPr>
          <a:xfrm>
            <a:off x="793790" y="8217098"/>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glycolytic system is essential for medium-duration activities, such as sprints, where quick energy is needed.</a:t>
            </a:r>
            <a:endParaRPr lang="en-US" sz="1750" dirty="0"/>
          </a:p>
        </p:txBody>
      </p:sp>
      <p:sp>
        <p:nvSpPr>
          <p:cNvPr id="14" name="Rectangle 13">
            <a:extLst>
              <a:ext uri="{FF2B5EF4-FFF2-40B4-BE49-F238E27FC236}">
                <a16:creationId xmlns:a16="http://schemas.microsoft.com/office/drawing/2014/main" id="{2F0F66B9-A4E0-075D-A8E1-B7B42A8DE759}"/>
              </a:ext>
            </a:extLst>
          </p:cNvPr>
          <p:cNvSpPr/>
          <p:nvPr/>
        </p:nvSpPr>
        <p:spPr>
          <a:xfrm>
            <a:off x="12832080" y="10497502"/>
            <a:ext cx="1798320" cy="3629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10972800"/>
          </a:xfrm>
          <a:prstGeom prst="rect">
            <a:avLst/>
          </a:prstGeom>
        </p:spPr>
      </p:pic>
      <p:sp>
        <p:nvSpPr>
          <p:cNvPr id="3" name="Text 0"/>
          <p:cNvSpPr/>
          <p:nvPr/>
        </p:nvSpPr>
        <p:spPr>
          <a:xfrm>
            <a:off x="6280190" y="2930604"/>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The Endurance of the Oxidative System</a:t>
            </a:r>
            <a:endParaRPr lang="en-US" sz="4450" dirty="0"/>
          </a:p>
        </p:txBody>
      </p:sp>
      <p:pic>
        <p:nvPicPr>
          <p:cNvPr id="4" name="Image 1" descr="preencoded.png"/>
          <p:cNvPicPr>
            <a:picLocks noChangeAspect="1"/>
          </p:cNvPicPr>
          <p:nvPr/>
        </p:nvPicPr>
        <p:blipFill>
          <a:blip r:embed="rId4"/>
          <a:stretch>
            <a:fillRect/>
          </a:stretch>
        </p:blipFill>
        <p:spPr>
          <a:xfrm>
            <a:off x="6280190" y="4688324"/>
            <a:ext cx="566976" cy="566976"/>
          </a:xfrm>
          <a:prstGeom prst="rect">
            <a:avLst/>
          </a:prstGeom>
        </p:spPr>
      </p:pic>
      <p:sp>
        <p:nvSpPr>
          <p:cNvPr id="5" name="Text 1"/>
          <p:cNvSpPr/>
          <p:nvPr/>
        </p:nvSpPr>
        <p:spPr>
          <a:xfrm>
            <a:off x="6280190" y="5482114"/>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Aerobic</a:t>
            </a:r>
            <a:endParaRPr lang="en-US" sz="2200" dirty="0"/>
          </a:p>
        </p:txBody>
      </p:sp>
      <p:sp>
        <p:nvSpPr>
          <p:cNvPr id="6" name="Text 2"/>
          <p:cNvSpPr/>
          <p:nvPr/>
        </p:nvSpPr>
        <p:spPr>
          <a:xfrm>
            <a:off x="6280190" y="5972532"/>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Requires oxygen for energy production.</a:t>
            </a:r>
            <a:endParaRPr lang="en-US" sz="1750" dirty="0"/>
          </a:p>
        </p:txBody>
      </p:sp>
      <p:pic>
        <p:nvPicPr>
          <p:cNvPr id="7" name="Image 2" descr="preencoded.png"/>
          <p:cNvPicPr>
            <a:picLocks noChangeAspect="1"/>
          </p:cNvPicPr>
          <p:nvPr/>
        </p:nvPicPr>
        <p:blipFill>
          <a:blip r:embed="rId5"/>
          <a:stretch>
            <a:fillRect/>
          </a:stretch>
        </p:blipFill>
        <p:spPr>
          <a:xfrm>
            <a:off x="8912304" y="4688324"/>
            <a:ext cx="566976" cy="566976"/>
          </a:xfrm>
          <a:prstGeom prst="rect">
            <a:avLst/>
          </a:prstGeom>
        </p:spPr>
      </p:pic>
      <p:sp>
        <p:nvSpPr>
          <p:cNvPr id="8" name="Text 3"/>
          <p:cNvSpPr/>
          <p:nvPr/>
        </p:nvSpPr>
        <p:spPr>
          <a:xfrm>
            <a:off x="8912304" y="5482114"/>
            <a:ext cx="2292072"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Krebs Cycle</a:t>
            </a:r>
            <a:endParaRPr lang="en-US" sz="2200" dirty="0"/>
          </a:p>
        </p:txBody>
      </p:sp>
      <p:sp>
        <p:nvSpPr>
          <p:cNvPr id="9" name="Text 4"/>
          <p:cNvSpPr/>
          <p:nvPr/>
        </p:nvSpPr>
        <p:spPr>
          <a:xfrm>
            <a:off x="8912304" y="5972532"/>
            <a:ext cx="2292072"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Involves the Krebs cycle and electron transport chain.</a:t>
            </a:r>
            <a:endParaRPr lang="en-US" sz="1750" dirty="0"/>
          </a:p>
        </p:txBody>
      </p:sp>
      <p:pic>
        <p:nvPicPr>
          <p:cNvPr id="10" name="Image 3" descr="preencoded.png"/>
          <p:cNvPicPr>
            <a:picLocks noChangeAspect="1"/>
          </p:cNvPicPr>
          <p:nvPr/>
        </p:nvPicPr>
        <p:blipFill>
          <a:blip r:embed="rId6"/>
          <a:stretch>
            <a:fillRect/>
          </a:stretch>
        </p:blipFill>
        <p:spPr>
          <a:xfrm>
            <a:off x="11544538" y="4688324"/>
            <a:ext cx="566976" cy="566976"/>
          </a:xfrm>
          <a:prstGeom prst="rect">
            <a:avLst/>
          </a:prstGeom>
        </p:spPr>
      </p:pic>
      <p:sp>
        <p:nvSpPr>
          <p:cNvPr id="11" name="Text 5"/>
          <p:cNvSpPr/>
          <p:nvPr/>
        </p:nvSpPr>
        <p:spPr>
          <a:xfrm>
            <a:off x="11544538" y="5482114"/>
            <a:ext cx="229195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High ATP Yield</a:t>
            </a:r>
            <a:endParaRPr lang="en-US" sz="2200" dirty="0"/>
          </a:p>
        </p:txBody>
      </p:sp>
      <p:sp>
        <p:nvSpPr>
          <p:cNvPr id="12" name="Text 6"/>
          <p:cNvSpPr/>
          <p:nvPr/>
        </p:nvSpPr>
        <p:spPr>
          <a:xfrm>
            <a:off x="11544538" y="5972532"/>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Produces a significant amount of ATP.</a:t>
            </a:r>
            <a:endParaRPr lang="en-US" sz="1750" dirty="0"/>
          </a:p>
        </p:txBody>
      </p:sp>
      <p:sp>
        <p:nvSpPr>
          <p:cNvPr id="13" name="Text 7"/>
          <p:cNvSpPr/>
          <p:nvPr/>
        </p:nvSpPr>
        <p:spPr>
          <a:xfrm>
            <a:off x="6280190" y="7316391"/>
            <a:ext cx="7556421" cy="725805"/>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The oxidative system supports sustained, low-intensity activities like endurance running, providing a large amount of ATP over time.</a:t>
            </a:r>
            <a:endParaRPr lang="en-US" sz="1750" dirty="0"/>
          </a:p>
        </p:txBody>
      </p:sp>
      <p:sp>
        <p:nvSpPr>
          <p:cNvPr id="14" name="Rectangle 13">
            <a:extLst>
              <a:ext uri="{FF2B5EF4-FFF2-40B4-BE49-F238E27FC236}">
                <a16:creationId xmlns:a16="http://schemas.microsoft.com/office/drawing/2014/main" id="{5C43DEA7-B0B2-21B5-C0FD-DF33CCAA12F1}"/>
              </a:ext>
            </a:extLst>
          </p:cNvPr>
          <p:cNvSpPr/>
          <p:nvPr/>
        </p:nvSpPr>
        <p:spPr>
          <a:xfrm>
            <a:off x="12832080" y="10497502"/>
            <a:ext cx="1798320" cy="3629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10972800"/>
          </a:xfrm>
          <a:prstGeom prst="rect">
            <a:avLst/>
          </a:prstGeom>
        </p:spPr>
      </p:pic>
      <p:sp>
        <p:nvSpPr>
          <p:cNvPr id="3" name="Text 0"/>
          <p:cNvSpPr/>
          <p:nvPr/>
        </p:nvSpPr>
        <p:spPr>
          <a:xfrm>
            <a:off x="793790" y="1748314"/>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Micronutrients: The Key to Energy Efficiency</a:t>
            </a:r>
            <a:endParaRPr lang="en-US" sz="4450" dirty="0"/>
          </a:p>
        </p:txBody>
      </p:sp>
      <p:sp>
        <p:nvSpPr>
          <p:cNvPr id="4" name="Shape 1"/>
          <p:cNvSpPr/>
          <p:nvPr/>
        </p:nvSpPr>
        <p:spPr>
          <a:xfrm>
            <a:off x="1048941" y="3506033"/>
            <a:ext cx="30480" cy="4374475"/>
          </a:xfrm>
          <a:prstGeom prst="roundRect">
            <a:avLst>
              <a:gd name="adj" fmla="val 312558"/>
            </a:avLst>
          </a:prstGeom>
          <a:solidFill>
            <a:srgbClr val="C7C7D0"/>
          </a:solidFill>
          <a:ln/>
        </p:spPr>
      </p:sp>
      <p:sp>
        <p:nvSpPr>
          <p:cNvPr id="5" name="Shape 2"/>
          <p:cNvSpPr/>
          <p:nvPr/>
        </p:nvSpPr>
        <p:spPr>
          <a:xfrm>
            <a:off x="1273612" y="4001095"/>
            <a:ext cx="680442" cy="30480"/>
          </a:xfrm>
          <a:prstGeom prst="roundRect">
            <a:avLst>
              <a:gd name="adj" fmla="val 312558"/>
            </a:avLst>
          </a:prstGeom>
          <a:solidFill>
            <a:srgbClr val="C7C7D0"/>
          </a:solidFill>
          <a:ln/>
        </p:spPr>
      </p:sp>
      <p:sp>
        <p:nvSpPr>
          <p:cNvPr id="6" name="Shape 3"/>
          <p:cNvSpPr/>
          <p:nvPr/>
        </p:nvSpPr>
        <p:spPr>
          <a:xfrm>
            <a:off x="793790" y="3761184"/>
            <a:ext cx="510302" cy="510302"/>
          </a:xfrm>
          <a:prstGeom prst="roundRect">
            <a:avLst>
              <a:gd name="adj" fmla="val 18669"/>
            </a:avLst>
          </a:prstGeom>
          <a:solidFill>
            <a:srgbClr val="E1E1EA"/>
          </a:solidFill>
          <a:ln w="7620">
            <a:solidFill>
              <a:srgbClr val="C7C7D0"/>
            </a:solidFill>
            <a:prstDash val="solid"/>
          </a:ln>
        </p:spPr>
      </p:sp>
      <p:sp>
        <p:nvSpPr>
          <p:cNvPr id="7" name="Text 4"/>
          <p:cNvSpPr/>
          <p:nvPr/>
        </p:nvSpPr>
        <p:spPr>
          <a:xfrm>
            <a:off x="878860" y="3803690"/>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1</a:t>
            </a:r>
            <a:endParaRPr lang="en-US" sz="2650" dirty="0"/>
          </a:p>
        </p:txBody>
      </p:sp>
      <p:sp>
        <p:nvSpPr>
          <p:cNvPr id="8" name="Text 5"/>
          <p:cNvSpPr/>
          <p:nvPr/>
        </p:nvSpPr>
        <p:spPr>
          <a:xfrm>
            <a:off x="2183011" y="37328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B-Complex Vitamins</a:t>
            </a:r>
            <a:endParaRPr lang="en-US" sz="2200" dirty="0"/>
          </a:p>
        </p:txBody>
      </p:sp>
      <p:sp>
        <p:nvSpPr>
          <p:cNvPr id="9" name="Text 6"/>
          <p:cNvSpPr/>
          <p:nvPr/>
        </p:nvSpPr>
        <p:spPr>
          <a:xfrm>
            <a:off x="2183011" y="4223266"/>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Crucial for energy metabolism and enzyme activation.</a:t>
            </a:r>
            <a:endParaRPr lang="en-US" sz="1750" dirty="0"/>
          </a:p>
        </p:txBody>
      </p:sp>
      <p:sp>
        <p:nvSpPr>
          <p:cNvPr id="10" name="Shape 7"/>
          <p:cNvSpPr/>
          <p:nvPr/>
        </p:nvSpPr>
        <p:spPr>
          <a:xfrm>
            <a:off x="1273612" y="5534858"/>
            <a:ext cx="680442" cy="30480"/>
          </a:xfrm>
          <a:prstGeom prst="roundRect">
            <a:avLst>
              <a:gd name="adj" fmla="val 312558"/>
            </a:avLst>
          </a:prstGeom>
          <a:solidFill>
            <a:srgbClr val="C7C7D0"/>
          </a:solidFill>
          <a:ln/>
        </p:spPr>
      </p:sp>
      <p:sp>
        <p:nvSpPr>
          <p:cNvPr id="11" name="Shape 8"/>
          <p:cNvSpPr/>
          <p:nvPr/>
        </p:nvSpPr>
        <p:spPr>
          <a:xfrm>
            <a:off x="793790" y="5294948"/>
            <a:ext cx="510302" cy="510302"/>
          </a:xfrm>
          <a:prstGeom prst="roundRect">
            <a:avLst>
              <a:gd name="adj" fmla="val 18669"/>
            </a:avLst>
          </a:prstGeom>
          <a:solidFill>
            <a:srgbClr val="E1E1EA"/>
          </a:solidFill>
          <a:ln w="7620">
            <a:solidFill>
              <a:srgbClr val="C7C7D0"/>
            </a:solidFill>
            <a:prstDash val="solid"/>
          </a:ln>
        </p:spPr>
      </p:sp>
      <p:sp>
        <p:nvSpPr>
          <p:cNvPr id="12" name="Text 9"/>
          <p:cNvSpPr/>
          <p:nvPr/>
        </p:nvSpPr>
        <p:spPr>
          <a:xfrm>
            <a:off x="878860" y="5337453"/>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2</a:t>
            </a:r>
            <a:endParaRPr lang="en-US" sz="2650" dirty="0"/>
          </a:p>
        </p:txBody>
      </p:sp>
      <p:sp>
        <p:nvSpPr>
          <p:cNvPr id="13" name="Text 10"/>
          <p:cNvSpPr/>
          <p:nvPr/>
        </p:nvSpPr>
        <p:spPr>
          <a:xfrm>
            <a:off x="2183011" y="5266611"/>
            <a:ext cx="2911673"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Mitochondrial Support</a:t>
            </a:r>
            <a:endParaRPr lang="en-US" sz="2200" dirty="0"/>
          </a:p>
        </p:txBody>
      </p:sp>
      <p:sp>
        <p:nvSpPr>
          <p:cNvPr id="14" name="Text 11"/>
          <p:cNvSpPr/>
          <p:nvPr/>
        </p:nvSpPr>
        <p:spPr>
          <a:xfrm>
            <a:off x="2183011" y="5757029"/>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Play a role in mitochondrial function.</a:t>
            </a:r>
            <a:endParaRPr lang="en-US" sz="1750" dirty="0"/>
          </a:p>
        </p:txBody>
      </p:sp>
      <p:sp>
        <p:nvSpPr>
          <p:cNvPr id="15" name="Shape 12"/>
          <p:cNvSpPr/>
          <p:nvPr/>
        </p:nvSpPr>
        <p:spPr>
          <a:xfrm>
            <a:off x="1273612" y="7068622"/>
            <a:ext cx="680442" cy="30480"/>
          </a:xfrm>
          <a:prstGeom prst="roundRect">
            <a:avLst>
              <a:gd name="adj" fmla="val 312558"/>
            </a:avLst>
          </a:prstGeom>
          <a:solidFill>
            <a:srgbClr val="C7C7D0"/>
          </a:solidFill>
          <a:ln/>
        </p:spPr>
      </p:sp>
      <p:sp>
        <p:nvSpPr>
          <p:cNvPr id="16" name="Shape 13"/>
          <p:cNvSpPr/>
          <p:nvPr/>
        </p:nvSpPr>
        <p:spPr>
          <a:xfrm>
            <a:off x="793790" y="6828711"/>
            <a:ext cx="510302" cy="510302"/>
          </a:xfrm>
          <a:prstGeom prst="roundRect">
            <a:avLst>
              <a:gd name="adj" fmla="val 18669"/>
            </a:avLst>
          </a:prstGeom>
          <a:solidFill>
            <a:srgbClr val="E1E1EA"/>
          </a:solidFill>
          <a:ln w="7620">
            <a:solidFill>
              <a:srgbClr val="C7C7D0"/>
            </a:solidFill>
            <a:prstDash val="solid"/>
          </a:ln>
        </p:spPr>
      </p:sp>
      <p:sp>
        <p:nvSpPr>
          <p:cNvPr id="17" name="Text 14"/>
          <p:cNvSpPr/>
          <p:nvPr/>
        </p:nvSpPr>
        <p:spPr>
          <a:xfrm>
            <a:off x="878860" y="6871216"/>
            <a:ext cx="340162" cy="425291"/>
          </a:xfrm>
          <a:prstGeom prst="rect">
            <a:avLst/>
          </a:prstGeom>
          <a:noFill/>
          <a:ln/>
        </p:spPr>
        <p:txBody>
          <a:bodyPr wrap="none" lIns="0" tIns="0" rIns="0" bIns="0" rtlCol="0" anchor="t"/>
          <a:lstStyle/>
          <a:p>
            <a:pPr marL="0" indent="0" algn="ctr">
              <a:lnSpc>
                <a:spcPts val="2650"/>
              </a:lnSpc>
              <a:buNone/>
            </a:pPr>
            <a:r>
              <a:rPr lang="en-US" sz="2650" dirty="0">
                <a:solidFill>
                  <a:srgbClr val="3C3939"/>
                </a:solidFill>
                <a:latin typeface="Raleway" pitchFamily="34" charset="0"/>
                <a:ea typeface="Raleway" pitchFamily="34" charset="-122"/>
                <a:cs typeface="Raleway" pitchFamily="34" charset="-120"/>
              </a:rPr>
              <a:t>3</a:t>
            </a:r>
            <a:endParaRPr lang="en-US" sz="2650" dirty="0"/>
          </a:p>
        </p:txBody>
      </p:sp>
      <p:sp>
        <p:nvSpPr>
          <p:cNvPr id="18" name="Text 15"/>
          <p:cNvSpPr/>
          <p:nvPr/>
        </p:nvSpPr>
        <p:spPr>
          <a:xfrm>
            <a:off x="2183011" y="680037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Deficiency Impacts</a:t>
            </a:r>
            <a:endParaRPr lang="en-US" sz="2200" dirty="0"/>
          </a:p>
        </p:txBody>
      </p:sp>
      <p:sp>
        <p:nvSpPr>
          <p:cNvPr id="19" name="Text 16"/>
          <p:cNvSpPr/>
          <p:nvPr/>
        </p:nvSpPr>
        <p:spPr>
          <a:xfrm>
            <a:off x="2183011" y="7290792"/>
            <a:ext cx="6167199"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Deficiencies can impair energy production efficiency.</a:t>
            </a:r>
            <a:endParaRPr lang="en-US" sz="1750" dirty="0"/>
          </a:p>
        </p:txBody>
      </p:sp>
      <p:sp>
        <p:nvSpPr>
          <p:cNvPr id="20" name="Text 17"/>
          <p:cNvSpPr/>
          <p:nvPr/>
        </p:nvSpPr>
        <p:spPr>
          <a:xfrm>
            <a:off x="793790" y="8135660"/>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Vitamins and minerals, especially B-complex vitamins, are essential for enzyme activation and optimal mitochondrial function, boosting energy efficiency.</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522339"/>
            <a:ext cx="7963257" cy="708779"/>
          </a:xfrm>
          <a:prstGeom prst="rect">
            <a:avLst/>
          </a:prstGeom>
          <a:noFill/>
          <a:ln/>
        </p:spPr>
        <p:txBody>
          <a:bodyPr wrap="none" lIns="0" tIns="0" rIns="0" bIns="0" rtlCol="0" anchor="t"/>
          <a:lstStyle/>
          <a:p>
            <a:pPr marL="0" indent="0" algn="l">
              <a:lnSpc>
                <a:spcPts val="5550"/>
              </a:lnSpc>
              <a:buNone/>
            </a:pPr>
            <a:r>
              <a:rPr lang="en-US" sz="4450" dirty="0">
                <a:solidFill>
                  <a:srgbClr val="1B1B27"/>
                </a:solidFill>
                <a:latin typeface="Raleway" pitchFamily="34" charset="0"/>
                <a:ea typeface="Raleway" pitchFamily="34" charset="-122"/>
                <a:cs typeface="Raleway" pitchFamily="34" charset="-120"/>
              </a:rPr>
              <a:t>The Impact of Nutrition Timing</a:t>
            </a:r>
            <a:endParaRPr lang="en-US" sz="4450" dirty="0"/>
          </a:p>
        </p:txBody>
      </p:sp>
      <p:sp>
        <p:nvSpPr>
          <p:cNvPr id="3" name="Shape 1"/>
          <p:cNvSpPr/>
          <p:nvPr/>
        </p:nvSpPr>
        <p:spPr>
          <a:xfrm>
            <a:off x="793790" y="3684746"/>
            <a:ext cx="2173724" cy="1306949"/>
          </a:xfrm>
          <a:prstGeom prst="roundRect">
            <a:avLst>
              <a:gd name="adj" fmla="val 7289"/>
            </a:avLst>
          </a:prstGeom>
          <a:solidFill>
            <a:srgbClr val="E1E1EA"/>
          </a:solidFill>
          <a:ln w="7620">
            <a:solidFill>
              <a:srgbClr val="C7C7D0"/>
            </a:solidFill>
            <a:prstDash val="solid"/>
          </a:ln>
        </p:spPr>
      </p:sp>
      <p:sp>
        <p:nvSpPr>
          <p:cNvPr id="4" name="Text 2"/>
          <p:cNvSpPr/>
          <p:nvPr/>
        </p:nvSpPr>
        <p:spPr>
          <a:xfrm>
            <a:off x="1721167" y="4138851"/>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1</a:t>
            </a:r>
            <a:endParaRPr lang="en-US" sz="2500" dirty="0"/>
          </a:p>
        </p:txBody>
      </p:sp>
      <p:sp>
        <p:nvSpPr>
          <p:cNvPr id="5" name="Text 3"/>
          <p:cNvSpPr/>
          <p:nvPr/>
        </p:nvSpPr>
        <p:spPr>
          <a:xfrm>
            <a:off x="3194328" y="391156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Meal Timing</a:t>
            </a:r>
            <a:endParaRPr lang="en-US" sz="2200" dirty="0"/>
          </a:p>
        </p:txBody>
      </p:sp>
      <p:sp>
        <p:nvSpPr>
          <p:cNvPr id="6" name="Text 4"/>
          <p:cNvSpPr/>
          <p:nvPr/>
        </p:nvSpPr>
        <p:spPr>
          <a:xfrm>
            <a:off x="3194328" y="4401979"/>
            <a:ext cx="3927038"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Crucial for maintaining energy balance.</a:t>
            </a:r>
            <a:endParaRPr lang="en-US" sz="1750" dirty="0"/>
          </a:p>
        </p:txBody>
      </p:sp>
      <p:sp>
        <p:nvSpPr>
          <p:cNvPr id="7" name="Shape 5"/>
          <p:cNvSpPr/>
          <p:nvPr/>
        </p:nvSpPr>
        <p:spPr>
          <a:xfrm>
            <a:off x="3080861" y="4976455"/>
            <a:ext cx="10642402" cy="15240"/>
          </a:xfrm>
          <a:prstGeom prst="roundRect">
            <a:avLst>
              <a:gd name="adj" fmla="val 625116"/>
            </a:avLst>
          </a:prstGeom>
          <a:solidFill>
            <a:srgbClr val="C7C7D0"/>
          </a:solidFill>
          <a:ln/>
        </p:spPr>
      </p:sp>
      <p:sp>
        <p:nvSpPr>
          <p:cNvPr id="8" name="Shape 6"/>
          <p:cNvSpPr/>
          <p:nvPr/>
        </p:nvSpPr>
        <p:spPr>
          <a:xfrm>
            <a:off x="793790" y="5105043"/>
            <a:ext cx="4347567" cy="1306949"/>
          </a:xfrm>
          <a:prstGeom prst="roundRect">
            <a:avLst>
              <a:gd name="adj" fmla="val 7289"/>
            </a:avLst>
          </a:prstGeom>
          <a:solidFill>
            <a:srgbClr val="E1E1EA"/>
          </a:solidFill>
          <a:ln w="7620">
            <a:solidFill>
              <a:srgbClr val="C7C7D0"/>
            </a:solidFill>
            <a:prstDash val="solid"/>
          </a:ln>
        </p:spPr>
      </p:sp>
      <p:sp>
        <p:nvSpPr>
          <p:cNvPr id="9" name="Text 7"/>
          <p:cNvSpPr/>
          <p:nvPr/>
        </p:nvSpPr>
        <p:spPr>
          <a:xfrm>
            <a:off x="2808089" y="5559147"/>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2</a:t>
            </a:r>
            <a:endParaRPr lang="en-US" sz="2500" dirty="0"/>
          </a:p>
        </p:txBody>
      </p:sp>
      <p:sp>
        <p:nvSpPr>
          <p:cNvPr id="10" name="Text 8"/>
          <p:cNvSpPr/>
          <p:nvPr/>
        </p:nvSpPr>
        <p:spPr>
          <a:xfrm>
            <a:off x="5368171" y="533185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Glycogen</a:t>
            </a:r>
            <a:endParaRPr lang="en-US" sz="2200" dirty="0"/>
          </a:p>
        </p:txBody>
      </p:sp>
      <p:sp>
        <p:nvSpPr>
          <p:cNvPr id="11" name="Text 9"/>
          <p:cNvSpPr/>
          <p:nvPr/>
        </p:nvSpPr>
        <p:spPr>
          <a:xfrm>
            <a:off x="5368171" y="5822275"/>
            <a:ext cx="3856673"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Important for glycogen replenishment.</a:t>
            </a:r>
            <a:endParaRPr lang="en-US" sz="1750" dirty="0"/>
          </a:p>
        </p:txBody>
      </p:sp>
      <p:sp>
        <p:nvSpPr>
          <p:cNvPr id="12" name="Shape 10"/>
          <p:cNvSpPr/>
          <p:nvPr/>
        </p:nvSpPr>
        <p:spPr>
          <a:xfrm>
            <a:off x="5254704" y="6396752"/>
            <a:ext cx="8468558" cy="15240"/>
          </a:xfrm>
          <a:prstGeom prst="roundRect">
            <a:avLst>
              <a:gd name="adj" fmla="val 625116"/>
            </a:avLst>
          </a:prstGeom>
          <a:solidFill>
            <a:srgbClr val="C7C7D0"/>
          </a:solidFill>
          <a:ln/>
        </p:spPr>
      </p:sp>
      <p:sp>
        <p:nvSpPr>
          <p:cNvPr id="13" name="Shape 11"/>
          <p:cNvSpPr/>
          <p:nvPr/>
        </p:nvSpPr>
        <p:spPr>
          <a:xfrm>
            <a:off x="793790" y="6525339"/>
            <a:ext cx="6521410" cy="1306949"/>
          </a:xfrm>
          <a:prstGeom prst="roundRect">
            <a:avLst>
              <a:gd name="adj" fmla="val 7289"/>
            </a:avLst>
          </a:prstGeom>
          <a:solidFill>
            <a:srgbClr val="E1E1EA"/>
          </a:solidFill>
          <a:ln w="7620">
            <a:solidFill>
              <a:srgbClr val="C7C7D0"/>
            </a:solidFill>
            <a:prstDash val="solid"/>
          </a:ln>
        </p:spPr>
      </p:sp>
      <p:sp>
        <p:nvSpPr>
          <p:cNvPr id="14" name="Text 12"/>
          <p:cNvSpPr/>
          <p:nvPr/>
        </p:nvSpPr>
        <p:spPr>
          <a:xfrm>
            <a:off x="3895011" y="6979444"/>
            <a:ext cx="318968" cy="398621"/>
          </a:xfrm>
          <a:prstGeom prst="rect">
            <a:avLst/>
          </a:prstGeom>
          <a:noFill/>
          <a:ln/>
        </p:spPr>
        <p:txBody>
          <a:bodyPr wrap="none" lIns="0" tIns="0" rIns="0" bIns="0" rtlCol="0" anchor="t"/>
          <a:lstStyle/>
          <a:p>
            <a:pPr marL="0" indent="0" algn="ctr">
              <a:lnSpc>
                <a:spcPts val="4000"/>
              </a:lnSpc>
              <a:buNone/>
            </a:pPr>
            <a:r>
              <a:rPr lang="en-US" sz="2500" dirty="0">
                <a:solidFill>
                  <a:srgbClr val="3C3939"/>
                </a:solidFill>
                <a:latin typeface="Raleway" pitchFamily="34" charset="0"/>
                <a:ea typeface="Raleway" pitchFamily="34" charset="-122"/>
                <a:cs typeface="Raleway" pitchFamily="34" charset="-120"/>
              </a:rPr>
              <a:t>3</a:t>
            </a:r>
            <a:endParaRPr lang="en-US" sz="2500" dirty="0"/>
          </a:p>
        </p:txBody>
      </p:sp>
      <p:sp>
        <p:nvSpPr>
          <p:cNvPr id="15" name="Text 13"/>
          <p:cNvSpPr/>
          <p:nvPr/>
        </p:nvSpPr>
        <p:spPr>
          <a:xfrm>
            <a:off x="7542014" y="675215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C3939"/>
                </a:solidFill>
                <a:latin typeface="Raleway" pitchFamily="34" charset="0"/>
                <a:ea typeface="Raleway" pitchFamily="34" charset="-122"/>
                <a:cs typeface="Raleway" pitchFamily="34" charset="-120"/>
              </a:rPr>
              <a:t>Blood Sugar</a:t>
            </a:r>
            <a:endParaRPr lang="en-US" sz="2200" dirty="0"/>
          </a:p>
        </p:txBody>
      </p:sp>
      <p:sp>
        <p:nvSpPr>
          <p:cNvPr id="16" name="Text 14"/>
          <p:cNvSpPr/>
          <p:nvPr/>
        </p:nvSpPr>
        <p:spPr>
          <a:xfrm>
            <a:off x="7542014" y="7242572"/>
            <a:ext cx="3398877"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Helps regulate blood sugar levels.</a:t>
            </a:r>
            <a:endParaRPr lang="en-US" sz="1750" dirty="0"/>
          </a:p>
        </p:txBody>
      </p:sp>
      <p:sp>
        <p:nvSpPr>
          <p:cNvPr id="17" name="Text 15"/>
          <p:cNvSpPr/>
          <p:nvPr/>
        </p:nvSpPr>
        <p:spPr>
          <a:xfrm>
            <a:off x="793790" y="8087439"/>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3C3939"/>
                </a:solidFill>
                <a:latin typeface="Roboto" pitchFamily="34" charset="0"/>
                <a:ea typeface="Roboto" pitchFamily="34" charset="-122"/>
                <a:cs typeface="Roboto" pitchFamily="34" charset="-120"/>
              </a:rPr>
              <a:t>Strategic meal and snack timing, along with pre/post-exercise nutrition, is key for optimising energy availability and performance.</a:t>
            </a:r>
            <a:endParaRPr lang="en-US" sz="1750" dirty="0"/>
          </a:p>
        </p:txBody>
      </p:sp>
      <p:sp>
        <p:nvSpPr>
          <p:cNvPr id="18" name="Rectangle 17">
            <a:extLst>
              <a:ext uri="{FF2B5EF4-FFF2-40B4-BE49-F238E27FC236}">
                <a16:creationId xmlns:a16="http://schemas.microsoft.com/office/drawing/2014/main" id="{C0D2673A-6ADC-309E-CCF3-F1054372315A}"/>
              </a:ext>
            </a:extLst>
          </p:cNvPr>
          <p:cNvSpPr/>
          <p:nvPr/>
        </p:nvSpPr>
        <p:spPr>
          <a:xfrm>
            <a:off x="12832080" y="10497502"/>
            <a:ext cx="1798320" cy="36290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604</Words>
  <Application>Microsoft Office PowerPoint</Application>
  <PresentationFormat>Personnalisé</PresentationFormat>
  <Paragraphs>103</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Raleway</vt:lpstr>
      <vt:lpstr>Arial</vt:lpstr>
      <vt:lpstr>Roboto Bold</vt:lpstr>
      <vt:lpstr>Roboto</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2</cp:revision>
  <dcterms:created xsi:type="dcterms:W3CDTF">2025-04-11T19:39:22Z</dcterms:created>
  <dcterms:modified xsi:type="dcterms:W3CDTF">2025-04-11T21:25:04Z</dcterms:modified>
</cp:coreProperties>
</file>