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71" r:id="rId6"/>
    <p:sldId id="259" r:id="rId7"/>
    <p:sldId id="260" r:id="rId8"/>
    <p:sldId id="261" r:id="rId9"/>
    <p:sldId id="262" r:id="rId10"/>
    <p:sldId id="263" r:id="rId11"/>
    <p:sldId id="272" r:id="rId12"/>
    <p:sldId id="264" r:id="rId13"/>
    <p:sldId id="266" r:id="rId14"/>
    <p:sldId id="265" r:id="rId15"/>
    <p:sldId id="267" r:id="rId16"/>
    <p:sldId id="268" r:id="rId17"/>
    <p:sldId id="275" r:id="rId18"/>
    <p:sldId id="287" r:id="rId19"/>
    <p:sldId id="273" r:id="rId20"/>
    <p:sldId id="288" r:id="rId21"/>
    <p:sldId id="274" r:id="rId22"/>
    <p:sldId id="276" r:id="rId23"/>
    <p:sldId id="285" r:id="rId24"/>
    <p:sldId id="281" r:id="rId25"/>
    <p:sldId id="283" r:id="rId26"/>
    <p:sldId id="286" r:id="rId27"/>
    <p:sldId id="284"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00" autoAdjust="0"/>
  </p:normalViewPr>
  <p:slideViewPr>
    <p:cSldViewPr>
      <p:cViewPr varScale="1">
        <p:scale>
          <a:sx n="75" d="100"/>
          <a:sy n="75" d="100"/>
        </p:scale>
        <p:origin x="-10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140261-05B4-4956-9DC6-906BC2F72CB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F1F6070E-B484-4DB7-81AF-16205C952D5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000" b="1" dirty="0" smtClean="0">
              <a:solidFill>
                <a:schemeClr val="tx1"/>
              </a:solidFill>
              <a:cs typeface="Simplified Arabic" pitchFamily="2" charset="-78"/>
            </a:rPr>
            <a:t>خصائص الدعوى القضائية</a:t>
          </a:r>
          <a:endParaRPr lang="fr-FR" sz="2000" b="1" dirty="0">
            <a:solidFill>
              <a:schemeClr val="tx1"/>
            </a:solidFill>
            <a:cs typeface="Simplified Arabic" pitchFamily="2" charset="-78"/>
          </a:endParaRPr>
        </a:p>
      </dgm:t>
    </dgm:pt>
    <dgm:pt modelId="{9BE13C74-FD63-4B2F-9000-7634A9A06F55}" type="parTrans" cxnId="{06492333-FCC6-454E-964C-53401344AEDE}">
      <dgm:prSet/>
      <dgm:spPr/>
      <dgm:t>
        <a:bodyPr/>
        <a:lstStyle/>
        <a:p>
          <a:endParaRPr lang="fr-FR"/>
        </a:p>
      </dgm:t>
    </dgm:pt>
    <dgm:pt modelId="{BBF450F1-0108-4267-9983-A58AB686A3F7}" type="sibTrans" cxnId="{06492333-FCC6-454E-964C-53401344AEDE}">
      <dgm:prSet/>
      <dgm:spPr/>
      <dgm:t>
        <a:bodyPr/>
        <a:lstStyle/>
        <a:p>
          <a:endParaRPr lang="fr-FR"/>
        </a:p>
      </dgm:t>
    </dgm:pt>
    <dgm:pt modelId="{35E4328B-438F-4578-95B0-EF204DE0010A}">
      <dgm:prSet custT="1">
        <dgm:style>
          <a:lnRef idx="1">
            <a:schemeClr val="accent2"/>
          </a:lnRef>
          <a:fillRef idx="2">
            <a:schemeClr val="accent2"/>
          </a:fillRef>
          <a:effectRef idx="1">
            <a:schemeClr val="accent2"/>
          </a:effectRef>
          <a:fontRef idx="minor">
            <a:schemeClr val="dk1"/>
          </a:fontRef>
        </dgm:style>
      </dgm:prSet>
      <dgm:spPr/>
      <dgm:t>
        <a:bodyPr/>
        <a:lstStyle/>
        <a:p>
          <a:r>
            <a:rPr lang="ar-SA" sz="1600" b="1" dirty="0" smtClean="0">
              <a:cs typeface="Simplified Arabic" pitchFamily="2" charset="-78"/>
            </a:rPr>
            <a:t>الدعوى حق </a:t>
          </a:r>
          <a:r>
            <a:rPr lang="ar-DZ" sz="1600" b="1" dirty="0" smtClean="0">
              <a:cs typeface="Simplified Arabic" pitchFamily="2" charset="-78"/>
            </a:rPr>
            <a:t>من الحقوق الإرادية لصاحبها</a:t>
          </a:r>
          <a:r>
            <a:rPr lang="ar-SA" sz="1600" b="1" dirty="0" smtClean="0">
              <a:cs typeface="Simplified Arabic" pitchFamily="2" charset="-78"/>
            </a:rPr>
            <a:t> </a:t>
          </a:r>
          <a:r>
            <a:rPr lang="ar-DZ" sz="1600" b="1" dirty="0" err="1" smtClean="0">
              <a:cs typeface="Simplified Arabic" pitchFamily="2" charset="-78"/>
            </a:rPr>
            <a:t>(</a:t>
          </a:r>
          <a:r>
            <a:rPr lang="ar-SA" sz="1600" b="1" dirty="0" smtClean="0">
              <a:cs typeface="Simplified Arabic" pitchFamily="2" charset="-78"/>
            </a:rPr>
            <a:t>مجرد</a:t>
          </a:r>
          <a:r>
            <a:rPr lang="ar-DZ" sz="1600" b="1" dirty="0" smtClean="0">
              <a:cs typeface="Simplified Arabic" pitchFamily="2" charset="-78"/>
            </a:rPr>
            <a:t> </a:t>
          </a:r>
          <a:r>
            <a:rPr lang="ar-SA" sz="1600" b="1" dirty="0" smtClean="0">
              <a:cs typeface="Simplified Arabic" pitchFamily="2" charset="-78"/>
            </a:rPr>
            <a:t>رخصة</a:t>
          </a:r>
          <a:r>
            <a:rPr lang="ar-DZ" sz="1600" b="1" dirty="0" err="1" smtClean="0">
              <a:cs typeface="Simplified Arabic" pitchFamily="2" charset="-78"/>
            </a:rPr>
            <a:t>)</a:t>
          </a:r>
          <a:r>
            <a:rPr lang="ar-DZ" sz="1600" b="1" dirty="0" smtClean="0">
              <a:cs typeface="Simplified Arabic" pitchFamily="2" charset="-78"/>
            </a:rPr>
            <a:t> </a:t>
          </a:r>
          <a:endParaRPr lang="fr-FR" sz="1600" b="1" dirty="0"/>
        </a:p>
      </dgm:t>
    </dgm:pt>
    <dgm:pt modelId="{C446C9B9-D883-402D-9B23-4159291CA86E}" type="parTrans" cxnId="{0090A0F9-E5CF-407B-AC74-1EECF130BE5C}">
      <dgm:prSet/>
      <dgm:spPr/>
      <dgm:t>
        <a:bodyPr/>
        <a:lstStyle/>
        <a:p>
          <a:endParaRPr lang="fr-FR"/>
        </a:p>
      </dgm:t>
    </dgm:pt>
    <dgm:pt modelId="{A70548B8-7D69-42A6-B69F-CB0D6756A07A}" type="sibTrans" cxnId="{0090A0F9-E5CF-407B-AC74-1EECF130BE5C}">
      <dgm:prSet/>
      <dgm:spPr/>
      <dgm:t>
        <a:bodyPr/>
        <a:lstStyle/>
        <a:p>
          <a:endParaRPr lang="fr-FR"/>
        </a:p>
      </dgm:t>
    </dgm:pt>
    <dgm:pt modelId="{8D0BE61F-F2FB-4DAF-AB91-618C9D152414}">
      <dgm:prSet custT="1">
        <dgm:style>
          <a:lnRef idx="3">
            <a:schemeClr val="lt1"/>
          </a:lnRef>
          <a:fillRef idx="1">
            <a:schemeClr val="accent3"/>
          </a:fillRef>
          <a:effectRef idx="1">
            <a:schemeClr val="accent3"/>
          </a:effectRef>
          <a:fontRef idx="minor">
            <a:schemeClr val="lt1"/>
          </a:fontRef>
        </dgm:style>
      </dgm:prSet>
      <dgm:spPr/>
      <dgm:t>
        <a:bodyPr/>
        <a:lstStyle/>
        <a:p>
          <a:r>
            <a:rPr lang="ar-DZ" sz="1800" dirty="0" smtClean="0">
              <a:cs typeface="Simplified Arabic" pitchFamily="2" charset="-78"/>
            </a:rPr>
            <a:t>قابلية الدعوى للتنازل عنها بعد رفعها</a:t>
          </a:r>
          <a:endParaRPr lang="fr-FR" sz="1800" dirty="0"/>
        </a:p>
      </dgm:t>
    </dgm:pt>
    <dgm:pt modelId="{D4128B7E-B69F-4D95-98EC-199D142F91C1}" type="parTrans" cxnId="{8F434570-084D-4EC4-93CA-FCC2B66B3DEB}">
      <dgm:prSet/>
      <dgm:spPr/>
      <dgm:t>
        <a:bodyPr/>
        <a:lstStyle/>
        <a:p>
          <a:endParaRPr lang="fr-FR"/>
        </a:p>
      </dgm:t>
    </dgm:pt>
    <dgm:pt modelId="{DC6EF97F-7EA2-477B-9127-02C464CEE1FA}" type="sibTrans" cxnId="{8F434570-084D-4EC4-93CA-FCC2B66B3DEB}">
      <dgm:prSet/>
      <dgm:spPr/>
      <dgm:t>
        <a:bodyPr/>
        <a:lstStyle/>
        <a:p>
          <a:endParaRPr lang="fr-FR"/>
        </a:p>
      </dgm:t>
    </dgm:pt>
    <dgm:pt modelId="{CD3C663F-A2D5-4C31-92B4-A33A789F3380}">
      <dgm:prSet custT="1">
        <dgm:style>
          <a:lnRef idx="1">
            <a:schemeClr val="accent4"/>
          </a:lnRef>
          <a:fillRef idx="2">
            <a:schemeClr val="accent4"/>
          </a:fillRef>
          <a:effectRef idx="1">
            <a:schemeClr val="accent4"/>
          </a:effectRef>
          <a:fontRef idx="minor">
            <a:schemeClr val="dk1"/>
          </a:fontRef>
        </dgm:style>
      </dgm:prSet>
      <dgm:spPr/>
      <dgm:t>
        <a:bodyPr/>
        <a:lstStyle/>
        <a:p>
          <a:r>
            <a:rPr lang="ar-DZ" sz="1800" b="1" dirty="0" smtClean="0">
              <a:cs typeface="Simplified Arabic" pitchFamily="2" charset="-78"/>
            </a:rPr>
            <a:t>قابلية الدعوى للسقوط بالتقادم </a:t>
          </a:r>
          <a:endParaRPr lang="fr-FR" sz="1800" b="1" dirty="0"/>
        </a:p>
      </dgm:t>
    </dgm:pt>
    <dgm:pt modelId="{2B4E4E43-92B7-4851-882C-D932802CF1BA}" type="parTrans" cxnId="{3FBA3D5A-19F6-4B4D-B9FD-97E81F4CE575}">
      <dgm:prSet/>
      <dgm:spPr/>
      <dgm:t>
        <a:bodyPr/>
        <a:lstStyle/>
        <a:p>
          <a:endParaRPr lang="fr-FR"/>
        </a:p>
      </dgm:t>
    </dgm:pt>
    <dgm:pt modelId="{27D14C0E-C766-4783-B0E1-0846236308D0}" type="sibTrans" cxnId="{3FBA3D5A-19F6-4B4D-B9FD-97E81F4CE575}">
      <dgm:prSet/>
      <dgm:spPr/>
      <dgm:t>
        <a:bodyPr/>
        <a:lstStyle/>
        <a:p>
          <a:endParaRPr lang="fr-FR"/>
        </a:p>
      </dgm:t>
    </dgm:pt>
    <dgm:pt modelId="{3D9202A7-370F-4DB1-BF9F-61947523475C}">
      <dgm:prSet custT="1">
        <dgm:style>
          <a:lnRef idx="1">
            <a:schemeClr val="accent6"/>
          </a:lnRef>
          <a:fillRef idx="2">
            <a:schemeClr val="accent6"/>
          </a:fillRef>
          <a:effectRef idx="1">
            <a:schemeClr val="accent6"/>
          </a:effectRef>
          <a:fontRef idx="minor">
            <a:schemeClr val="dk1"/>
          </a:fontRef>
        </dgm:style>
      </dgm:prSet>
      <dgm:spPr/>
      <dgm:t>
        <a:bodyPr/>
        <a:lstStyle/>
        <a:p>
          <a:pPr rtl="1"/>
          <a:r>
            <a:rPr lang="ar-DZ" sz="1800" b="1" dirty="0" smtClean="0">
              <a:cs typeface="Simplified Arabic" pitchFamily="2" charset="-78"/>
            </a:rPr>
            <a:t>قابلية الدعوى للانتقال إلى الخلف العام أو الخاص</a:t>
          </a:r>
          <a:endParaRPr lang="fr-FR" sz="1800" b="1" dirty="0"/>
        </a:p>
      </dgm:t>
    </dgm:pt>
    <dgm:pt modelId="{ED5523FC-10E1-40BA-8C49-3EFDA1BC154A}" type="parTrans" cxnId="{2D3C76A2-EE9F-490C-A84D-DB060A9D6856}">
      <dgm:prSet/>
      <dgm:spPr/>
      <dgm:t>
        <a:bodyPr/>
        <a:lstStyle/>
        <a:p>
          <a:endParaRPr lang="fr-FR"/>
        </a:p>
      </dgm:t>
    </dgm:pt>
    <dgm:pt modelId="{CC58168B-26E6-47B1-B085-C50B9CF603B1}" type="sibTrans" cxnId="{2D3C76A2-EE9F-490C-A84D-DB060A9D6856}">
      <dgm:prSet/>
      <dgm:spPr/>
      <dgm:t>
        <a:bodyPr/>
        <a:lstStyle/>
        <a:p>
          <a:endParaRPr lang="fr-FR"/>
        </a:p>
      </dgm:t>
    </dgm:pt>
    <dgm:pt modelId="{C88C1C37-ED5F-4D65-949C-7E4E838F376D}">
      <dgm:prSet custT="1">
        <dgm:style>
          <a:lnRef idx="1">
            <a:schemeClr val="dk1"/>
          </a:lnRef>
          <a:fillRef idx="2">
            <a:schemeClr val="dk1"/>
          </a:fillRef>
          <a:effectRef idx="1">
            <a:schemeClr val="dk1"/>
          </a:effectRef>
          <a:fontRef idx="minor">
            <a:schemeClr val="dk1"/>
          </a:fontRef>
        </dgm:style>
      </dgm:prSet>
      <dgm:spPr/>
      <dgm:t>
        <a:bodyPr/>
        <a:lstStyle/>
        <a:p>
          <a:pPr rtl="1"/>
          <a:r>
            <a:rPr lang="ar-DZ" sz="1600" b="1" dirty="0" smtClean="0">
              <a:cs typeface="Simplified Arabic" pitchFamily="2" charset="-78"/>
            </a:rPr>
            <a:t>الدعوى الوسيلة القانونية الوحيدة لحماية الحق وإقراره</a:t>
          </a:r>
          <a:endParaRPr lang="fr-FR" sz="1600" b="1" dirty="0"/>
        </a:p>
      </dgm:t>
    </dgm:pt>
    <dgm:pt modelId="{E1930D8C-CA4E-4AC1-8AE8-61FF5222BE1D}" type="parTrans" cxnId="{C89CEE11-F499-4E09-81D0-C0BC8904DF99}">
      <dgm:prSet/>
      <dgm:spPr/>
      <dgm:t>
        <a:bodyPr/>
        <a:lstStyle/>
        <a:p>
          <a:endParaRPr lang="fr-FR"/>
        </a:p>
      </dgm:t>
    </dgm:pt>
    <dgm:pt modelId="{0CA1CF06-1DDD-4074-AEF7-F3FAC87D7578}" type="sibTrans" cxnId="{C89CEE11-F499-4E09-81D0-C0BC8904DF99}">
      <dgm:prSet/>
      <dgm:spPr/>
      <dgm:t>
        <a:bodyPr/>
        <a:lstStyle/>
        <a:p>
          <a:endParaRPr lang="fr-FR"/>
        </a:p>
      </dgm:t>
    </dgm:pt>
    <dgm:pt modelId="{2569639D-2B0B-4F9C-B24A-ED2794C90877}" type="pres">
      <dgm:prSet presAssocID="{F4140261-05B4-4956-9DC6-906BC2F72CB8}" presName="diagram" presStyleCnt="0">
        <dgm:presLayoutVars>
          <dgm:chPref val="1"/>
          <dgm:dir/>
          <dgm:animOne val="branch"/>
          <dgm:animLvl val="lvl"/>
          <dgm:resizeHandles val="exact"/>
        </dgm:presLayoutVars>
      </dgm:prSet>
      <dgm:spPr/>
    </dgm:pt>
    <dgm:pt modelId="{D64DC53E-B769-45C3-8E7C-EA93397678B2}" type="pres">
      <dgm:prSet presAssocID="{F1F6070E-B484-4DB7-81AF-16205C952D57}" presName="root1" presStyleCnt="0"/>
      <dgm:spPr/>
    </dgm:pt>
    <dgm:pt modelId="{7AA3EC56-F831-46E3-9B1D-6893AAE54E1E}" type="pres">
      <dgm:prSet presAssocID="{F1F6070E-B484-4DB7-81AF-16205C952D57}" presName="LevelOneTextNode" presStyleLbl="node0" presStyleIdx="0" presStyleCnt="1" custScaleX="234569" custScaleY="125332">
        <dgm:presLayoutVars>
          <dgm:chPref val="3"/>
        </dgm:presLayoutVars>
      </dgm:prSet>
      <dgm:spPr/>
    </dgm:pt>
    <dgm:pt modelId="{3CCDBE1F-99BF-46D7-BD6D-D0FC60783205}" type="pres">
      <dgm:prSet presAssocID="{F1F6070E-B484-4DB7-81AF-16205C952D57}" presName="level2hierChild" presStyleCnt="0"/>
      <dgm:spPr/>
    </dgm:pt>
    <dgm:pt modelId="{70E1A4BA-313F-4077-9E96-01C5CAD85915}" type="pres">
      <dgm:prSet presAssocID="{E1930D8C-CA4E-4AC1-8AE8-61FF5222BE1D}" presName="conn2-1" presStyleLbl="parChTrans1D2" presStyleIdx="0" presStyleCnt="5"/>
      <dgm:spPr/>
    </dgm:pt>
    <dgm:pt modelId="{1367C4A5-1072-46A4-99D7-836FE756D3CC}" type="pres">
      <dgm:prSet presAssocID="{E1930D8C-CA4E-4AC1-8AE8-61FF5222BE1D}" presName="connTx" presStyleLbl="parChTrans1D2" presStyleIdx="0" presStyleCnt="5"/>
      <dgm:spPr/>
    </dgm:pt>
    <dgm:pt modelId="{B2B9790F-B2F9-4CCF-B2C4-DF3ABC8FD488}" type="pres">
      <dgm:prSet presAssocID="{C88C1C37-ED5F-4D65-949C-7E4E838F376D}" presName="root2" presStyleCnt="0"/>
      <dgm:spPr/>
    </dgm:pt>
    <dgm:pt modelId="{55DD6FC4-7E54-4522-8FB2-5FB0B28DCE56}" type="pres">
      <dgm:prSet presAssocID="{C88C1C37-ED5F-4D65-949C-7E4E838F376D}" presName="LevelTwoTextNode" presStyleLbl="node2" presStyleIdx="0" presStyleCnt="5" custScaleX="309229" custScaleY="127781" custLinFactNeighborX="-10818" custLinFactNeighborY="-77307">
        <dgm:presLayoutVars>
          <dgm:chPref val="3"/>
        </dgm:presLayoutVars>
      </dgm:prSet>
      <dgm:spPr/>
    </dgm:pt>
    <dgm:pt modelId="{8E06E452-CC64-46BE-9F8B-45C8BCBD54A8}" type="pres">
      <dgm:prSet presAssocID="{C88C1C37-ED5F-4D65-949C-7E4E838F376D}" presName="level3hierChild" presStyleCnt="0"/>
      <dgm:spPr/>
    </dgm:pt>
    <dgm:pt modelId="{01924EF9-4087-4F9A-9230-DE75597E4E1B}" type="pres">
      <dgm:prSet presAssocID="{ED5523FC-10E1-40BA-8C49-3EFDA1BC154A}" presName="conn2-1" presStyleLbl="parChTrans1D2" presStyleIdx="1" presStyleCnt="5"/>
      <dgm:spPr/>
    </dgm:pt>
    <dgm:pt modelId="{DE5E65E7-59FE-44F0-BDC9-70C0760AB235}" type="pres">
      <dgm:prSet presAssocID="{ED5523FC-10E1-40BA-8C49-3EFDA1BC154A}" presName="connTx" presStyleLbl="parChTrans1D2" presStyleIdx="1" presStyleCnt="5"/>
      <dgm:spPr/>
    </dgm:pt>
    <dgm:pt modelId="{635DD3F5-0469-4DBB-A932-82DC40526C30}" type="pres">
      <dgm:prSet presAssocID="{3D9202A7-370F-4DB1-BF9F-61947523475C}" presName="root2" presStyleCnt="0"/>
      <dgm:spPr/>
    </dgm:pt>
    <dgm:pt modelId="{775FDAC5-0444-487B-A87E-D666B778F12D}" type="pres">
      <dgm:prSet presAssocID="{3D9202A7-370F-4DB1-BF9F-61947523475C}" presName="LevelTwoTextNode" presStyleLbl="node2" presStyleIdx="1" presStyleCnt="5" custScaleX="301304" custScaleY="120889" custLinFactNeighborX="-10818" custLinFactNeighborY="-60575">
        <dgm:presLayoutVars>
          <dgm:chPref val="3"/>
        </dgm:presLayoutVars>
      </dgm:prSet>
      <dgm:spPr/>
      <dgm:t>
        <a:bodyPr/>
        <a:lstStyle/>
        <a:p>
          <a:endParaRPr lang="fr-FR"/>
        </a:p>
      </dgm:t>
    </dgm:pt>
    <dgm:pt modelId="{1067BA9C-0E58-4C66-A071-1E9386919567}" type="pres">
      <dgm:prSet presAssocID="{3D9202A7-370F-4DB1-BF9F-61947523475C}" presName="level3hierChild" presStyleCnt="0"/>
      <dgm:spPr/>
    </dgm:pt>
    <dgm:pt modelId="{E765311E-B66E-4948-817A-8BC6C02D3002}" type="pres">
      <dgm:prSet presAssocID="{2B4E4E43-92B7-4851-882C-D932802CF1BA}" presName="conn2-1" presStyleLbl="parChTrans1D2" presStyleIdx="2" presStyleCnt="5"/>
      <dgm:spPr/>
    </dgm:pt>
    <dgm:pt modelId="{212B0F9E-7986-463E-B0E0-91D1439938B0}" type="pres">
      <dgm:prSet presAssocID="{2B4E4E43-92B7-4851-882C-D932802CF1BA}" presName="connTx" presStyleLbl="parChTrans1D2" presStyleIdx="2" presStyleCnt="5"/>
      <dgm:spPr/>
    </dgm:pt>
    <dgm:pt modelId="{A841A485-5209-441C-997C-A7C2C7A6C586}" type="pres">
      <dgm:prSet presAssocID="{CD3C663F-A2D5-4C31-92B4-A33A789F3380}" presName="root2" presStyleCnt="0"/>
      <dgm:spPr/>
    </dgm:pt>
    <dgm:pt modelId="{D4B01AA6-4A01-4BE0-A5A1-AEA5BC990855}" type="pres">
      <dgm:prSet presAssocID="{CD3C663F-A2D5-4C31-92B4-A33A789F3380}" presName="LevelTwoTextNode" presStyleLbl="node2" presStyleIdx="2" presStyleCnt="5" custScaleX="307175" custScaleY="100916" custLinFactNeighborX="-9081" custLinFactNeighborY="-21229">
        <dgm:presLayoutVars>
          <dgm:chPref val="3"/>
        </dgm:presLayoutVars>
      </dgm:prSet>
      <dgm:spPr/>
    </dgm:pt>
    <dgm:pt modelId="{407F1BBC-4FDB-4348-82F6-87A00F58D159}" type="pres">
      <dgm:prSet presAssocID="{CD3C663F-A2D5-4C31-92B4-A33A789F3380}" presName="level3hierChild" presStyleCnt="0"/>
      <dgm:spPr/>
    </dgm:pt>
    <dgm:pt modelId="{6F03E9F9-A688-44F8-ADBF-32BC77EAF5A8}" type="pres">
      <dgm:prSet presAssocID="{D4128B7E-B69F-4D95-98EC-199D142F91C1}" presName="conn2-1" presStyleLbl="parChTrans1D2" presStyleIdx="3" presStyleCnt="5"/>
      <dgm:spPr/>
    </dgm:pt>
    <dgm:pt modelId="{590A3488-7A0B-46B6-9AD5-6E37F74C2B75}" type="pres">
      <dgm:prSet presAssocID="{D4128B7E-B69F-4D95-98EC-199D142F91C1}" presName="connTx" presStyleLbl="parChTrans1D2" presStyleIdx="3" presStyleCnt="5"/>
      <dgm:spPr/>
    </dgm:pt>
    <dgm:pt modelId="{47D05E01-0F5F-4D39-B258-A2479EAEF239}" type="pres">
      <dgm:prSet presAssocID="{8D0BE61F-F2FB-4DAF-AB91-618C9D152414}" presName="root2" presStyleCnt="0"/>
      <dgm:spPr/>
    </dgm:pt>
    <dgm:pt modelId="{B32956C3-9549-426B-B8B2-570ADF71FA1C}" type="pres">
      <dgm:prSet presAssocID="{8D0BE61F-F2FB-4DAF-AB91-618C9D152414}" presName="LevelTwoTextNode" presStyleLbl="node2" presStyleIdx="3" presStyleCnt="5" custScaleX="318999" custScaleY="96858" custLinFactNeighborX="-3865" custLinFactNeighborY="-1530">
        <dgm:presLayoutVars>
          <dgm:chPref val="3"/>
        </dgm:presLayoutVars>
      </dgm:prSet>
      <dgm:spPr/>
    </dgm:pt>
    <dgm:pt modelId="{64413E56-9CBC-4258-A82B-68CB4F2767E4}" type="pres">
      <dgm:prSet presAssocID="{8D0BE61F-F2FB-4DAF-AB91-618C9D152414}" presName="level3hierChild" presStyleCnt="0"/>
      <dgm:spPr/>
    </dgm:pt>
    <dgm:pt modelId="{5A68E90C-E336-43F7-8894-153A4813DBE1}" type="pres">
      <dgm:prSet presAssocID="{C446C9B9-D883-402D-9B23-4159291CA86E}" presName="conn2-1" presStyleLbl="parChTrans1D2" presStyleIdx="4" presStyleCnt="5"/>
      <dgm:spPr/>
    </dgm:pt>
    <dgm:pt modelId="{DAF11ECF-76D1-4020-A78F-C2E3FE738ED3}" type="pres">
      <dgm:prSet presAssocID="{C446C9B9-D883-402D-9B23-4159291CA86E}" presName="connTx" presStyleLbl="parChTrans1D2" presStyleIdx="4" presStyleCnt="5"/>
      <dgm:spPr/>
    </dgm:pt>
    <dgm:pt modelId="{C6E7DEBC-1D0C-47BF-BAAF-991193694B16}" type="pres">
      <dgm:prSet presAssocID="{35E4328B-438F-4578-95B0-EF204DE0010A}" presName="root2" presStyleCnt="0"/>
      <dgm:spPr/>
    </dgm:pt>
    <dgm:pt modelId="{2656807F-0B93-43ED-AE4D-E4F8351F89B5}" type="pres">
      <dgm:prSet presAssocID="{35E4328B-438F-4578-95B0-EF204DE0010A}" presName="LevelTwoTextNode" presStyleLbl="node2" presStyleIdx="4" presStyleCnt="5" custScaleX="308143" custScaleY="102326" custLinFactNeighborX="1351" custLinFactNeighborY="22227">
        <dgm:presLayoutVars>
          <dgm:chPref val="3"/>
        </dgm:presLayoutVars>
      </dgm:prSet>
      <dgm:spPr/>
    </dgm:pt>
    <dgm:pt modelId="{BE18EDBC-6ED9-4402-B5F7-569391DA7834}" type="pres">
      <dgm:prSet presAssocID="{35E4328B-438F-4578-95B0-EF204DE0010A}" presName="level3hierChild" presStyleCnt="0"/>
      <dgm:spPr/>
    </dgm:pt>
  </dgm:ptLst>
  <dgm:cxnLst>
    <dgm:cxn modelId="{ECB3A298-07EA-4FCD-849B-4F3E01482339}" type="presOf" srcId="{F1F6070E-B484-4DB7-81AF-16205C952D57}" destId="{7AA3EC56-F831-46E3-9B1D-6893AAE54E1E}" srcOrd="0" destOrd="0" presId="urn:microsoft.com/office/officeart/2005/8/layout/hierarchy2"/>
    <dgm:cxn modelId="{7FF4C914-952A-4302-98D1-21614E8951A7}" type="presOf" srcId="{E1930D8C-CA4E-4AC1-8AE8-61FF5222BE1D}" destId="{1367C4A5-1072-46A4-99D7-836FE756D3CC}" srcOrd="1" destOrd="0" presId="urn:microsoft.com/office/officeart/2005/8/layout/hierarchy2"/>
    <dgm:cxn modelId="{6B73C809-5F46-4155-B5E6-DD4752153624}" type="presOf" srcId="{ED5523FC-10E1-40BA-8C49-3EFDA1BC154A}" destId="{01924EF9-4087-4F9A-9230-DE75597E4E1B}" srcOrd="0" destOrd="0" presId="urn:microsoft.com/office/officeart/2005/8/layout/hierarchy2"/>
    <dgm:cxn modelId="{B6662806-6797-4482-BA53-76D3F9E7E083}" type="presOf" srcId="{C446C9B9-D883-402D-9B23-4159291CA86E}" destId="{5A68E90C-E336-43F7-8894-153A4813DBE1}" srcOrd="0" destOrd="0" presId="urn:microsoft.com/office/officeart/2005/8/layout/hierarchy2"/>
    <dgm:cxn modelId="{69F64A3A-0C68-4070-B09D-ECCB165E1E58}" type="presOf" srcId="{F4140261-05B4-4956-9DC6-906BC2F72CB8}" destId="{2569639D-2B0B-4F9C-B24A-ED2794C90877}" srcOrd="0" destOrd="0" presId="urn:microsoft.com/office/officeart/2005/8/layout/hierarchy2"/>
    <dgm:cxn modelId="{06492333-FCC6-454E-964C-53401344AEDE}" srcId="{F4140261-05B4-4956-9DC6-906BC2F72CB8}" destId="{F1F6070E-B484-4DB7-81AF-16205C952D57}" srcOrd="0" destOrd="0" parTransId="{9BE13C74-FD63-4B2F-9000-7634A9A06F55}" sibTransId="{BBF450F1-0108-4267-9983-A58AB686A3F7}"/>
    <dgm:cxn modelId="{2D3C76A2-EE9F-490C-A84D-DB060A9D6856}" srcId="{F1F6070E-B484-4DB7-81AF-16205C952D57}" destId="{3D9202A7-370F-4DB1-BF9F-61947523475C}" srcOrd="1" destOrd="0" parTransId="{ED5523FC-10E1-40BA-8C49-3EFDA1BC154A}" sibTransId="{CC58168B-26E6-47B1-B085-C50B9CF603B1}"/>
    <dgm:cxn modelId="{C89CEE11-F499-4E09-81D0-C0BC8904DF99}" srcId="{F1F6070E-B484-4DB7-81AF-16205C952D57}" destId="{C88C1C37-ED5F-4D65-949C-7E4E838F376D}" srcOrd="0" destOrd="0" parTransId="{E1930D8C-CA4E-4AC1-8AE8-61FF5222BE1D}" sibTransId="{0CA1CF06-1DDD-4074-AEF7-F3FAC87D7578}"/>
    <dgm:cxn modelId="{57830F95-139A-45C6-8D8C-761E7B421DB4}" type="presOf" srcId="{E1930D8C-CA4E-4AC1-8AE8-61FF5222BE1D}" destId="{70E1A4BA-313F-4077-9E96-01C5CAD85915}" srcOrd="0" destOrd="0" presId="urn:microsoft.com/office/officeart/2005/8/layout/hierarchy2"/>
    <dgm:cxn modelId="{8F434570-084D-4EC4-93CA-FCC2B66B3DEB}" srcId="{F1F6070E-B484-4DB7-81AF-16205C952D57}" destId="{8D0BE61F-F2FB-4DAF-AB91-618C9D152414}" srcOrd="3" destOrd="0" parTransId="{D4128B7E-B69F-4D95-98EC-199D142F91C1}" sibTransId="{DC6EF97F-7EA2-477B-9127-02C464CEE1FA}"/>
    <dgm:cxn modelId="{B2874DD4-077F-4098-BE58-AC8DF8C38AEC}" type="presOf" srcId="{CD3C663F-A2D5-4C31-92B4-A33A789F3380}" destId="{D4B01AA6-4A01-4BE0-A5A1-AEA5BC990855}" srcOrd="0" destOrd="0" presId="urn:microsoft.com/office/officeart/2005/8/layout/hierarchy2"/>
    <dgm:cxn modelId="{20C1371A-85D5-4233-A480-8D9868DAB7ED}" type="presOf" srcId="{3D9202A7-370F-4DB1-BF9F-61947523475C}" destId="{775FDAC5-0444-487B-A87E-D666B778F12D}" srcOrd="0" destOrd="0" presId="urn:microsoft.com/office/officeart/2005/8/layout/hierarchy2"/>
    <dgm:cxn modelId="{83A41748-8775-4454-BEED-9601DE0A2D28}" type="presOf" srcId="{8D0BE61F-F2FB-4DAF-AB91-618C9D152414}" destId="{B32956C3-9549-426B-B8B2-570ADF71FA1C}" srcOrd="0" destOrd="0" presId="urn:microsoft.com/office/officeart/2005/8/layout/hierarchy2"/>
    <dgm:cxn modelId="{3FBA3D5A-19F6-4B4D-B9FD-97E81F4CE575}" srcId="{F1F6070E-B484-4DB7-81AF-16205C952D57}" destId="{CD3C663F-A2D5-4C31-92B4-A33A789F3380}" srcOrd="2" destOrd="0" parTransId="{2B4E4E43-92B7-4851-882C-D932802CF1BA}" sibTransId="{27D14C0E-C766-4783-B0E1-0846236308D0}"/>
    <dgm:cxn modelId="{BA6DD41A-3F4E-4054-BE74-DE93D3ACB534}" type="presOf" srcId="{C446C9B9-D883-402D-9B23-4159291CA86E}" destId="{DAF11ECF-76D1-4020-A78F-C2E3FE738ED3}" srcOrd="1" destOrd="0" presId="urn:microsoft.com/office/officeart/2005/8/layout/hierarchy2"/>
    <dgm:cxn modelId="{63B50247-99B0-4207-8451-4E1329EACA61}" type="presOf" srcId="{C88C1C37-ED5F-4D65-949C-7E4E838F376D}" destId="{55DD6FC4-7E54-4522-8FB2-5FB0B28DCE56}" srcOrd="0" destOrd="0" presId="urn:microsoft.com/office/officeart/2005/8/layout/hierarchy2"/>
    <dgm:cxn modelId="{0090A0F9-E5CF-407B-AC74-1EECF130BE5C}" srcId="{F1F6070E-B484-4DB7-81AF-16205C952D57}" destId="{35E4328B-438F-4578-95B0-EF204DE0010A}" srcOrd="4" destOrd="0" parTransId="{C446C9B9-D883-402D-9B23-4159291CA86E}" sibTransId="{A70548B8-7D69-42A6-B69F-CB0D6756A07A}"/>
    <dgm:cxn modelId="{7857C326-FE15-46F6-A499-66A6EBDA40BC}" type="presOf" srcId="{35E4328B-438F-4578-95B0-EF204DE0010A}" destId="{2656807F-0B93-43ED-AE4D-E4F8351F89B5}" srcOrd="0" destOrd="0" presId="urn:microsoft.com/office/officeart/2005/8/layout/hierarchy2"/>
    <dgm:cxn modelId="{314D3E2B-05EC-4F0B-B5FF-B5C869A3B80D}" type="presOf" srcId="{D4128B7E-B69F-4D95-98EC-199D142F91C1}" destId="{590A3488-7A0B-46B6-9AD5-6E37F74C2B75}" srcOrd="1" destOrd="0" presId="urn:microsoft.com/office/officeart/2005/8/layout/hierarchy2"/>
    <dgm:cxn modelId="{D3EBB11D-940D-4D62-8D05-6D784890AC06}" type="presOf" srcId="{ED5523FC-10E1-40BA-8C49-3EFDA1BC154A}" destId="{DE5E65E7-59FE-44F0-BDC9-70C0760AB235}" srcOrd="1" destOrd="0" presId="urn:microsoft.com/office/officeart/2005/8/layout/hierarchy2"/>
    <dgm:cxn modelId="{56A614A0-F79E-41BD-A4D3-1F8E76207087}" type="presOf" srcId="{2B4E4E43-92B7-4851-882C-D932802CF1BA}" destId="{212B0F9E-7986-463E-B0E0-91D1439938B0}" srcOrd="1" destOrd="0" presId="urn:microsoft.com/office/officeart/2005/8/layout/hierarchy2"/>
    <dgm:cxn modelId="{EADA95D8-70F6-41DB-A9DC-A1ADBE0E0D70}" type="presOf" srcId="{D4128B7E-B69F-4D95-98EC-199D142F91C1}" destId="{6F03E9F9-A688-44F8-ADBF-32BC77EAF5A8}" srcOrd="0" destOrd="0" presId="urn:microsoft.com/office/officeart/2005/8/layout/hierarchy2"/>
    <dgm:cxn modelId="{8152C053-FF12-4613-9035-FF741F44932A}" type="presOf" srcId="{2B4E4E43-92B7-4851-882C-D932802CF1BA}" destId="{E765311E-B66E-4948-817A-8BC6C02D3002}" srcOrd="0" destOrd="0" presId="urn:microsoft.com/office/officeart/2005/8/layout/hierarchy2"/>
    <dgm:cxn modelId="{4BC8B67F-F611-450F-8D5D-3C971192ABB1}" type="presParOf" srcId="{2569639D-2B0B-4F9C-B24A-ED2794C90877}" destId="{D64DC53E-B769-45C3-8E7C-EA93397678B2}" srcOrd="0" destOrd="0" presId="urn:microsoft.com/office/officeart/2005/8/layout/hierarchy2"/>
    <dgm:cxn modelId="{AD13F678-2B16-4F4B-91A3-396ACE6ADE36}" type="presParOf" srcId="{D64DC53E-B769-45C3-8E7C-EA93397678B2}" destId="{7AA3EC56-F831-46E3-9B1D-6893AAE54E1E}" srcOrd="0" destOrd="0" presId="urn:microsoft.com/office/officeart/2005/8/layout/hierarchy2"/>
    <dgm:cxn modelId="{A663ABAD-985F-452B-83CB-81264FCEAABF}" type="presParOf" srcId="{D64DC53E-B769-45C3-8E7C-EA93397678B2}" destId="{3CCDBE1F-99BF-46D7-BD6D-D0FC60783205}" srcOrd="1" destOrd="0" presId="urn:microsoft.com/office/officeart/2005/8/layout/hierarchy2"/>
    <dgm:cxn modelId="{DB5F79A1-3E81-4607-9EBB-CAE931371AE9}" type="presParOf" srcId="{3CCDBE1F-99BF-46D7-BD6D-D0FC60783205}" destId="{70E1A4BA-313F-4077-9E96-01C5CAD85915}" srcOrd="0" destOrd="0" presId="urn:microsoft.com/office/officeart/2005/8/layout/hierarchy2"/>
    <dgm:cxn modelId="{8CBA848D-574F-4F12-8D39-AE528C3DA5EF}" type="presParOf" srcId="{70E1A4BA-313F-4077-9E96-01C5CAD85915}" destId="{1367C4A5-1072-46A4-99D7-836FE756D3CC}" srcOrd="0" destOrd="0" presId="urn:microsoft.com/office/officeart/2005/8/layout/hierarchy2"/>
    <dgm:cxn modelId="{0FA50A71-5094-4BA5-BEAE-9463670A2B59}" type="presParOf" srcId="{3CCDBE1F-99BF-46D7-BD6D-D0FC60783205}" destId="{B2B9790F-B2F9-4CCF-B2C4-DF3ABC8FD488}" srcOrd="1" destOrd="0" presId="urn:microsoft.com/office/officeart/2005/8/layout/hierarchy2"/>
    <dgm:cxn modelId="{1D517B5F-B790-43CD-83F0-F7B76C28460C}" type="presParOf" srcId="{B2B9790F-B2F9-4CCF-B2C4-DF3ABC8FD488}" destId="{55DD6FC4-7E54-4522-8FB2-5FB0B28DCE56}" srcOrd="0" destOrd="0" presId="urn:microsoft.com/office/officeart/2005/8/layout/hierarchy2"/>
    <dgm:cxn modelId="{C07CDA32-FBB3-4668-859D-BD913AE11BC6}" type="presParOf" srcId="{B2B9790F-B2F9-4CCF-B2C4-DF3ABC8FD488}" destId="{8E06E452-CC64-46BE-9F8B-45C8BCBD54A8}" srcOrd="1" destOrd="0" presId="urn:microsoft.com/office/officeart/2005/8/layout/hierarchy2"/>
    <dgm:cxn modelId="{7A4900B7-D3FE-43DD-9278-3E1EA7A8F49C}" type="presParOf" srcId="{3CCDBE1F-99BF-46D7-BD6D-D0FC60783205}" destId="{01924EF9-4087-4F9A-9230-DE75597E4E1B}" srcOrd="2" destOrd="0" presId="urn:microsoft.com/office/officeart/2005/8/layout/hierarchy2"/>
    <dgm:cxn modelId="{8CC8ACE5-AB5D-4BB1-B601-8E46761F40F1}" type="presParOf" srcId="{01924EF9-4087-4F9A-9230-DE75597E4E1B}" destId="{DE5E65E7-59FE-44F0-BDC9-70C0760AB235}" srcOrd="0" destOrd="0" presId="urn:microsoft.com/office/officeart/2005/8/layout/hierarchy2"/>
    <dgm:cxn modelId="{38D5D7C5-4FD4-4660-9BB5-3C077E05FA4E}" type="presParOf" srcId="{3CCDBE1F-99BF-46D7-BD6D-D0FC60783205}" destId="{635DD3F5-0469-4DBB-A932-82DC40526C30}" srcOrd="3" destOrd="0" presId="urn:microsoft.com/office/officeart/2005/8/layout/hierarchy2"/>
    <dgm:cxn modelId="{E4B219D4-DC78-4818-9ABC-ED634BC290D4}" type="presParOf" srcId="{635DD3F5-0469-4DBB-A932-82DC40526C30}" destId="{775FDAC5-0444-487B-A87E-D666B778F12D}" srcOrd="0" destOrd="0" presId="urn:microsoft.com/office/officeart/2005/8/layout/hierarchy2"/>
    <dgm:cxn modelId="{55DF892B-6D00-4CA5-9044-C497B849C5E9}" type="presParOf" srcId="{635DD3F5-0469-4DBB-A932-82DC40526C30}" destId="{1067BA9C-0E58-4C66-A071-1E9386919567}" srcOrd="1" destOrd="0" presId="urn:microsoft.com/office/officeart/2005/8/layout/hierarchy2"/>
    <dgm:cxn modelId="{ECD25191-9B59-45D0-9F91-0D31F4F1A70B}" type="presParOf" srcId="{3CCDBE1F-99BF-46D7-BD6D-D0FC60783205}" destId="{E765311E-B66E-4948-817A-8BC6C02D3002}" srcOrd="4" destOrd="0" presId="urn:microsoft.com/office/officeart/2005/8/layout/hierarchy2"/>
    <dgm:cxn modelId="{31E31536-B58F-410E-B069-A7250D246DC4}" type="presParOf" srcId="{E765311E-B66E-4948-817A-8BC6C02D3002}" destId="{212B0F9E-7986-463E-B0E0-91D1439938B0}" srcOrd="0" destOrd="0" presId="urn:microsoft.com/office/officeart/2005/8/layout/hierarchy2"/>
    <dgm:cxn modelId="{071CCCAC-9328-4D55-9179-B85CAD1AA584}" type="presParOf" srcId="{3CCDBE1F-99BF-46D7-BD6D-D0FC60783205}" destId="{A841A485-5209-441C-997C-A7C2C7A6C586}" srcOrd="5" destOrd="0" presId="urn:microsoft.com/office/officeart/2005/8/layout/hierarchy2"/>
    <dgm:cxn modelId="{1FE064A7-C9F1-42EE-BE5D-B883E4C0D24B}" type="presParOf" srcId="{A841A485-5209-441C-997C-A7C2C7A6C586}" destId="{D4B01AA6-4A01-4BE0-A5A1-AEA5BC990855}" srcOrd="0" destOrd="0" presId="urn:microsoft.com/office/officeart/2005/8/layout/hierarchy2"/>
    <dgm:cxn modelId="{F105E3C4-48AB-4A57-BAD5-E9BE1F7CBF2D}" type="presParOf" srcId="{A841A485-5209-441C-997C-A7C2C7A6C586}" destId="{407F1BBC-4FDB-4348-82F6-87A00F58D159}" srcOrd="1" destOrd="0" presId="urn:microsoft.com/office/officeart/2005/8/layout/hierarchy2"/>
    <dgm:cxn modelId="{4C699E23-D92F-4339-8169-73618B0910D8}" type="presParOf" srcId="{3CCDBE1F-99BF-46D7-BD6D-D0FC60783205}" destId="{6F03E9F9-A688-44F8-ADBF-32BC77EAF5A8}" srcOrd="6" destOrd="0" presId="urn:microsoft.com/office/officeart/2005/8/layout/hierarchy2"/>
    <dgm:cxn modelId="{0870F788-D59A-44E8-91A7-EE65795DE1F9}" type="presParOf" srcId="{6F03E9F9-A688-44F8-ADBF-32BC77EAF5A8}" destId="{590A3488-7A0B-46B6-9AD5-6E37F74C2B75}" srcOrd="0" destOrd="0" presId="urn:microsoft.com/office/officeart/2005/8/layout/hierarchy2"/>
    <dgm:cxn modelId="{B1A95DC4-92EA-4EA3-AE38-F470F1B2680B}" type="presParOf" srcId="{3CCDBE1F-99BF-46D7-BD6D-D0FC60783205}" destId="{47D05E01-0F5F-4D39-B258-A2479EAEF239}" srcOrd="7" destOrd="0" presId="urn:microsoft.com/office/officeart/2005/8/layout/hierarchy2"/>
    <dgm:cxn modelId="{83EDA1C9-4A88-4875-B24D-F6E0104D2D9E}" type="presParOf" srcId="{47D05E01-0F5F-4D39-B258-A2479EAEF239}" destId="{B32956C3-9549-426B-B8B2-570ADF71FA1C}" srcOrd="0" destOrd="0" presId="urn:microsoft.com/office/officeart/2005/8/layout/hierarchy2"/>
    <dgm:cxn modelId="{61C88812-7C8E-4B2F-BAE9-8F8FA4D86BCC}" type="presParOf" srcId="{47D05E01-0F5F-4D39-B258-A2479EAEF239}" destId="{64413E56-9CBC-4258-A82B-68CB4F2767E4}" srcOrd="1" destOrd="0" presId="urn:microsoft.com/office/officeart/2005/8/layout/hierarchy2"/>
    <dgm:cxn modelId="{94FCB020-2213-4FA7-B611-81BB5ABF9BF3}" type="presParOf" srcId="{3CCDBE1F-99BF-46D7-BD6D-D0FC60783205}" destId="{5A68E90C-E336-43F7-8894-153A4813DBE1}" srcOrd="8" destOrd="0" presId="urn:microsoft.com/office/officeart/2005/8/layout/hierarchy2"/>
    <dgm:cxn modelId="{21D2878E-2B11-4BDC-827A-6B65E6608B3C}" type="presParOf" srcId="{5A68E90C-E336-43F7-8894-153A4813DBE1}" destId="{DAF11ECF-76D1-4020-A78F-C2E3FE738ED3}" srcOrd="0" destOrd="0" presId="urn:microsoft.com/office/officeart/2005/8/layout/hierarchy2"/>
    <dgm:cxn modelId="{61E92AAE-97DC-44AF-90A8-8EA979D13E1F}" type="presParOf" srcId="{3CCDBE1F-99BF-46D7-BD6D-D0FC60783205}" destId="{C6E7DEBC-1D0C-47BF-BAAF-991193694B16}" srcOrd="9" destOrd="0" presId="urn:microsoft.com/office/officeart/2005/8/layout/hierarchy2"/>
    <dgm:cxn modelId="{74D9A186-71F3-42DD-ABAD-034B5064CD45}" type="presParOf" srcId="{C6E7DEBC-1D0C-47BF-BAAF-991193694B16}" destId="{2656807F-0B93-43ED-AE4D-E4F8351F89B5}" srcOrd="0" destOrd="0" presId="urn:microsoft.com/office/officeart/2005/8/layout/hierarchy2"/>
    <dgm:cxn modelId="{26B587D1-A36A-445C-ACEE-1EF6DE954B3E}" type="presParOf" srcId="{C6E7DEBC-1D0C-47BF-BAAF-991193694B16}" destId="{BE18EDBC-6ED9-4402-B5F7-569391DA7834}"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21C3D8-B03B-464D-B99D-07C51294CEB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5F41F8AA-6B56-442B-81E8-FDAF02889C40}">
      <dgm:prSet phldrT="[Texte]"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ar-DZ" sz="800" b="1" dirty="0" smtClean="0">
            <a:solidFill>
              <a:schemeClr val="tx1"/>
            </a:solidFill>
            <a:cs typeface="Simplified Arabic" pitchFamily="2" charset="-78"/>
          </a:endParaRPr>
        </a:p>
        <a:p>
          <a:pPr marL="0" marR="0" indent="0" defTabSz="914400" eaLnBrk="1" fontAlgn="auto" latinLnBrk="0" hangingPunct="1">
            <a:lnSpc>
              <a:spcPct val="100000"/>
            </a:lnSpc>
            <a:spcBef>
              <a:spcPts val="0"/>
            </a:spcBef>
            <a:spcAft>
              <a:spcPts val="0"/>
            </a:spcAft>
            <a:buClrTx/>
            <a:buSzTx/>
            <a:buFontTx/>
            <a:buNone/>
            <a:tabLst/>
            <a:defRPr/>
          </a:pPr>
          <a:r>
            <a:rPr lang="ar-DZ" sz="2900" b="1" dirty="0" smtClean="0">
              <a:solidFill>
                <a:schemeClr val="tx1"/>
              </a:solidFill>
              <a:cs typeface="Simplified Arabic" pitchFamily="2" charset="-78"/>
            </a:rPr>
            <a:t>عناصر الدعوى القضائية</a:t>
          </a:r>
          <a:endParaRPr lang="fr-FR" sz="2900" dirty="0" smtClean="0"/>
        </a:p>
        <a:p>
          <a:pPr defTabSz="1200150">
            <a:lnSpc>
              <a:spcPct val="90000"/>
            </a:lnSpc>
            <a:spcBef>
              <a:spcPct val="0"/>
            </a:spcBef>
            <a:spcAft>
              <a:spcPct val="35000"/>
            </a:spcAft>
          </a:pPr>
          <a:endParaRPr lang="fr-FR" sz="2900" dirty="0"/>
        </a:p>
      </dgm:t>
    </dgm:pt>
    <dgm:pt modelId="{106D1402-F9F8-437E-813B-85770C23C118}" type="parTrans" cxnId="{6BE0C67C-793E-4804-8B06-8654F58AE4E3}">
      <dgm:prSet/>
      <dgm:spPr/>
      <dgm:t>
        <a:bodyPr/>
        <a:lstStyle/>
        <a:p>
          <a:endParaRPr lang="fr-FR"/>
        </a:p>
      </dgm:t>
    </dgm:pt>
    <dgm:pt modelId="{85AC4816-7D20-4CBF-94B0-22E855213971}" type="sibTrans" cxnId="{6BE0C67C-793E-4804-8B06-8654F58AE4E3}">
      <dgm:prSet/>
      <dgm:spPr/>
      <dgm:t>
        <a:bodyPr/>
        <a:lstStyle/>
        <a:p>
          <a:endParaRPr lang="fr-FR"/>
        </a:p>
      </dgm:t>
    </dgm:pt>
    <dgm:pt modelId="{CD8B3DA1-BFED-414B-A9C6-BF7C86BD8112}">
      <dgm:prSet phldrT="[Texte]" custT="1">
        <dgm:style>
          <a:lnRef idx="1">
            <a:schemeClr val="accent6"/>
          </a:lnRef>
          <a:fillRef idx="2">
            <a:schemeClr val="accent6"/>
          </a:fillRef>
          <a:effectRef idx="1">
            <a:schemeClr val="accent6"/>
          </a:effectRef>
          <a:fontRef idx="minor">
            <a:schemeClr val="dk1"/>
          </a:fontRef>
        </dgm:style>
      </dgm:prSet>
      <dgm:spPr/>
      <dgm:t>
        <a:bodyPr/>
        <a:lstStyle/>
        <a:p>
          <a:r>
            <a:rPr lang="ar-DZ" sz="2400" b="1" u="none" dirty="0" smtClean="0">
              <a:cs typeface="Simplified Arabic" pitchFamily="2" charset="-78"/>
            </a:rPr>
            <a:t>عنصر سبب الدعوى</a:t>
          </a:r>
          <a:endParaRPr lang="fr-FR" sz="2400" u="none" dirty="0"/>
        </a:p>
      </dgm:t>
    </dgm:pt>
    <dgm:pt modelId="{B52EC327-805A-42E1-AF7C-792FFD2163F4}" type="parTrans" cxnId="{A2B3556C-56F8-4F00-976D-DCC9F8928E2A}">
      <dgm:prSet/>
      <dgm:spPr/>
      <dgm:t>
        <a:bodyPr/>
        <a:lstStyle/>
        <a:p>
          <a:endParaRPr lang="fr-FR"/>
        </a:p>
      </dgm:t>
    </dgm:pt>
    <dgm:pt modelId="{D31EDF9C-D055-4E70-A288-72BFE8DECF2D}" type="sibTrans" cxnId="{A2B3556C-56F8-4F00-976D-DCC9F8928E2A}">
      <dgm:prSet/>
      <dgm:spPr/>
      <dgm:t>
        <a:bodyPr/>
        <a:lstStyle/>
        <a:p>
          <a:endParaRPr lang="fr-FR"/>
        </a:p>
      </dgm:t>
    </dgm:pt>
    <dgm:pt modelId="{BAE98E2E-514F-413E-B4CF-16432DD0D22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400" b="1" u="none" dirty="0" smtClean="0">
              <a:cs typeface="Simplified Arabic" pitchFamily="2" charset="-78"/>
            </a:rPr>
            <a:t>عنصر المحل أو موضوع الدعوى</a:t>
          </a:r>
          <a:endParaRPr lang="fr-FR" sz="2400" u="none" dirty="0"/>
        </a:p>
      </dgm:t>
    </dgm:pt>
    <dgm:pt modelId="{363A60C4-EE32-4DAC-92AD-E874F54E213C}" type="parTrans" cxnId="{5FA48665-8FE8-41C1-AA8E-C55F3BB331DD}">
      <dgm:prSet/>
      <dgm:spPr/>
      <dgm:t>
        <a:bodyPr/>
        <a:lstStyle/>
        <a:p>
          <a:endParaRPr lang="fr-FR"/>
        </a:p>
      </dgm:t>
    </dgm:pt>
    <dgm:pt modelId="{27DF7E91-042A-4924-BDFB-3D42E2F71E51}" type="sibTrans" cxnId="{5FA48665-8FE8-41C1-AA8E-C55F3BB331DD}">
      <dgm:prSet/>
      <dgm:spPr/>
      <dgm:t>
        <a:bodyPr/>
        <a:lstStyle/>
        <a:p>
          <a:endParaRPr lang="fr-FR"/>
        </a:p>
      </dgm:t>
    </dgm:pt>
    <dgm:pt modelId="{BE6B408D-2262-45E8-8DC5-F40B13738C5D}">
      <dgm:prSet phldrT="[Texte]" custT="1">
        <dgm:style>
          <a:lnRef idx="1">
            <a:schemeClr val="accent2"/>
          </a:lnRef>
          <a:fillRef idx="2">
            <a:schemeClr val="accent2"/>
          </a:fillRef>
          <a:effectRef idx="1">
            <a:schemeClr val="accent2"/>
          </a:effectRef>
          <a:fontRef idx="minor">
            <a:schemeClr val="dk1"/>
          </a:fontRef>
        </dgm:style>
      </dgm:prSet>
      <dgm:spPr/>
      <dgm:t>
        <a:bodyPr/>
        <a:lstStyle/>
        <a:p>
          <a:r>
            <a:rPr lang="ar-DZ" sz="2400" b="1" u="none" dirty="0" smtClean="0">
              <a:cs typeface="Simplified Arabic" pitchFamily="2" charset="-78"/>
            </a:rPr>
            <a:t>عنصر </a:t>
          </a:r>
          <a:r>
            <a:rPr lang="ar-SA" sz="2400" b="1" u="none" dirty="0" smtClean="0">
              <a:cs typeface="Simplified Arabic" pitchFamily="2" charset="-78"/>
            </a:rPr>
            <a:t>أشخاص الدعوى</a:t>
          </a:r>
          <a:r>
            <a:rPr lang="ar-DZ" sz="2400" b="1" u="none" dirty="0" smtClean="0">
              <a:cs typeface="Simplified Arabic" pitchFamily="2" charset="-78"/>
            </a:rPr>
            <a:t> أو</a:t>
          </a:r>
          <a:r>
            <a:rPr lang="ar-SA" sz="2400" b="1" u="none" dirty="0" smtClean="0">
              <a:cs typeface="Simplified Arabic" pitchFamily="2" charset="-78"/>
            </a:rPr>
            <a:t> أطرافها</a:t>
          </a:r>
          <a:endParaRPr lang="fr-FR" sz="2400" u="none" dirty="0"/>
        </a:p>
      </dgm:t>
    </dgm:pt>
    <dgm:pt modelId="{5BBE9CC4-341D-4D3B-954C-35DA49A2C538}" type="parTrans" cxnId="{FD0C2268-CE8D-4DDF-A1D5-99DF4210DAC5}">
      <dgm:prSet/>
      <dgm:spPr/>
      <dgm:t>
        <a:bodyPr/>
        <a:lstStyle/>
        <a:p>
          <a:endParaRPr lang="fr-FR"/>
        </a:p>
      </dgm:t>
    </dgm:pt>
    <dgm:pt modelId="{5C96FF7F-568A-436E-BD8D-B9650444BE8F}" type="sibTrans" cxnId="{FD0C2268-CE8D-4DDF-A1D5-99DF4210DAC5}">
      <dgm:prSet/>
      <dgm:spPr/>
      <dgm:t>
        <a:bodyPr/>
        <a:lstStyle/>
        <a:p>
          <a:endParaRPr lang="fr-FR"/>
        </a:p>
      </dgm:t>
    </dgm:pt>
    <dgm:pt modelId="{5DD33D09-02EF-4004-8329-392F17748FA2}" type="pres">
      <dgm:prSet presAssocID="{5721C3D8-B03B-464D-B99D-07C51294CEB8}" presName="hierChild1" presStyleCnt="0">
        <dgm:presLayoutVars>
          <dgm:orgChart val="1"/>
          <dgm:chPref val="1"/>
          <dgm:dir/>
          <dgm:animOne val="branch"/>
          <dgm:animLvl val="lvl"/>
          <dgm:resizeHandles/>
        </dgm:presLayoutVars>
      </dgm:prSet>
      <dgm:spPr/>
    </dgm:pt>
    <dgm:pt modelId="{B4AEA9BD-8401-4336-A6C7-8E1D948195AE}" type="pres">
      <dgm:prSet presAssocID="{5F41F8AA-6B56-442B-81E8-FDAF02889C40}" presName="hierRoot1" presStyleCnt="0">
        <dgm:presLayoutVars>
          <dgm:hierBranch val="init"/>
        </dgm:presLayoutVars>
      </dgm:prSet>
      <dgm:spPr/>
    </dgm:pt>
    <dgm:pt modelId="{1B8E97F5-0DDD-4A2E-92AE-FC3E076815B0}" type="pres">
      <dgm:prSet presAssocID="{5F41F8AA-6B56-442B-81E8-FDAF02889C40}" presName="rootComposite1" presStyleCnt="0"/>
      <dgm:spPr/>
    </dgm:pt>
    <dgm:pt modelId="{27D4846A-0034-41BB-BB9A-8EA3968F7AF8}" type="pres">
      <dgm:prSet presAssocID="{5F41F8AA-6B56-442B-81E8-FDAF02889C40}" presName="rootText1" presStyleLbl="node0" presStyleIdx="0" presStyleCnt="1" custScaleX="175344" custScaleY="88029" custLinFactNeighborX="667" custLinFactNeighborY="-17850">
        <dgm:presLayoutVars>
          <dgm:chPref val="3"/>
        </dgm:presLayoutVars>
      </dgm:prSet>
      <dgm:spPr/>
    </dgm:pt>
    <dgm:pt modelId="{7D05D45E-3D03-4B50-BE9B-125D73E3C213}" type="pres">
      <dgm:prSet presAssocID="{5F41F8AA-6B56-442B-81E8-FDAF02889C40}" presName="rootConnector1" presStyleLbl="node1" presStyleIdx="0" presStyleCnt="0"/>
      <dgm:spPr/>
    </dgm:pt>
    <dgm:pt modelId="{CDF66F4D-E5A0-4C47-9131-6D3FD87C9A75}" type="pres">
      <dgm:prSet presAssocID="{5F41F8AA-6B56-442B-81E8-FDAF02889C40}" presName="hierChild2" presStyleCnt="0"/>
      <dgm:spPr/>
    </dgm:pt>
    <dgm:pt modelId="{642C315E-BEF9-4B44-8582-CE96CC6C0796}" type="pres">
      <dgm:prSet presAssocID="{B52EC327-805A-42E1-AF7C-792FFD2163F4}" presName="Name37" presStyleLbl="parChTrans1D2" presStyleIdx="0" presStyleCnt="3"/>
      <dgm:spPr/>
    </dgm:pt>
    <dgm:pt modelId="{7F43689A-11C2-41FE-A19A-E89F2CD3415D}" type="pres">
      <dgm:prSet presAssocID="{CD8B3DA1-BFED-414B-A9C6-BF7C86BD8112}" presName="hierRoot2" presStyleCnt="0">
        <dgm:presLayoutVars>
          <dgm:hierBranch val="init"/>
        </dgm:presLayoutVars>
      </dgm:prSet>
      <dgm:spPr/>
    </dgm:pt>
    <dgm:pt modelId="{6775611D-068E-4C9E-A2FD-334A83E74654}" type="pres">
      <dgm:prSet presAssocID="{CD8B3DA1-BFED-414B-A9C6-BF7C86BD8112}" presName="rootComposite" presStyleCnt="0"/>
      <dgm:spPr/>
    </dgm:pt>
    <dgm:pt modelId="{9C12609A-F95A-4CAE-A962-3B410491127C}" type="pres">
      <dgm:prSet presAssocID="{CD8B3DA1-BFED-414B-A9C6-BF7C86BD8112}" presName="rootText" presStyleLbl="node2" presStyleIdx="0" presStyleCnt="3" custScaleX="122679" custScaleY="108156">
        <dgm:presLayoutVars>
          <dgm:chPref val="3"/>
        </dgm:presLayoutVars>
      </dgm:prSet>
      <dgm:spPr/>
      <dgm:t>
        <a:bodyPr/>
        <a:lstStyle/>
        <a:p>
          <a:endParaRPr lang="fr-FR"/>
        </a:p>
      </dgm:t>
    </dgm:pt>
    <dgm:pt modelId="{48A1D26C-F97B-4E1F-A739-F1A8040EDE15}" type="pres">
      <dgm:prSet presAssocID="{CD8B3DA1-BFED-414B-A9C6-BF7C86BD8112}" presName="rootConnector" presStyleLbl="node2" presStyleIdx="0" presStyleCnt="3"/>
      <dgm:spPr/>
    </dgm:pt>
    <dgm:pt modelId="{E5F39300-5EDB-471E-9E6A-820B67C939E7}" type="pres">
      <dgm:prSet presAssocID="{CD8B3DA1-BFED-414B-A9C6-BF7C86BD8112}" presName="hierChild4" presStyleCnt="0"/>
      <dgm:spPr/>
    </dgm:pt>
    <dgm:pt modelId="{48955FBD-07E3-46C6-B75F-6C5D2E2E4909}" type="pres">
      <dgm:prSet presAssocID="{CD8B3DA1-BFED-414B-A9C6-BF7C86BD8112}" presName="hierChild5" presStyleCnt="0"/>
      <dgm:spPr/>
    </dgm:pt>
    <dgm:pt modelId="{B0FD45F1-D339-4592-A41F-C9857A18EF2F}" type="pres">
      <dgm:prSet presAssocID="{363A60C4-EE32-4DAC-92AD-E874F54E213C}" presName="Name37" presStyleLbl="parChTrans1D2" presStyleIdx="1" presStyleCnt="3"/>
      <dgm:spPr/>
    </dgm:pt>
    <dgm:pt modelId="{013461DC-EDED-45C7-B43E-BB9041DBD2D6}" type="pres">
      <dgm:prSet presAssocID="{BAE98E2E-514F-413E-B4CF-16432DD0D227}" presName="hierRoot2" presStyleCnt="0">
        <dgm:presLayoutVars>
          <dgm:hierBranch val="init"/>
        </dgm:presLayoutVars>
      </dgm:prSet>
      <dgm:spPr/>
    </dgm:pt>
    <dgm:pt modelId="{91BCEFAB-9D9B-42DC-ACAE-DAD061557F23}" type="pres">
      <dgm:prSet presAssocID="{BAE98E2E-514F-413E-B4CF-16432DD0D227}" presName="rootComposite" presStyleCnt="0"/>
      <dgm:spPr/>
    </dgm:pt>
    <dgm:pt modelId="{C1D790A7-5FBB-496B-A27E-B7FD9D6070DC}" type="pres">
      <dgm:prSet presAssocID="{BAE98E2E-514F-413E-B4CF-16432DD0D227}" presName="rootText" presStyleLbl="node2" presStyleIdx="1" presStyleCnt="3" custScaleX="129899" custScaleY="131148" custLinFactNeighborX="-585" custLinFactNeighborY="94084">
        <dgm:presLayoutVars>
          <dgm:chPref val="3"/>
        </dgm:presLayoutVars>
      </dgm:prSet>
      <dgm:spPr/>
      <dgm:t>
        <a:bodyPr/>
        <a:lstStyle/>
        <a:p>
          <a:endParaRPr lang="fr-FR"/>
        </a:p>
      </dgm:t>
    </dgm:pt>
    <dgm:pt modelId="{48898EE9-4899-41CD-B230-1AE6E356CC56}" type="pres">
      <dgm:prSet presAssocID="{BAE98E2E-514F-413E-B4CF-16432DD0D227}" presName="rootConnector" presStyleLbl="node2" presStyleIdx="1" presStyleCnt="3"/>
      <dgm:spPr/>
    </dgm:pt>
    <dgm:pt modelId="{984B5E11-6886-4164-AF86-342CCEE312CC}" type="pres">
      <dgm:prSet presAssocID="{BAE98E2E-514F-413E-B4CF-16432DD0D227}" presName="hierChild4" presStyleCnt="0"/>
      <dgm:spPr/>
    </dgm:pt>
    <dgm:pt modelId="{D47F3B54-8F09-4D39-93E6-68B9D8E5EEFB}" type="pres">
      <dgm:prSet presAssocID="{BAE98E2E-514F-413E-B4CF-16432DD0D227}" presName="hierChild5" presStyleCnt="0"/>
      <dgm:spPr/>
    </dgm:pt>
    <dgm:pt modelId="{2B6F5BB1-29CD-49E0-BF18-B9E3FFB7C3CD}" type="pres">
      <dgm:prSet presAssocID="{5BBE9CC4-341D-4D3B-954C-35DA49A2C538}" presName="Name37" presStyleLbl="parChTrans1D2" presStyleIdx="2" presStyleCnt="3"/>
      <dgm:spPr/>
    </dgm:pt>
    <dgm:pt modelId="{1FB6AA8C-F2D2-4E6D-8AC7-787918708DF5}" type="pres">
      <dgm:prSet presAssocID="{BE6B408D-2262-45E8-8DC5-F40B13738C5D}" presName="hierRoot2" presStyleCnt="0">
        <dgm:presLayoutVars>
          <dgm:hierBranch val="init"/>
        </dgm:presLayoutVars>
      </dgm:prSet>
      <dgm:spPr/>
    </dgm:pt>
    <dgm:pt modelId="{88E93D72-36D9-43C1-9B4D-55A5FA5AFE76}" type="pres">
      <dgm:prSet presAssocID="{BE6B408D-2262-45E8-8DC5-F40B13738C5D}" presName="rootComposite" presStyleCnt="0"/>
      <dgm:spPr/>
    </dgm:pt>
    <dgm:pt modelId="{113BE27F-85D7-4E8E-AB30-88ADE6482AD2}" type="pres">
      <dgm:prSet presAssocID="{BE6B408D-2262-45E8-8DC5-F40B13738C5D}" presName="rootText" presStyleLbl="node2" presStyleIdx="2" presStyleCnt="3" custScaleX="119231" custScaleY="108156">
        <dgm:presLayoutVars>
          <dgm:chPref val="3"/>
        </dgm:presLayoutVars>
      </dgm:prSet>
      <dgm:spPr/>
      <dgm:t>
        <a:bodyPr/>
        <a:lstStyle/>
        <a:p>
          <a:endParaRPr lang="fr-FR"/>
        </a:p>
      </dgm:t>
    </dgm:pt>
    <dgm:pt modelId="{592A8DA3-10CB-4091-BC25-7F1B91C929D1}" type="pres">
      <dgm:prSet presAssocID="{BE6B408D-2262-45E8-8DC5-F40B13738C5D}" presName="rootConnector" presStyleLbl="node2" presStyleIdx="2" presStyleCnt="3"/>
      <dgm:spPr/>
    </dgm:pt>
    <dgm:pt modelId="{F6872C60-0918-4E45-838D-7B828F56BB32}" type="pres">
      <dgm:prSet presAssocID="{BE6B408D-2262-45E8-8DC5-F40B13738C5D}" presName="hierChild4" presStyleCnt="0"/>
      <dgm:spPr/>
    </dgm:pt>
    <dgm:pt modelId="{1733C2A9-1C2C-4781-BD16-5591958B20C9}" type="pres">
      <dgm:prSet presAssocID="{BE6B408D-2262-45E8-8DC5-F40B13738C5D}" presName="hierChild5" presStyleCnt="0"/>
      <dgm:spPr/>
    </dgm:pt>
    <dgm:pt modelId="{D2E94E92-3CE1-48B3-94A1-7EDCFA21D22D}" type="pres">
      <dgm:prSet presAssocID="{5F41F8AA-6B56-442B-81E8-FDAF02889C40}" presName="hierChild3" presStyleCnt="0"/>
      <dgm:spPr/>
    </dgm:pt>
  </dgm:ptLst>
  <dgm:cxnLst>
    <dgm:cxn modelId="{43AA535E-A51F-4E0E-BCF9-F623348C9609}" type="presOf" srcId="{363A60C4-EE32-4DAC-92AD-E874F54E213C}" destId="{B0FD45F1-D339-4592-A41F-C9857A18EF2F}" srcOrd="0" destOrd="0" presId="urn:microsoft.com/office/officeart/2005/8/layout/orgChart1"/>
    <dgm:cxn modelId="{0F9D8353-689D-4BD1-A236-086CBE555C0F}" type="presOf" srcId="{BAE98E2E-514F-413E-B4CF-16432DD0D227}" destId="{C1D790A7-5FBB-496B-A27E-B7FD9D6070DC}" srcOrd="0" destOrd="0" presId="urn:microsoft.com/office/officeart/2005/8/layout/orgChart1"/>
    <dgm:cxn modelId="{E56B284E-8C14-4826-84B7-13020A901260}" type="presOf" srcId="{5721C3D8-B03B-464D-B99D-07C51294CEB8}" destId="{5DD33D09-02EF-4004-8329-392F17748FA2}" srcOrd="0" destOrd="0" presId="urn:microsoft.com/office/officeart/2005/8/layout/orgChart1"/>
    <dgm:cxn modelId="{C216267E-2396-4FFB-BDAB-21EDDB9200E8}" type="presOf" srcId="{CD8B3DA1-BFED-414B-A9C6-BF7C86BD8112}" destId="{9C12609A-F95A-4CAE-A962-3B410491127C}" srcOrd="0" destOrd="0" presId="urn:microsoft.com/office/officeart/2005/8/layout/orgChart1"/>
    <dgm:cxn modelId="{A2B3556C-56F8-4F00-976D-DCC9F8928E2A}" srcId="{5F41F8AA-6B56-442B-81E8-FDAF02889C40}" destId="{CD8B3DA1-BFED-414B-A9C6-BF7C86BD8112}" srcOrd="0" destOrd="0" parTransId="{B52EC327-805A-42E1-AF7C-792FFD2163F4}" sibTransId="{D31EDF9C-D055-4E70-A288-72BFE8DECF2D}"/>
    <dgm:cxn modelId="{6BE0C67C-793E-4804-8B06-8654F58AE4E3}" srcId="{5721C3D8-B03B-464D-B99D-07C51294CEB8}" destId="{5F41F8AA-6B56-442B-81E8-FDAF02889C40}" srcOrd="0" destOrd="0" parTransId="{106D1402-F9F8-437E-813B-85770C23C118}" sibTransId="{85AC4816-7D20-4CBF-94B0-22E855213971}"/>
    <dgm:cxn modelId="{5FA48665-8FE8-41C1-AA8E-C55F3BB331DD}" srcId="{5F41F8AA-6B56-442B-81E8-FDAF02889C40}" destId="{BAE98E2E-514F-413E-B4CF-16432DD0D227}" srcOrd="1" destOrd="0" parTransId="{363A60C4-EE32-4DAC-92AD-E874F54E213C}" sibTransId="{27DF7E91-042A-4924-BDFB-3D42E2F71E51}"/>
    <dgm:cxn modelId="{6DBCD06F-BE2D-4C87-8F5E-6FA4A1924044}" type="presOf" srcId="{5F41F8AA-6B56-442B-81E8-FDAF02889C40}" destId="{7D05D45E-3D03-4B50-BE9B-125D73E3C213}" srcOrd="1" destOrd="0" presId="urn:microsoft.com/office/officeart/2005/8/layout/orgChart1"/>
    <dgm:cxn modelId="{D4C784AF-284C-413E-BF39-FE3B74B842BF}" type="presOf" srcId="{BE6B408D-2262-45E8-8DC5-F40B13738C5D}" destId="{592A8DA3-10CB-4091-BC25-7F1B91C929D1}" srcOrd="1" destOrd="0" presId="urn:microsoft.com/office/officeart/2005/8/layout/orgChart1"/>
    <dgm:cxn modelId="{25255455-C3BC-407C-A02B-7F95BD01A781}" type="presOf" srcId="{B52EC327-805A-42E1-AF7C-792FFD2163F4}" destId="{642C315E-BEF9-4B44-8582-CE96CC6C0796}" srcOrd="0" destOrd="0" presId="urn:microsoft.com/office/officeart/2005/8/layout/orgChart1"/>
    <dgm:cxn modelId="{FD0C2268-CE8D-4DDF-A1D5-99DF4210DAC5}" srcId="{5F41F8AA-6B56-442B-81E8-FDAF02889C40}" destId="{BE6B408D-2262-45E8-8DC5-F40B13738C5D}" srcOrd="2" destOrd="0" parTransId="{5BBE9CC4-341D-4D3B-954C-35DA49A2C538}" sibTransId="{5C96FF7F-568A-436E-BD8D-B9650444BE8F}"/>
    <dgm:cxn modelId="{E0283565-755F-40DE-A5A7-E44B6AAC7CDA}" type="presOf" srcId="{CD8B3DA1-BFED-414B-A9C6-BF7C86BD8112}" destId="{48A1D26C-F97B-4E1F-A739-F1A8040EDE15}" srcOrd="1" destOrd="0" presId="urn:microsoft.com/office/officeart/2005/8/layout/orgChart1"/>
    <dgm:cxn modelId="{D2716AC2-7FF2-4663-98E4-7D729B84B1D9}" type="presOf" srcId="{5BBE9CC4-341D-4D3B-954C-35DA49A2C538}" destId="{2B6F5BB1-29CD-49E0-BF18-B9E3FFB7C3CD}" srcOrd="0" destOrd="0" presId="urn:microsoft.com/office/officeart/2005/8/layout/orgChart1"/>
    <dgm:cxn modelId="{1E0D429B-2AC2-4406-908F-48B4732AFE93}" type="presOf" srcId="{BE6B408D-2262-45E8-8DC5-F40B13738C5D}" destId="{113BE27F-85D7-4E8E-AB30-88ADE6482AD2}" srcOrd="0" destOrd="0" presId="urn:microsoft.com/office/officeart/2005/8/layout/orgChart1"/>
    <dgm:cxn modelId="{45202084-FA3B-49D2-AA12-65A653177C61}" type="presOf" srcId="{5F41F8AA-6B56-442B-81E8-FDAF02889C40}" destId="{27D4846A-0034-41BB-BB9A-8EA3968F7AF8}" srcOrd="0" destOrd="0" presId="urn:microsoft.com/office/officeart/2005/8/layout/orgChart1"/>
    <dgm:cxn modelId="{30398F5E-A8C1-4B21-96E2-F56FBB59DD7A}" type="presOf" srcId="{BAE98E2E-514F-413E-B4CF-16432DD0D227}" destId="{48898EE9-4899-41CD-B230-1AE6E356CC56}" srcOrd="1" destOrd="0" presId="urn:microsoft.com/office/officeart/2005/8/layout/orgChart1"/>
    <dgm:cxn modelId="{DC0CDCC4-6BD4-466C-AD15-4A507E1CFCE4}" type="presParOf" srcId="{5DD33D09-02EF-4004-8329-392F17748FA2}" destId="{B4AEA9BD-8401-4336-A6C7-8E1D948195AE}" srcOrd="0" destOrd="0" presId="urn:microsoft.com/office/officeart/2005/8/layout/orgChart1"/>
    <dgm:cxn modelId="{6C8FDACF-5CB5-4EA1-8805-314F24D56B43}" type="presParOf" srcId="{B4AEA9BD-8401-4336-A6C7-8E1D948195AE}" destId="{1B8E97F5-0DDD-4A2E-92AE-FC3E076815B0}" srcOrd="0" destOrd="0" presId="urn:microsoft.com/office/officeart/2005/8/layout/orgChart1"/>
    <dgm:cxn modelId="{82C20B1B-B29A-4102-A96E-92A76F1FCDF5}" type="presParOf" srcId="{1B8E97F5-0DDD-4A2E-92AE-FC3E076815B0}" destId="{27D4846A-0034-41BB-BB9A-8EA3968F7AF8}" srcOrd="0" destOrd="0" presId="urn:microsoft.com/office/officeart/2005/8/layout/orgChart1"/>
    <dgm:cxn modelId="{9C5C6ED6-2A3C-424C-9119-6A7EE0252A37}" type="presParOf" srcId="{1B8E97F5-0DDD-4A2E-92AE-FC3E076815B0}" destId="{7D05D45E-3D03-4B50-BE9B-125D73E3C213}" srcOrd="1" destOrd="0" presId="urn:microsoft.com/office/officeart/2005/8/layout/orgChart1"/>
    <dgm:cxn modelId="{368DE485-6C5A-45D5-9753-B3C3E302E5E5}" type="presParOf" srcId="{B4AEA9BD-8401-4336-A6C7-8E1D948195AE}" destId="{CDF66F4D-E5A0-4C47-9131-6D3FD87C9A75}" srcOrd="1" destOrd="0" presId="urn:microsoft.com/office/officeart/2005/8/layout/orgChart1"/>
    <dgm:cxn modelId="{E61DB561-E444-4C56-AB2D-9ABCC5124215}" type="presParOf" srcId="{CDF66F4D-E5A0-4C47-9131-6D3FD87C9A75}" destId="{642C315E-BEF9-4B44-8582-CE96CC6C0796}" srcOrd="0" destOrd="0" presId="urn:microsoft.com/office/officeart/2005/8/layout/orgChart1"/>
    <dgm:cxn modelId="{C4B55CC6-D88C-4FF1-8106-2561CBB71AB3}" type="presParOf" srcId="{CDF66F4D-E5A0-4C47-9131-6D3FD87C9A75}" destId="{7F43689A-11C2-41FE-A19A-E89F2CD3415D}" srcOrd="1" destOrd="0" presId="urn:microsoft.com/office/officeart/2005/8/layout/orgChart1"/>
    <dgm:cxn modelId="{00A2BD33-45C4-414B-A83D-53F584A02456}" type="presParOf" srcId="{7F43689A-11C2-41FE-A19A-E89F2CD3415D}" destId="{6775611D-068E-4C9E-A2FD-334A83E74654}" srcOrd="0" destOrd="0" presId="urn:microsoft.com/office/officeart/2005/8/layout/orgChart1"/>
    <dgm:cxn modelId="{29BE88E6-054E-4CFD-9FBF-BCDB1B5EDE78}" type="presParOf" srcId="{6775611D-068E-4C9E-A2FD-334A83E74654}" destId="{9C12609A-F95A-4CAE-A962-3B410491127C}" srcOrd="0" destOrd="0" presId="urn:microsoft.com/office/officeart/2005/8/layout/orgChart1"/>
    <dgm:cxn modelId="{1F572BB8-A29A-4CFA-ABDD-6B1064B5FF35}" type="presParOf" srcId="{6775611D-068E-4C9E-A2FD-334A83E74654}" destId="{48A1D26C-F97B-4E1F-A739-F1A8040EDE15}" srcOrd="1" destOrd="0" presId="urn:microsoft.com/office/officeart/2005/8/layout/orgChart1"/>
    <dgm:cxn modelId="{52065AA3-7338-4442-A8FD-90FBCC6EE105}" type="presParOf" srcId="{7F43689A-11C2-41FE-A19A-E89F2CD3415D}" destId="{E5F39300-5EDB-471E-9E6A-820B67C939E7}" srcOrd="1" destOrd="0" presId="urn:microsoft.com/office/officeart/2005/8/layout/orgChart1"/>
    <dgm:cxn modelId="{AC0A7AFB-1697-46DE-B710-E0212CCD206D}" type="presParOf" srcId="{7F43689A-11C2-41FE-A19A-E89F2CD3415D}" destId="{48955FBD-07E3-46C6-B75F-6C5D2E2E4909}" srcOrd="2" destOrd="0" presId="urn:microsoft.com/office/officeart/2005/8/layout/orgChart1"/>
    <dgm:cxn modelId="{552A45C7-37E3-4C4B-A55F-1708931C275E}" type="presParOf" srcId="{CDF66F4D-E5A0-4C47-9131-6D3FD87C9A75}" destId="{B0FD45F1-D339-4592-A41F-C9857A18EF2F}" srcOrd="2" destOrd="0" presId="urn:microsoft.com/office/officeart/2005/8/layout/orgChart1"/>
    <dgm:cxn modelId="{7979BB76-C212-43DE-A690-C40D8FFEB234}" type="presParOf" srcId="{CDF66F4D-E5A0-4C47-9131-6D3FD87C9A75}" destId="{013461DC-EDED-45C7-B43E-BB9041DBD2D6}" srcOrd="3" destOrd="0" presId="urn:microsoft.com/office/officeart/2005/8/layout/orgChart1"/>
    <dgm:cxn modelId="{62BBF9D1-FF02-407A-9E6A-4EBDE71FC739}" type="presParOf" srcId="{013461DC-EDED-45C7-B43E-BB9041DBD2D6}" destId="{91BCEFAB-9D9B-42DC-ACAE-DAD061557F23}" srcOrd="0" destOrd="0" presId="urn:microsoft.com/office/officeart/2005/8/layout/orgChart1"/>
    <dgm:cxn modelId="{05B4254F-0E58-4750-966C-856449A74CD2}" type="presParOf" srcId="{91BCEFAB-9D9B-42DC-ACAE-DAD061557F23}" destId="{C1D790A7-5FBB-496B-A27E-B7FD9D6070DC}" srcOrd="0" destOrd="0" presId="urn:microsoft.com/office/officeart/2005/8/layout/orgChart1"/>
    <dgm:cxn modelId="{F3AAAF89-CCC5-44CD-A3E5-9ABAC82E88A9}" type="presParOf" srcId="{91BCEFAB-9D9B-42DC-ACAE-DAD061557F23}" destId="{48898EE9-4899-41CD-B230-1AE6E356CC56}" srcOrd="1" destOrd="0" presId="urn:microsoft.com/office/officeart/2005/8/layout/orgChart1"/>
    <dgm:cxn modelId="{07CA6D1E-722C-4EDB-9020-A319A292A4F6}" type="presParOf" srcId="{013461DC-EDED-45C7-B43E-BB9041DBD2D6}" destId="{984B5E11-6886-4164-AF86-342CCEE312CC}" srcOrd="1" destOrd="0" presId="urn:microsoft.com/office/officeart/2005/8/layout/orgChart1"/>
    <dgm:cxn modelId="{19B634E5-8E40-4370-AF4A-4A88E8458D6E}" type="presParOf" srcId="{013461DC-EDED-45C7-B43E-BB9041DBD2D6}" destId="{D47F3B54-8F09-4D39-93E6-68B9D8E5EEFB}" srcOrd="2" destOrd="0" presId="urn:microsoft.com/office/officeart/2005/8/layout/orgChart1"/>
    <dgm:cxn modelId="{F1E236CF-1794-49C6-9E87-BAB2C525DF30}" type="presParOf" srcId="{CDF66F4D-E5A0-4C47-9131-6D3FD87C9A75}" destId="{2B6F5BB1-29CD-49E0-BF18-B9E3FFB7C3CD}" srcOrd="4" destOrd="0" presId="urn:microsoft.com/office/officeart/2005/8/layout/orgChart1"/>
    <dgm:cxn modelId="{8E24E7F5-9E38-42EB-B07B-1E8A0225FC00}" type="presParOf" srcId="{CDF66F4D-E5A0-4C47-9131-6D3FD87C9A75}" destId="{1FB6AA8C-F2D2-4E6D-8AC7-787918708DF5}" srcOrd="5" destOrd="0" presId="urn:microsoft.com/office/officeart/2005/8/layout/orgChart1"/>
    <dgm:cxn modelId="{109A5657-FA04-4A74-B327-7E7AB25D9005}" type="presParOf" srcId="{1FB6AA8C-F2D2-4E6D-8AC7-787918708DF5}" destId="{88E93D72-36D9-43C1-9B4D-55A5FA5AFE76}" srcOrd="0" destOrd="0" presId="urn:microsoft.com/office/officeart/2005/8/layout/orgChart1"/>
    <dgm:cxn modelId="{DE92970A-BA71-46B1-A99E-C42E045F9DB8}" type="presParOf" srcId="{88E93D72-36D9-43C1-9B4D-55A5FA5AFE76}" destId="{113BE27F-85D7-4E8E-AB30-88ADE6482AD2}" srcOrd="0" destOrd="0" presId="urn:microsoft.com/office/officeart/2005/8/layout/orgChart1"/>
    <dgm:cxn modelId="{ABF06BC4-179A-416B-ACDD-E62F9121850E}" type="presParOf" srcId="{88E93D72-36D9-43C1-9B4D-55A5FA5AFE76}" destId="{592A8DA3-10CB-4091-BC25-7F1B91C929D1}" srcOrd="1" destOrd="0" presId="urn:microsoft.com/office/officeart/2005/8/layout/orgChart1"/>
    <dgm:cxn modelId="{FD621A75-2F49-4B1B-8605-7B15CE8F24C0}" type="presParOf" srcId="{1FB6AA8C-F2D2-4E6D-8AC7-787918708DF5}" destId="{F6872C60-0918-4E45-838D-7B828F56BB32}" srcOrd="1" destOrd="0" presId="urn:microsoft.com/office/officeart/2005/8/layout/orgChart1"/>
    <dgm:cxn modelId="{472D7EA3-3674-429C-9A39-966ADF299BF6}" type="presParOf" srcId="{1FB6AA8C-F2D2-4E6D-8AC7-787918708DF5}" destId="{1733C2A9-1C2C-4781-BD16-5591958B20C9}" srcOrd="2" destOrd="0" presId="urn:microsoft.com/office/officeart/2005/8/layout/orgChart1"/>
    <dgm:cxn modelId="{7634E3E1-0CBE-470D-84BB-DF7CB2481D6A}" type="presParOf" srcId="{B4AEA9BD-8401-4336-A6C7-8E1D948195AE}" destId="{D2E94E92-3CE1-48B3-94A1-7EDCFA21D22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140261-05B4-4956-9DC6-906BC2F72CB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F1F6070E-B484-4DB7-81AF-16205C952D5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000" b="1" dirty="0" smtClean="0">
              <a:solidFill>
                <a:srgbClr val="C00000"/>
              </a:solidFill>
              <a:cs typeface="Simplified Arabic" pitchFamily="2" charset="-78"/>
            </a:rPr>
            <a:t>تمييز الدعوى عن غيرها من المصطلحات والنظم القانونية المشابهة</a:t>
          </a:r>
          <a:endParaRPr lang="fr-FR" sz="2000" b="1" dirty="0">
            <a:solidFill>
              <a:srgbClr val="C00000"/>
            </a:solidFill>
            <a:cs typeface="Simplified Arabic" pitchFamily="2" charset="-78"/>
          </a:endParaRPr>
        </a:p>
      </dgm:t>
    </dgm:pt>
    <dgm:pt modelId="{9BE13C74-FD63-4B2F-9000-7634A9A06F55}" type="parTrans" cxnId="{06492333-FCC6-454E-964C-53401344AEDE}">
      <dgm:prSet/>
      <dgm:spPr/>
      <dgm:t>
        <a:bodyPr/>
        <a:lstStyle/>
        <a:p>
          <a:endParaRPr lang="fr-FR"/>
        </a:p>
      </dgm:t>
    </dgm:pt>
    <dgm:pt modelId="{BBF450F1-0108-4267-9983-A58AB686A3F7}" type="sibTrans" cxnId="{06492333-FCC6-454E-964C-53401344AEDE}">
      <dgm:prSet/>
      <dgm:spPr/>
      <dgm:t>
        <a:bodyPr/>
        <a:lstStyle/>
        <a:p>
          <a:endParaRPr lang="fr-FR"/>
        </a:p>
      </dgm:t>
    </dgm:pt>
    <dgm:pt modelId="{CD3C663F-A2D5-4C31-92B4-A33A789F3380}">
      <dgm:prSet custT="1">
        <dgm:style>
          <a:lnRef idx="1">
            <a:schemeClr val="accent4"/>
          </a:lnRef>
          <a:fillRef idx="2">
            <a:schemeClr val="accent4"/>
          </a:fillRef>
          <a:effectRef idx="1">
            <a:schemeClr val="accent4"/>
          </a:effectRef>
          <a:fontRef idx="minor">
            <a:schemeClr val="dk1"/>
          </a:fontRef>
        </dgm:style>
      </dgm:prSet>
      <dgm:spPr/>
      <dgm:t>
        <a:bodyPr/>
        <a:lstStyle/>
        <a:p>
          <a:pPr rtl="1"/>
          <a:r>
            <a:rPr lang="ar-DZ" sz="2000" b="1" u="none" dirty="0" smtClean="0">
              <a:solidFill>
                <a:schemeClr val="tx1"/>
              </a:solidFill>
              <a:cs typeface="Simplified Arabic" pitchFamily="2" charset="-78"/>
            </a:rPr>
            <a:t>تمييز الدعوى عن الخصومة القضائية</a:t>
          </a:r>
          <a:endParaRPr lang="fr-FR" sz="2000" b="1" u="none" dirty="0"/>
        </a:p>
      </dgm:t>
    </dgm:pt>
    <dgm:pt modelId="{2B4E4E43-92B7-4851-882C-D932802CF1BA}" type="parTrans" cxnId="{3FBA3D5A-19F6-4B4D-B9FD-97E81F4CE575}">
      <dgm:prSet/>
      <dgm:spPr/>
      <dgm:t>
        <a:bodyPr/>
        <a:lstStyle/>
        <a:p>
          <a:endParaRPr lang="fr-FR"/>
        </a:p>
      </dgm:t>
    </dgm:pt>
    <dgm:pt modelId="{27D14C0E-C766-4783-B0E1-0846236308D0}" type="sibTrans" cxnId="{3FBA3D5A-19F6-4B4D-B9FD-97E81F4CE575}">
      <dgm:prSet/>
      <dgm:spPr/>
      <dgm:t>
        <a:bodyPr/>
        <a:lstStyle/>
        <a:p>
          <a:endParaRPr lang="fr-FR"/>
        </a:p>
      </dgm:t>
    </dgm:pt>
    <dgm:pt modelId="{3D9202A7-370F-4DB1-BF9F-61947523475C}">
      <dgm:prSet custT="1">
        <dgm:style>
          <a:lnRef idx="1">
            <a:schemeClr val="accent6"/>
          </a:lnRef>
          <a:fillRef idx="2">
            <a:schemeClr val="accent6"/>
          </a:fillRef>
          <a:effectRef idx="1">
            <a:schemeClr val="accent6"/>
          </a:effectRef>
          <a:fontRef idx="minor">
            <a:schemeClr val="dk1"/>
          </a:fontRef>
        </dgm:style>
      </dgm:prSet>
      <dgm:spPr/>
      <dgm:t>
        <a:bodyPr/>
        <a:lstStyle/>
        <a:p>
          <a:pPr rtl="1"/>
          <a:r>
            <a:rPr lang="ar-DZ" sz="2000" b="1" u="none" dirty="0" smtClean="0">
              <a:solidFill>
                <a:schemeClr val="tx1"/>
              </a:solidFill>
              <a:cs typeface="Simplified Arabic" pitchFamily="2" charset="-78"/>
            </a:rPr>
            <a:t>تمييز</a:t>
          </a:r>
          <a:r>
            <a:rPr lang="ar-SA" sz="2000" b="1" u="none" dirty="0" smtClean="0">
              <a:solidFill>
                <a:schemeClr val="tx1"/>
              </a:solidFill>
              <a:cs typeface="Simplified Arabic" pitchFamily="2" charset="-78"/>
            </a:rPr>
            <a:t>الدعوى </a:t>
          </a:r>
          <a:r>
            <a:rPr lang="ar-DZ" sz="2000" b="1" u="none" dirty="0" smtClean="0">
              <a:solidFill>
                <a:schemeClr val="tx1"/>
              </a:solidFill>
              <a:cs typeface="Simplified Arabic" pitchFamily="2" charset="-78"/>
            </a:rPr>
            <a:t>عن </a:t>
          </a:r>
          <a:r>
            <a:rPr lang="ar-SA" sz="2000" b="1" u="none" dirty="0" smtClean="0">
              <a:solidFill>
                <a:schemeClr val="tx1"/>
              </a:solidFill>
              <a:cs typeface="Simplified Arabic" pitchFamily="2" charset="-78"/>
            </a:rPr>
            <a:t>ال</a:t>
          </a:r>
          <a:r>
            <a:rPr lang="ar-DZ" sz="2000" b="1" u="none" dirty="0" smtClean="0">
              <a:solidFill>
                <a:schemeClr val="tx1"/>
              </a:solidFill>
              <a:cs typeface="Simplified Arabic" pitchFamily="2" charset="-78"/>
            </a:rPr>
            <a:t>طلب</a:t>
          </a:r>
          <a:r>
            <a:rPr lang="ar-SA" sz="2000" b="1" u="none" dirty="0" smtClean="0">
              <a:solidFill>
                <a:schemeClr val="tx1"/>
              </a:solidFill>
              <a:cs typeface="Simplified Arabic" pitchFamily="2" charset="-78"/>
            </a:rPr>
            <a:t> القضائي</a:t>
          </a:r>
          <a:endParaRPr lang="fr-FR" sz="2000" b="1" u="none" dirty="0"/>
        </a:p>
      </dgm:t>
    </dgm:pt>
    <dgm:pt modelId="{ED5523FC-10E1-40BA-8C49-3EFDA1BC154A}" type="parTrans" cxnId="{2D3C76A2-EE9F-490C-A84D-DB060A9D6856}">
      <dgm:prSet/>
      <dgm:spPr/>
      <dgm:t>
        <a:bodyPr/>
        <a:lstStyle/>
        <a:p>
          <a:endParaRPr lang="fr-FR"/>
        </a:p>
      </dgm:t>
    </dgm:pt>
    <dgm:pt modelId="{CC58168B-26E6-47B1-B085-C50B9CF603B1}" type="sibTrans" cxnId="{2D3C76A2-EE9F-490C-A84D-DB060A9D6856}">
      <dgm:prSet/>
      <dgm:spPr/>
      <dgm:t>
        <a:bodyPr/>
        <a:lstStyle/>
        <a:p>
          <a:endParaRPr lang="fr-FR"/>
        </a:p>
      </dgm:t>
    </dgm:pt>
    <dgm:pt modelId="{C88C1C37-ED5F-4D65-949C-7E4E838F376D}">
      <dgm:prSet custT="1">
        <dgm:style>
          <a:lnRef idx="1">
            <a:schemeClr val="dk1"/>
          </a:lnRef>
          <a:fillRef idx="2">
            <a:schemeClr val="dk1"/>
          </a:fillRef>
          <a:effectRef idx="1">
            <a:schemeClr val="dk1"/>
          </a:effectRef>
          <a:fontRef idx="minor">
            <a:schemeClr val="dk1"/>
          </a:fontRef>
        </dgm:style>
      </dgm:prSet>
      <dgm:spPr/>
      <dgm:t>
        <a:bodyPr/>
        <a:lstStyle/>
        <a:p>
          <a:pPr rtl="1"/>
          <a:r>
            <a:rPr lang="ar-DZ" sz="2000" b="1" u="none" dirty="0" smtClean="0">
              <a:solidFill>
                <a:schemeClr val="tx1"/>
              </a:solidFill>
              <a:cs typeface="Simplified Arabic" pitchFamily="2" charset="-78"/>
            </a:rPr>
            <a:t>تمييز الدعوى عن حق اللجوء إلى القضاء</a:t>
          </a:r>
          <a:endParaRPr lang="fr-FR" sz="2000" b="1" u="none" dirty="0"/>
        </a:p>
      </dgm:t>
    </dgm:pt>
    <dgm:pt modelId="{E1930D8C-CA4E-4AC1-8AE8-61FF5222BE1D}" type="parTrans" cxnId="{C89CEE11-F499-4E09-81D0-C0BC8904DF99}">
      <dgm:prSet/>
      <dgm:spPr/>
      <dgm:t>
        <a:bodyPr/>
        <a:lstStyle/>
        <a:p>
          <a:endParaRPr lang="fr-FR"/>
        </a:p>
      </dgm:t>
    </dgm:pt>
    <dgm:pt modelId="{0CA1CF06-1DDD-4074-AEF7-F3FAC87D7578}" type="sibTrans" cxnId="{C89CEE11-F499-4E09-81D0-C0BC8904DF99}">
      <dgm:prSet/>
      <dgm:spPr/>
      <dgm:t>
        <a:bodyPr/>
        <a:lstStyle/>
        <a:p>
          <a:endParaRPr lang="fr-FR"/>
        </a:p>
      </dgm:t>
    </dgm:pt>
    <dgm:pt modelId="{2569639D-2B0B-4F9C-B24A-ED2794C90877}" type="pres">
      <dgm:prSet presAssocID="{F4140261-05B4-4956-9DC6-906BC2F72CB8}" presName="diagram" presStyleCnt="0">
        <dgm:presLayoutVars>
          <dgm:chPref val="1"/>
          <dgm:dir/>
          <dgm:animOne val="branch"/>
          <dgm:animLvl val="lvl"/>
          <dgm:resizeHandles val="exact"/>
        </dgm:presLayoutVars>
      </dgm:prSet>
      <dgm:spPr/>
    </dgm:pt>
    <dgm:pt modelId="{D64DC53E-B769-45C3-8E7C-EA93397678B2}" type="pres">
      <dgm:prSet presAssocID="{F1F6070E-B484-4DB7-81AF-16205C952D57}" presName="root1" presStyleCnt="0"/>
      <dgm:spPr/>
    </dgm:pt>
    <dgm:pt modelId="{7AA3EC56-F831-46E3-9B1D-6893AAE54E1E}" type="pres">
      <dgm:prSet presAssocID="{F1F6070E-B484-4DB7-81AF-16205C952D57}" presName="LevelOneTextNode" presStyleLbl="node0" presStyleIdx="0" presStyleCnt="1" custScaleX="169833" custScaleY="178999" custLinFactNeighborX="244" custLinFactNeighborY="-20139">
        <dgm:presLayoutVars>
          <dgm:chPref val="3"/>
        </dgm:presLayoutVars>
      </dgm:prSet>
      <dgm:spPr/>
      <dgm:t>
        <a:bodyPr/>
        <a:lstStyle/>
        <a:p>
          <a:endParaRPr lang="fr-FR"/>
        </a:p>
      </dgm:t>
    </dgm:pt>
    <dgm:pt modelId="{3CCDBE1F-99BF-46D7-BD6D-D0FC60783205}" type="pres">
      <dgm:prSet presAssocID="{F1F6070E-B484-4DB7-81AF-16205C952D57}" presName="level2hierChild" presStyleCnt="0"/>
      <dgm:spPr/>
    </dgm:pt>
    <dgm:pt modelId="{70E1A4BA-313F-4077-9E96-01C5CAD85915}" type="pres">
      <dgm:prSet presAssocID="{E1930D8C-CA4E-4AC1-8AE8-61FF5222BE1D}" presName="conn2-1" presStyleLbl="parChTrans1D2" presStyleIdx="0" presStyleCnt="3"/>
      <dgm:spPr/>
    </dgm:pt>
    <dgm:pt modelId="{1367C4A5-1072-46A4-99D7-836FE756D3CC}" type="pres">
      <dgm:prSet presAssocID="{E1930D8C-CA4E-4AC1-8AE8-61FF5222BE1D}" presName="connTx" presStyleLbl="parChTrans1D2" presStyleIdx="0" presStyleCnt="3"/>
      <dgm:spPr/>
    </dgm:pt>
    <dgm:pt modelId="{B2B9790F-B2F9-4CCF-B2C4-DF3ABC8FD488}" type="pres">
      <dgm:prSet presAssocID="{C88C1C37-ED5F-4D65-949C-7E4E838F376D}" presName="root2" presStyleCnt="0"/>
      <dgm:spPr/>
    </dgm:pt>
    <dgm:pt modelId="{55DD6FC4-7E54-4522-8FB2-5FB0B28DCE56}" type="pres">
      <dgm:prSet presAssocID="{C88C1C37-ED5F-4D65-949C-7E4E838F376D}" presName="LevelTwoTextNode" presStyleLbl="node2" presStyleIdx="0" presStyleCnt="3" custScaleX="204716" custScaleY="121218" custLinFactNeighborX="19196" custLinFactNeighborY="-37705">
        <dgm:presLayoutVars>
          <dgm:chPref val="3"/>
        </dgm:presLayoutVars>
      </dgm:prSet>
      <dgm:spPr/>
      <dgm:t>
        <a:bodyPr/>
        <a:lstStyle/>
        <a:p>
          <a:endParaRPr lang="fr-FR"/>
        </a:p>
      </dgm:t>
    </dgm:pt>
    <dgm:pt modelId="{8E06E452-CC64-46BE-9F8B-45C8BCBD54A8}" type="pres">
      <dgm:prSet presAssocID="{C88C1C37-ED5F-4D65-949C-7E4E838F376D}" presName="level3hierChild" presStyleCnt="0"/>
      <dgm:spPr/>
    </dgm:pt>
    <dgm:pt modelId="{01924EF9-4087-4F9A-9230-DE75597E4E1B}" type="pres">
      <dgm:prSet presAssocID="{ED5523FC-10E1-40BA-8C49-3EFDA1BC154A}" presName="conn2-1" presStyleLbl="parChTrans1D2" presStyleIdx="1" presStyleCnt="3"/>
      <dgm:spPr/>
    </dgm:pt>
    <dgm:pt modelId="{DE5E65E7-59FE-44F0-BDC9-70C0760AB235}" type="pres">
      <dgm:prSet presAssocID="{ED5523FC-10E1-40BA-8C49-3EFDA1BC154A}" presName="connTx" presStyleLbl="parChTrans1D2" presStyleIdx="1" presStyleCnt="3"/>
      <dgm:spPr/>
    </dgm:pt>
    <dgm:pt modelId="{635DD3F5-0469-4DBB-A932-82DC40526C30}" type="pres">
      <dgm:prSet presAssocID="{3D9202A7-370F-4DB1-BF9F-61947523475C}" presName="root2" presStyleCnt="0"/>
      <dgm:spPr/>
    </dgm:pt>
    <dgm:pt modelId="{775FDAC5-0444-487B-A87E-D666B778F12D}" type="pres">
      <dgm:prSet presAssocID="{3D9202A7-370F-4DB1-BF9F-61947523475C}" presName="LevelTwoTextNode" presStyleLbl="node2" presStyleIdx="1" presStyleCnt="3" custScaleX="189251" custScaleY="114285" custLinFactNeighborX="18412" custLinFactNeighborY="-17879">
        <dgm:presLayoutVars>
          <dgm:chPref val="3"/>
        </dgm:presLayoutVars>
      </dgm:prSet>
      <dgm:spPr/>
      <dgm:t>
        <a:bodyPr/>
        <a:lstStyle/>
        <a:p>
          <a:endParaRPr lang="fr-FR"/>
        </a:p>
      </dgm:t>
    </dgm:pt>
    <dgm:pt modelId="{1067BA9C-0E58-4C66-A071-1E9386919567}" type="pres">
      <dgm:prSet presAssocID="{3D9202A7-370F-4DB1-BF9F-61947523475C}" presName="level3hierChild" presStyleCnt="0"/>
      <dgm:spPr/>
    </dgm:pt>
    <dgm:pt modelId="{E765311E-B66E-4948-817A-8BC6C02D3002}" type="pres">
      <dgm:prSet presAssocID="{2B4E4E43-92B7-4851-882C-D932802CF1BA}" presName="conn2-1" presStyleLbl="parChTrans1D2" presStyleIdx="2" presStyleCnt="3"/>
      <dgm:spPr/>
    </dgm:pt>
    <dgm:pt modelId="{212B0F9E-7986-463E-B0E0-91D1439938B0}" type="pres">
      <dgm:prSet presAssocID="{2B4E4E43-92B7-4851-882C-D932802CF1BA}" presName="connTx" presStyleLbl="parChTrans1D2" presStyleIdx="2" presStyleCnt="3"/>
      <dgm:spPr/>
    </dgm:pt>
    <dgm:pt modelId="{A841A485-5209-441C-997C-A7C2C7A6C586}" type="pres">
      <dgm:prSet presAssocID="{CD3C663F-A2D5-4C31-92B4-A33A789F3380}" presName="root2" presStyleCnt="0"/>
      <dgm:spPr/>
    </dgm:pt>
    <dgm:pt modelId="{D4B01AA6-4A01-4BE0-A5A1-AEA5BC990855}" type="pres">
      <dgm:prSet presAssocID="{CD3C663F-A2D5-4C31-92B4-A33A789F3380}" presName="LevelTwoTextNode" presStyleLbl="node2" presStyleIdx="2" presStyleCnt="3" custScaleX="201794" custScaleY="116724" custLinFactNeighborX="18412" custLinFactNeighborY="9932">
        <dgm:presLayoutVars>
          <dgm:chPref val="3"/>
        </dgm:presLayoutVars>
      </dgm:prSet>
      <dgm:spPr/>
      <dgm:t>
        <a:bodyPr/>
        <a:lstStyle/>
        <a:p>
          <a:endParaRPr lang="fr-FR"/>
        </a:p>
      </dgm:t>
    </dgm:pt>
    <dgm:pt modelId="{407F1BBC-4FDB-4348-82F6-87A00F58D159}" type="pres">
      <dgm:prSet presAssocID="{CD3C663F-A2D5-4C31-92B4-A33A789F3380}" presName="level3hierChild" presStyleCnt="0"/>
      <dgm:spPr/>
    </dgm:pt>
  </dgm:ptLst>
  <dgm:cxnLst>
    <dgm:cxn modelId="{736766BF-1090-4F91-96CB-631244D6DDFD}" type="presOf" srcId="{ED5523FC-10E1-40BA-8C49-3EFDA1BC154A}" destId="{01924EF9-4087-4F9A-9230-DE75597E4E1B}" srcOrd="0" destOrd="0" presId="urn:microsoft.com/office/officeart/2005/8/layout/hierarchy2"/>
    <dgm:cxn modelId="{F33E267E-5C36-4286-9E2D-6A15A7FBF090}" type="presOf" srcId="{E1930D8C-CA4E-4AC1-8AE8-61FF5222BE1D}" destId="{70E1A4BA-313F-4077-9E96-01C5CAD85915}" srcOrd="0" destOrd="0" presId="urn:microsoft.com/office/officeart/2005/8/layout/hierarchy2"/>
    <dgm:cxn modelId="{9A5B1EB1-315F-4B6B-8CD3-E53FFB20AB64}" type="presOf" srcId="{E1930D8C-CA4E-4AC1-8AE8-61FF5222BE1D}" destId="{1367C4A5-1072-46A4-99D7-836FE756D3CC}" srcOrd="1" destOrd="0" presId="urn:microsoft.com/office/officeart/2005/8/layout/hierarchy2"/>
    <dgm:cxn modelId="{C89CEE11-F499-4E09-81D0-C0BC8904DF99}" srcId="{F1F6070E-B484-4DB7-81AF-16205C952D57}" destId="{C88C1C37-ED5F-4D65-949C-7E4E838F376D}" srcOrd="0" destOrd="0" parTransId="{E1930D8C-CA4E-4AC1-8AE8-61FF5222BE1D}" sibTransId="{0CA1CF06-1DDD-4074-AEF7-F3FAC87D7578}"/>
    <dgm:cxn modelId="{0D50DFA1-57DE-4C34-8003-395AFE6E8EDC}" type="presOf" srcId="{2B4E4E43-92B7-4851-882C-D932802CF1BA}" destId="{E765311E-B66E-4948-817A-8BC6C02D3002}" srcOrd="0" destOrd="0" presId="urn:microsoft.com/office/officeart/2005/8/layout/hierarchy2"/>
    <dgm:cxn modelId="{AE4A8C60-1261-448A-BE50-3721FDFFC771}" type="presOf" srcId="{F1F6070E-B484-4DB7-81AF-16205C952D57}" destId="{7AA3EC56-F831-46E3-9B1D-6893AAE54E1E}" srcOrd="0" destOrd="0" presId="urn:microsoft.com/office/officeart/2005/8/layout/hierarchy2"/>
    <dgm:cxn modelId="{D9679055-031F-4548-B699-4BFCC1E11D19}" type="presOf" srcId="{F4140261-05B4-4956-9DC6-906BC2F72CB8}" destId="{2569639D-2B0B-4F9C-B24A-ED2794C90877}" srcOrd="0" destOrd="0" presId="urn:microsoft.com/office/officeart/2005/8/layout/hierarchy2"/>
    <dgm:cxn modelId="{2A61A0A2-7D13-469B-A5D4-EE0D62825A7D}" type="presOf" srcId="{3D9202A7-370F-4DB1-BF9F-61947523475C}" destId="{775FDAC5-0444-487B-A87E-D666B778F12D}" srcOrd="0" destOrd="0" presId="urn:microsoft.com/office/officeart/2005/8/layout/hierarchy2"/>
    <dgm:cxn modelId="{71278936-4874-4B59-B155-A1AEDBF86C0A}" type="presOf" srcId="{C88C1C37-ED5F-4D65-949C-7E4E838F376D}" destId="{55DD6FC4-7E54-4522-8FB2-5FB0B28DCE56}" srcOrd="0" destOrd="0" presId="urn:microsoft.com/office/officeart/2005/8/layout/hierarchy2"/>
    <dgm:cxn modelId="{8E23522D-2B06-4FAD-B0BF-6142406D13E3}" type="presOf" srcId="{CD3C663F-A2D5-4C31-92B4-A33A789F3380}" destId="{D4B01AA6-4A01-4BE0-A5A1-AEA5BC990855}" srcOrd="0" destOrd="0" presId="urn:microsoft.com/office/officeart/2005/8/layout/hierarchy2"/>
    <dgm:cxn modelId="{B53E1AF4-F88E-4B25-A730-26CD0CC1FF5D}" type="presOf" srcId="{ED5523FC-10E1-40BA-8C49-3EFDA1BC154A}" destId="{DE5E65E7-59FE-44F0-BDC9-70C0760AB235}" srcOrd="1" destOrd="0" presId="urn:microsoft.com/office/officeart/2005/8/layout/hierarchy2"/>
    <dgm:cxn modelId="{2D3C76A2-EE9F-490C-A84D-DB060A9D6856}" srcId="{F1F6070E-B484-4DB7-81AF-16205C952D57}" destId="{3D9202A7-370F-4DB1-BF9F-61947523475C}" srcOrd="1" destOrd="0" parTransId="{ED5523FC-10E1-40BA-8C49-3EFDA1BC154A}" sibTransId="{CC58168B-26E6-47B1-B085-C50B9CF603B1}"/>
    <dgm:cxn modelId="{A1D836DA-F5E4-4210-8D76-4490DA542B10}" type="presOf" srcId="{2B4E4E43-92B7-4851-882C-D932802CF1BA}" destId="{212B0F9E-7986-463E-B0E0-91D1439938B0}" srcOrd="1" destOrd="0" presId="urn:microsoft.com/office/officeart/2005/8/layout/hierarchy2"/>
    <dgm:cxn modelId="{3FBA3D5A-19F6-4B4D-B9FD-97E81F4CE575}" srcId="{F1F6070E-B484-4DB7-81AF-16205C952D57}" destId="{CD3C663F-A2D5-4C31-92B4-A33A789F3380}" srcOrd="2" destOrd="0" parTransId="{2B4E4E43-92B7-4851-882C-D932802CF1BA}" sibTransId="{27D14C0E-C766-4783-B0E1-0846236308D0}"/>
    <dgm:cxn modelId="{06492333-FCC6-454E-964C-53401344AEDE}" srcId="{F4140261-05B4-4956-9DC6-906BC2F72CB8}" destId="{F1F6070E-B484-4DB7-81AF-16205C952D57}" srcOrd="0" destOrd="0" parTransId="{9BE13C74-FD63-4B2F-9000-7634A9A06F55}" sibTransId="{BBF450F1-0108-4267-9983-A58AB686A3F7}"/>
    <dgm:cxn modelId="{80793298-1C46-4DFB-B685-F3AA7427C923}" type="presParOf" srcId="{2569639D-2B0B-4F9C-B24A-ED2794C90877}" destId="{D64DC53E-B769-45C3-8E7C-EA93397678B2}" srcOrd="0" destOrd="0" presId="urn:microsoft.com/office/officeart/2005/8/layout/hierarchy2"/>
    <dgm:cxn modelId="{5CDE5AA5-98FC-4CD6-A7FA-26B8DC82A856}" type="presParOf" srcId="{D64DC53E-B769-45C3-8E7C-EA93397678B2}" destId="{7AA3EC56-F831-46E3-9B1D-6893AAE54E1E}" srcOrd="0" destOrd="0" presId="urn:microsoft.com/office/officeart/2005/8/layout/hierarchy2"/>
    <dgm:cxn modelId="{D4D0BE38-1919-49F6-8663-FEEB66441F85}" type="presParOf" srcId="{D64DC53E-B769-45C3-8E7C-EA93397678B2}" destId="{3CCDBE1F-99BF-46D7-BD6D-D0FC60783205}" srcOrd="1" destOrd="0" presId="urn:microsoft.com/office/officeart/2005/8/layout/hierarchy2"/>
    <dgm:cxn modelId="{8ACA4BF7-46F5-4588-86AC-3E77DF1470D2}" type="presParOf" srcId="{3CCDBE1F-99BF-46D7-BD6D-D0FC60783205}" destId="{70E1A4BA-313F-4077-9E96-01C5CAD85915}" srcOrd="0" destOrd="0" presId="urn:microsoft.com/office/officeart/2005/8/layout/hierarchy2"/>
    <dgm:cxn modelId="{B49ED2D1-19C5-42E6-AA81-2139D6F92DA9}" type="presParOf" srcId="{70E1A4BA-313F-4077-9E96-01C5CAD85915}" destId="{1367C4A5-1072-46A4-99D7-836FE756D3CC}" srcOrd="0" destOrd="0" presId="urn:microsoft.com/office/officeart/2005/8/layout/hierarchy2"/>
    <dgm:cxn modelId="{1372961B-17D7-4C19-AF82-F08BB1529050}" type="presParOf" srcId="{3CCDBE1F-99BF-46D7-BD6D-D0FC60783205}" destId="{B2B9790F-B2F9-4CCF-B2C4-DF3ABC8FD488}" srcOrd="1" destOrd="0" presId="urn:microsoft.com/office/officeart/2005/8/layout/hierarchy2"/>
    <dgm:cxn modelId="{1336AAFF-CE0C-42D6-9577-1A10DC7D968F}" type="presParOf" srcId="{B2B9790F-B2F9-4CCF-B2C4-DF3ABC8FD488}" destId="{55DD6FC4-7E54-4522-8FB2-5FB0B28DCE56}" srcOrd="0" destOrd="0" presId="urn:microsoft.com/office/officeart/2005/8/layout/hierarchy2"/>
    <dgm:cxn modelId="{ADA40E66-11B5-4B85-AA4B-607E42051E3F}" type="presParOf" srcId="{B2B9790F-B2F9-4CCF-B2C4-DF3ABC8FD488}" destId="{8E06E452-CC64-46BE-9F8B-45C8BCBD54A8}" srcOrd="1" destOrd="0" presId="urn:microsoft.com/office/officeart/2005/8/layout/hierarchy2"/>
    <dgm:cxn modelId="{BAFF69A8-8A2E-48DB-B43D-C6D8D6F19748}" type="presParOf" srcId="{3CCDBE1F-99BF-46D7-BD6D-D0FC60783205}" destId="{01924EF9-4087-4F9A-9230-DE75597E4E1B}" srcOrd="2" destOrd="0" presId="urn:microsoft.com/office/officeart/2005/8/layout/hierarchy2"/>
    <dgm:cxn modelId="{C72D65BE-8379-4152-B060-E97321D4F8C1}" type="presParOf" srcId="{01924EF9-4087-4F9A-9230-DE75597E4E1B}" destId="{DE5E65E7-59FE-44F0-BDC9-70C0760AB235}" srcOrd="0" destOrd="0" presId="urn:microsoft.com/office/officeart/2005/8/layout/hierarchy2"/>
    <dgm:cxn modelId="{A29906C5-D946-44BF-8C18-0F2F2A3A6532}" type="presParOf" srcId="{3CCDBE1F-99BF-46D7-BD6D-D0FC60783205}" destId="{635DD3F5-0469-4DBB-A932-82DC40526C30}" srcOrd="3" destOrd="0" presId="urn:microsoft.com/office/officeart/2005/8/layout/hierarchy2"/>
    <dgm:cxn modelId="{2F365044-9423-466A-8B03-EDD3BA375DB2}" type="presParOf" srcId="{635DD3F5-0469-4DBB-A932-82DC40526C30}" destId="{775FDAC5-0444-487B-A87E-D666B778F12D}" srcOrd="0" destOrd="0" presId="urn:microsoft.com/office/officeart/2005/8/layout/hierarchy2"/>
    <dgm:cxn modelId="{EDC67D27-9BF6-4769-9270-D645CEEFC8D9}" type="presParOf" srcId="{635DD3F5-0469-4DBB-A932-82DC40526C30}" destId="{1067BA9C-0E58-4C66-A071-1E9386919567}" srcOrd="1" destOrd="0" presId="urn:microsoft.com/office/officeart/2005/8/layout/hierarchy2"/>
    <dgm:cxn modelId="{EEB6B25F-54F5-45C9-A7BB-C52597D7106C}" type="presParOf" srcId="{3CCDBE1F-99BF-46D7-BD6D-D0FC60783205}" destId="{E765311E-B66E-4948-817A-8BC6C02D3002}" srcOrd="4" destOrd="0" presId="urn:microsoft.com/office/officeart/2005/8/layout/hierarchy2"/>
    <dgm:cxn modelId="{E136C603-2709-4A32-B719-E42F4B975B0F}" type="presParOf" srcId="{E765311E-B66E-4948-817A-8BC6C02D3002}" destId="{212B0F9E-7986-463E-B0E0-91D1439938B0}" srcOrd="0" destOrd="0" presId="urn:microsoft.com/office/officeart/2005/8/layout/hierarchy2"/>
    <dgm:cxn modelId="{2C62DD80-5D85-4DA4-8608-42108B35700F}" type="presParOf" srcId="{3CCDBE1F-99BF-46D7-BD6D-D0FC60783205}" destId="{A841A485-5209-441C-997C-A7C2C7A6C586}" srcOrd="5" destOrd="0" presId="urn:microsoft.com/office/officeart/2005/8/layout/hierarchy2"/>
    <dgm:cxn modelId="{EDDB40EF-5234-4C41-9501-C69213DA8F33}" type="presParOf" srcId="{A841A485-5209-441C-997C-A7C2C7A6C586}" destId="{D4B01AA6-4A01-4BE0-A5A1-AEA5BC990855}" srcOrd="0" destOrd="0" presId="urn:microsoft.com/office/officeart/2005/8/layout/hierarchy2"/>
    <dgm:cxn modelId="{39FC4B52-F016-46E2-AE8D-16435B0EC381}" type="presParOf" srcId="{A841A485-5209-441C-997C-A7C2C7A6C586}" destId="{407F1BBC-4FDB-4348-82F6-87A00F58D159}"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140261-05B4-4956-9DC6-906BC2F72CB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F1F6070E-B484-4DB7-81AF-16205C952D5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000" b="1" dirty="0" smtClean="0">
              <a:solidFill>
                <a:schemeClr val="tx1"/>
              </a:solidFill>
              <a:cs typeface="Simplified Arabic" pitchFamily="2" charset="-78"/>
            </a:rPr>
            <a:t>شروط قبول الدعوى بالنسبة لأطرافها</a:t>
          </a:r>
          <a:endParaRPr lang="fr-FR" sz="2000" b="1" dirty="0">
            <a:solidFill>
              <a:schemeClr val="tx1"/>
            </a:solidFill>
            <a:cs typeface="Simplified Arabic" pitchFamily="2" charset="-78"/>
          </a:endParaRPr>
        </a:p>
      </dgm:t>
    </dgm:pt>
    <dgm:pt modelId="{9BE13C74-FD63-4B2F-9000-7634A9A06F55}" type="parTrans" cxnId="{06492333-FCC6-454E-964C-53401344AEDE}">
      <dgm:prSet/>
      <dgm:spPr/>
      <dgm:t>
        <a:bodyPr/>
        <a:lstStyle/>
        <a:p>
          <a:endParaRPr lang="fr-FR"/>
        </a:p>
      </dgm:t>
    </dgm:pt>
    <dgm:pt modelId="{BBF450F1-0108-4267-9983-A58AB686A3F7}" type="sibTrans" cxnId="{06492333-FCC6-454E-964C-53401344AEDE}">
      <dgm:prSet/>
      <dgm:spPr/>
      <dgm:t>
        <a:bodyPr/>
        <a:lstStyle/>
        <a:p>
          <a:endParaRPr lang="fr-FR"/>
        </a:p>
      </dgm:t>
    </dgm:pt>
    <dgm:pt modelId="{14A1F572-DD65-4F7E-B563-76F40D04034A}">
      <dgm:prSet phldrT="[Texte]" custT="1">
        <dgm:style>
          <a:lnRef idx="1">
            <a:schemeClr val="accent6"/>
          </a:lnRef>
          <a:fillRef idx="2">
            <a:schemeClr val="accent6"/>
          </a:fillRef>
          <a:effectRef idx="1">
            <a:schemeClr val="accent6"/>
          </a:effectRef>
          <a:fontRef idx="minor">
            <a:schemeClr val="dk1"/>
          </a:fontRef>
        </dgm:style>
      </dgm:prSet>
      <dgm:spPr/>
      <dgm:t>
        <a:bodyPr/>
        <a:lstStyle/>
        <a:p>
          <a:pPr rtl="1"/>
          <a:r>
            <a:rPr lang="ar-DZ" sz="2000" b="1" dirty="0" smtClean="0">
              <a:cs typeface="Simplified Arabic" pitchFamily="2" charset="-78"/>
            </a:rPr>
            <a:t>الإذن</a:t>
          </a:r>
          <a:r>
            <a:rPr lang="ar-DZ" sz="1800" dirty="0" smtClean="0">
              <a:cs typeface="Simplified Arabic" pitchFamily="2" charset="-78"/>
            </a:rPr>
            <a:t> </a:t>
          </a:r>
        </a:p>
        <a:p>
          <a:pPr rtl="1"/>
          <a:r>
            <a:rPr lang="ar-DZ" sz="1800" dirty="0" smtClean="0">
              <a:cs typeface="Simplified Arabic" pitchFamily="2" charset="-78"/>
            </a:rPr>
            <a:t>(إذا اشترطه القانون</a:t>
          </a:r>
          <a:r>
            <a:rPr lang="ar-DZ" sz="1800" dirty="0" err="1" smtClean="0">
              <a:cs typeface="Simplified Arabic" pitchFamily="2" charset="-78"/>
            </a:rPr>
            <a:t>)</a:t>
          </a:r>
          <a:endParaRPr lang="fr-FR" sz="1800" dirty="0">
            <a:cs typeface="Simplified Arabic" pitchFamily="2" charset="-78"/>
          </a:endParaRPr>
        </a:p>
      </dgm:t>
    </dgm:pt>
    <dgm:pt modelId="{4B2AB8BD-BFD4-448F-AD7C-DA31C6D2A125}" type="parTrans" cxnId="{B2AADC60-A789-48BD-9BB6-AB73E8C80279}">
      <dgm:prSet/>
      <dgm:spPr/>
      <dgm:t>
        <a:bodyPr/>
        <a:lstStyle/>
        <a:p>
          <a:endParaRPr lang="fr-FR"/>
        </a:p>
      </dgm:t>
    </dgm:pt>
    <dgm:pt modelId="{D1CF040F-1E4A-4587-AE9A-CB4A823F9332}" type="sibTrans" cxnId="{B2AADC60-A789-48BD-9BB6-AB73E8C80279}">
      <dgm:prSet/>
      <dgm:spPr/>
      <dgm:t>
        <a:bodyPr/>
        <a:lstStyle/>
        <a:p>
          <a:endParaRPr lang="fr-FR"/>
        </a:p>
      </dgm:t>
    </dgm:pt>
    <dgm:pt modelId="{5D0C8CDD-6DFC-4C57-BF36-EB8E768CAC77}">
      <dgm:prSet phldrT="[Texte]" custT="1">
        <dgm:style>
          <a:lnRef idx="1">
            <a:schemeClr val="accent4"/>
          </a:lnRef>
          <a:fillRef idx="2">
            <a:schemeClr val="accent4"/>
          </a:fillRef>
          <a:effectRef idx="1">
            <a:schemeClr val="accent4"/>
          </a:effectRef>
          <a:fontRef idx="minor">
            <a:schemeClr val="dk1"/>
          </a:fontRef>
        </dgm:style>
      </dgm:prSet>
      <dgm:spPr/>
      <dgm:t>
        <a:bodyPr/>
        <a:lstStyle/>
        <a:p>
          <a:pPr rtl="1"/>
          <a:r>
            <a:rPr lang="ar-DZ" sz="1800" b="1" dirty="0" smtClean="0">
              <a:cs typeface="Simplified Arabic" pitchFamily="2" charset="-78"/>
            </a:rPr>
            <a:t> المصلحة</a:t>
          </a:r>
        </a:p>
        <a:p>
          <a:pPr rtl="1"/>
          <a:r>
            <a:rPr lang="ar-DZ" sz="1800" b="0" dirty="0" smtClean="0">
              <a:cs typeface="Simplified Arabic" pitchFamily="2" charset="-78"/>
            </a:rPr>
            <a:t>المصلحة مناط الدعوى</a:t>
          </a:r>
        </a:p>
        <a:p>
          <a:pPr rtl="1"/>
          <a:r>
            <a:rPr lang="ar-DZ" sz="1800" dirty="0" smtClean="0">
              <a:cs typeface="Simplified Arabic" pitchFamily="2" charset="-78"/>
            </a:rPr>
            <a:t>(قائمة أو محتملة</a:t>
          </a:r>
          <a:r>
            <a:rPr lang="ar-DZ" sz="1800" dirty="0" err="1" smtClean="0">
              <a:cs typeface="Simplified Arabic" pitchFamily="2" charset="-78"/>
            </a:rPr>
            <a:t>)</a:t>
          </a:r>
          <a:endParaRPr lang="fr-FR" sz="1800" dirty="0">
            <a:cs typeface="Simplified Arabic" pitchFamily="2" charset="-78"/>
          </a:endParaRPr>
        </a:p>
      </dgm:t>
    </dgm:pt>
    <dgm:pt modelId="{3CC29404-087A-4D02-AE03-31EC586D4AED}" type="parTrans" cxnId="{691C5419-81AF-480F-871D-B2F0119DF02B}">
      <dgm:prSet/>
      <dgm:spPr/>
      <dgm:t>
        <a:bodyPr/>
        <a:lstStyle/>
        <a:p>
          <a:endParaRPr lang="fr-FR"/>
        </a:p>
      </dgm:t>
    </dgm:pt>
    <dgm:pt modelId="{1D58A1A2-9F4E-42C2-A937-EF513A6CD236}" type="sibTrans" cxnId="{691C5419-81AF-480F-871D-B2F0119DF02B}">
      <dgm:prSet/>
      <dgm:spPr/>
      <dgm:t>
        <a:bodyPr/>
        <a:lstStyle/>
        <a:p>
          <a:endParaRPr lang="fr-FR"/>
        </a:p>
      </dgm:t>
    </dgm:pt>
    <dgm:pt modelId="{03308A9E-1660-431B-92B5-74F06FCF9CC1}">
      <dgm:prSet phldrT="[Texte]" custT="1">
        <dgm:style>
          <a:lnRef idx="1">
            <a:schemeClr val="accent2"/>
          </a:lnRef>
          <a:fillRef idx="2">
            <a:schemeClr val="accent2"/>
          </a:fillRef>
          <a:effectRef idx="1">
            <a:schemeClr val="accent2"/>
          </a:effectRef>
          <a:fontRef idx="minor">
            <a:schemeClr val="dk1"/>
          </a:fontRef>
        </dgm:style>
      </dgm:prSet>
      <dgm:spPr/>
      <dgm:t>
        <a:bodyPr/>
        <a:lstStyle/>
        <a:p>
          <a:pPr rtl="1"/>
          <a:endParaRPr lang="ar-DZ" sz="2000" b="1" dirty="0" smtClean="0">
            <a:cs typeface="Simplified Arabic" pitchFamily="2" charset="-78"/>
          </a:endParaRPr>
        </a:p>
        <a:p>
          <a:pPr rtl="1"/>
          <a:r>
            <a:rPr lang="ar-DZ" sz="2000" b="1" dirty="0" smtClean="0">
              <a:cs typeface="Simplified Arabic" pitchFamily="2" charset="-78"/>
            </a:rPr>
            <a:t>الصفة</a:t>
          </a:r>
        </a:p>
        <a:p>
          <a:r>
            <a:rPr lang="ar-DZ" sz="1800" b="0" dirty="0" smtClean="0">
              <a:cs typeface="Simplified Arabic" pitchFamily="2" charset="-78"/>
            </a:rPr>
            <a:t>(</a:t>
          </a:r>
          <a:r>
            <a:rPr lang="ar-DZ" sz="1800" b="0" dirty="0" smtClean="0"/>
            <a:t>الدعوى ترفع  من ذي صفة</a:t>
          </a:r>
          <a:endParaRPr lang="ar-DZ" sz="1800" b="0" dirty="0" smtClean="0">
            <a:cs typeface="Simplified Arabic" pitchFamily="2" charset="-78"/>
          </a:endParaRPr>
        </a:p>
        <a:p>
          <a:pPr rtl="1"/>
          <a:r>
            <a:rPr lang="ar-DZ" sz="1800" b="0" dirty="0" smtClean="0"/>
            <a:t>على ذي صفة</a:t>
          </a:r>
          <a:r>
            <a:rPr lang="ar-DZ" sz="1800" b="0" dirty="0" err="1" smtClean="0">
              <a:cs typeface="Simplified Arabic" pitchFamily="2" charset="-78"/>
            </a:rPr>
            <a:t>)</a:t>
          </a:r>
          <a:endParaRPr lang="fr-FR" sz="1800" b="0" dirty="0" smtClean="0">
            <a:cs typeface="Simplified Arabic" pitchFamily="2" charset="-78"/>
          </a:endParaRPr>
        </a:p>
        <a:p>
          <a:pPr rtl="1"/>
          <a:endParaRPr lang="fr-FR" sz="1800" dirty="0">
            <a:cs typeface="Simplified Arabic" pitchFamily="2" charset="-78"/>
          </a:endParaRPr>
        </a:p>
      </dgm:t>
    </dgm:pt>
    <dgm:pt modelId="{3777EAEE-8F75-49C4-A085-FEA33A005173}" type="parTrans" cxnId="{1CF7ADD2-6D39-42B8-869E-AD667B31AA97}">
      <dgm:prSet/>
      <dgm:spPr/>
      <dgm:t>
        <a:bodyPr/>
        <a:lstStyle/>
        <a:p>
          <a:endParaRPr lang="fr-FR"/>
        </a:p>
      </dgm:t>
    </dgm:pt>
    <dgm:pt modelId="{9F1978DB-FC56-45CE-8032-1C1ABA9F0694}" type="sibTrans" cxnId="{1CF7ADD2-6D39-42B8-869E-AD667B31AA97}">
      <dgm:prSet/>
      <dgm:spPr/>
      <dgm:t>
        <a:bodyPr/>
        <a:lstStyle/>
        <a:p>
          <a:endParaRPr lang="fr-FR"/>
        </a:p>
      </dgm:t>
    </dgm:pt>
    <dgm:pt modelId="{40459763-E93E-49A8-8967-C2368BC4712F}" type="pres">
      <dgm:prSet presAssocID="{F4140261-05B4-4956-9DC6-906BC2F72CB8}" presName="hierChild1" presStyleCnt="0">
        <dgm:presLayoutVars>
          <dgm:orgChart val="1"/>
          <dgm:chPref val="1"/>
          <dgm:dir/>
          <dgm:animOne val="branch"/>
          <dgm:animLvl val="lvl"/>
          <dgm:resizeHandles/>
        </dgm:presLayoutVars>
      </dgm:prSet>
      <dgm:spPr/>
    </dgm:pt>
    <dgm:pt modelId="{7454C236-3BD3-451E-A81C-BA5129DA3579}" type="pres">
      <dgm:prSet presAssocID="{F1F6070E-B484-4DB7-81AF-16205C952D57}" presName="hierRoot1" presStyleCnt="0">
        <dgm:presLayoutVars>
          <dgm:hierBranch val="init"/>
        </dgm:presLayoutVars>
      </dgm:prSet>
      <dgm:spPr/>
    </dgm:pt>
    <dgm:pt modelId="{A80E223B-46C6-448B-B1BA-5A4D4221E3DD}" type="pres">
      <dgm:prSet presAssocID="{F1F6070E-B484-4DB7-81AF-16205C952D57}" presName="rootComposite1" presStyleCnt="0"/>
      <dgm:spPr/>
    </dgm:pt>
    <dgm:pt modelId="{3B72CB21-1AC8-44E2-B226-B4553ABD9130}" type="pres">
      <dgm:prSet presAssocID="{F1F6070E-B484-4DB7-81AF-16205C952D57}" presName="rootText1" presStyleLbl="node0" presStyleIdx="0" presStyleCnt="1" custScaleX="155736" custScaleY="73571" custLinFactNeighborX="-6772" custLinFactNeighborY="-20414">
        <dgm:presLayoutVars>
          <dgm:chPref val="3"/>
        </dgm:presLayoutVars>
      </dgm:prSet>
      <dgm:spPr/>
    </dgm:pt>
    <dgm:pt modelId="{2D9A53E6-AFDC-41AA-AFF5-4D4ABB5DB1FB}" type="pres">
      <dgm:prSet presAssocID="{F1F6070E-B484-4DB7-81AF-16205C952D57}" presName="rootConnector1" presStyleLbl="node1" presStyleIdx="0" presStyleCnt="0"/>
      <dgm:spPr/>
    </dgm:pt>
    <dgm:pt modelId="{A2E18556-777F-45CD-8BC3-BE9D7D2A462D}" type="pres">
      <dgm:prSet presAssocID="{F1F6070E-B484-4DB7-81AF-16205C952D57}" presName="hierChild2" presStyleCnt="0"/>
      <dgm:spPr/>
    </dgm:pt>
    <dgm:pt modelId="{93F7C68B-2FC8-48EB-89D5-7232C499B128}" type="pres">
      <dgm:prSet presAssocID="{4B2AB8BD-BFD4-448F-AD7C-DA31C6D2A125}" presName="Name37" presStyleLbl="parChTrans1D2" presStyleIdx="0" presStyleCnt="3"/>
      <dgm:spPr/>
    </dgm:pt>
    <dgm:pt modelId="{A2F8B096-AA5E-41D1-8A57-A14B7A4C753A}" type="pres">
      <dgm:prSet presAssocID="{14A1F572-DD65-4F7E-B563-76F40D04034A}" presName="hierRoot2" presStyleCnt="0">
        <dgm:presLayoutVars>
          <dgm:hierBranch val="init"/>
        </dgm:presLayoutVars>
      </dgm:prSet>
      <dgm:spPr/>
    </dgm:pt>
    <dgm:pt modelId="{587E7578-AA3B-4B19-BAC6-2B317F8C1D00}" type="pres">
      <dgm:prSet presAssocID="{14A1F572-DD65-4F7E-B563-76F40D04034A}" presName="rootComposite" presStyleCnt="0"/>
      <dgm:spPr/>
    </dgm:pt>
    <dgm:pt modelId="{CE27E5DF-4739-408F-B688-B2E04B9F0976}" type="pres">
      <dgm:prSet presAssocID="{14A1F572-DD65-4F7E-B563-76F40D04034A}" presName="rootText" presStyleLbl="node2" presStyleIdx="0" presStyleCnt="3" custScaleX="87259" custScaleY="127471">
        <dgm:presLayoutVars>
          <dgm:chPref val="3"/>
        </dgm:presLayoutVars>
      </dgm:prSet>
      <dgm:spPr/>
    </dgm:pt>
    <dgm:pt modelId="{12B06CB7-F321-4675-B460-DC7BAE797C81}" type="pres">
      <dgm:prSet presAssocID="{14A1F572-DD65-4F7E-B563-76F40D04034A}" presName="rootConnector" presStyleLbl="node2" presStyleIdx="0" presStyleCnt="3"/>
      <dgm:spPr/>
    </dgm:pt>
    <dgm:pt modelId="{7334C3E8-5D04-4B98-9268-51C7A44078D0}" type="pres">
      <dgm:prSet presAssocID="{14A1F572-DD65-4F7E-B563-76F40D04034A}" presName="hierChild4" presStyleCnt="0"/>
      <dgm:spPr/>
    </dgm:pt>
    <dgm:pt modelId="{9AAE130F-7D08-4A98-ABFA-B62C01E39EA6}" type="pres">
      <dgm:prSet presAssocID="{14A1F572-DD65-4F7E-B563-76F40D04034A}" presName="hierChild5" presStyleCnt="0"/>
      <dgm:spPr/>
    </dgm:pt>
    <dgm:pt modelId="{D898B5BF-3028-4907-A114-F8926391C16C}" type="pres">
      <dgm:prSet presAssocID="{3CC29404-087A-4D02-AE03-31EC586D4AED}" presName="Name37" presStyleLbl="parChTrans1D2" presStyleIdx="1" presStyleCnt="3"/>
      <dgm:spPr/>
    </dgm:pt>
    <dgm:pt modelId="{6467C067-4A9A-4B39-8808-B1E3116CF7A6}" type="pres">
      <dgm:prSet presAssocID="{5D0C8CDD-6DFC-4C57-BF36-EB8E768CAC77}" presName="hierRoot2" presStyleCnt="0">
        <dgm:presLayoutVars>
          <dgm:hierBranch val="init"/>
        </dgm:presLayoutVars>
      </dgm:prSet>
      <dgm:spPr/>
    </dgm:pt>
    <dgm:pt modelId="{61F30935-290E-4221-8E31-77A89A000064}" type="pres">
      <dgm:prSet presAssocID="{5D0C8CDD-6DFC-4C57-BF36-EB8E768CAC77}" presName="rootComposite" presStyleCnt="0"/>
      <dgm:spPr/>
    </dgm:pt>
    <dgm:pt modelId="{EF7AA58D-BE4C-4B6E-B34B-D35AB6C55CEF}" type="pres">
      <dgm:prSet presAssocID="{5D0C8CDD-6DFC-4C57-BF36-EB8E768CAC77}" presName="rootText" presStyleLbl="node2" presStyleIdx="1" presStyleCnt="3" custScaleY="132916">
        <dgm:presLayoutVars>
          <dgm:chPref val="3"/>
        </dgm:presLayoutVars>
      </dgm:prSet>
      <dgm:spPr/>
      <dgm:t>
        <a:bodyPr/>
        <a:lstStyle/>
        <a:p>
          <a:endParaRPr lang="fr-FR"/>
        </a:p>
      </dgm:t>
    </dgm:pt>
    <dgm:pt modelId="{9F6F18A3-E3D2-4C05-9BA6-AC148A67E98F}" type="pres">
      <dgm:prSet presAssocID="{5D0C8CDD-6DFC-4C57-BF36-EB8E768CAC77}" presName="rootConnector" presStyleLbl="node2" presStyleIdx="1" presStyleCnt="3"/>
      <dgm:spPr/>
    </dgm:pt>
    <dgm:pt modelId="{AE4FFB60-A908-49D5-B379-58108142CC8B}" type="pres">
      <dgm:prSet presAssocID="{5D0C8CDD-6DFC-4C57-BF36-EB8E768CAC77}" presName="hierChild4" presStyleCnt="0"/>
      <dgm:spPr/>
    </dgm:pt>
    <dgm:pt modelId="{1BEED4AE-2EAE-408A-9807-9CCE5FB1F925}" type="pres">
      <dgm:prSet presAssocID="{5D0C8CDD-6DFC-4C57-BF36-EB8E768CAC77}" presName="hierChild5" presStyleCnt="0"/>
      <dgm:spPr/>
    </dgm:pt>
    <dgm:pt modelId="{BC26161E-E9D2-4D77-95F8-D2017BE82C28}" type="pres">
      <dgm:prSet presAssocID="{3777EAEE-8F75-49C4-A085-FEA33A005173}" presName="Name37" presStyleLbl="parChTrans1D2" presStyleIdx="2" presStyleCnt="3"/>
      <dgm:spPr/>
    </dgm:pt>
    <dgm:pt modelId="{F067988E-49C8-481A-819A-8515731A90E8}" type="pres">
      <dgm:prSet presAssocID="{03308A9E-1660-431B-92B5-74F06FCF9CC1}" presName="hierRoot2" presStyleCnt="0">
        <dgm:presLayoutVars>
          <dgm:hierBranch val="init"/>
        </dgm:presLayoutVars>
      </dgm:prSet>
      <dgm:spPr/>
    </dgm:pt>
    <dgm:pt modelId="{77F05C12-C08D-45BE-A7F3-5D980A12321B}" type="pres">
      <dgm:prSet presAssocID="{03308A9E-1660-431B-92B5-74F06FCF9CC1}" presName="rootComposite" presStyleCnt="0"/>
      <dgm:spPr/>
    </dgm:pt>
    <dgm:pt modelId="{83FC84E5-D71E-4752-A84C-A24D152375FA}" type="pres">
      <dgm:prSet presAssocID="{03308A9E-1660-431B-92B5-74F06FCF9CC1}" presName="rootText" presStyleLbl="node2" presStyleIdx="2" presStyleCnt="3" custScaleY="130225">
        <dgm:presLayoutVars>
          <dgm:chPref val="3"/>
        </dgm:presLayoutVars>
      </dgm:prSet>
      <dgm:spPr/>
      <dgm:t>
        <a:bodyPr/>
        <a:lstStyle/>
        <a:p>
          <a:endParaRPr lang="fr-FR"/>
        </a:p>
      </dgm:t>
    </dgm:pt>
    <dgm:pt modelId="{6733AB63-4A6E-451C-BA49-E5405780F9F1}" type="pres">
      <dgm:prSet presAssocID="{03308A9E-1660-431B-92B5-74F06FCF9CC1}" presName="rootConnector" presStyleLbl="node2" presStyleIdx="2" presStyleCnt="3"/>
      <dgm:spPr/>
    </dgm:pt>
    <dgm:pt modelId="{0CFA711C-1BEA-47DD-8043-509C88017EBE}" type="pres">
      <dgm:prSet presAssocID="{03308A9E-1660-431B-92B5-74F06FCF9CC1}" presName="hierChild4" presStyleCnt="0"/>
      <dgm:spPr/>
    </dgm:pt>
    <dgm:pt modelId="{0CC1DE04-878D-4148-95C7-DE25CDF10C57}" type="pres">
      <dgm:prSet presAssocID="{03308A9E-1660-431B-92B5-74F06FCF9CC1}" presName="hierChild5" presStyleCnt="0"/>
      <dgm:spPr/>
    </dgm:pt>
    <dgm:pt modelId="{F69D7FFB-755F-4D87-AA87-7DD8A404E2DA}" type="pres">
      <dgm:prSet presAssocID="{F1F6070E-B484-4DB7-81AF-16205C952D57}" presName="hierChild3" presStyleCnt="0"/>
      <dgm:spPr/>
    </dgm:pt>
  </dgm:ptLst>
  <dgm:cxnLst>
    <dgm:cxn modelId="{C15017F1-B6FA-46E3-B42A-3D164AA0D21C}" type="presOf" srcId="{3CC29404-087A-4D02-AE03-31EC586D4AED}" destId="{D898B5BF-3028-4907-A114-F8926391C16C}" srcOrd="0" destOrd="0" presId="urn:microsoft.com/office/officeart/2005/8/layout/orgChart1"/>
    <dgm:cxn modelId="{E187FEBA-622E-4B51-9871-ECCF153945E9}" type="presOf" srcId="{5D0C8CDD-6DFC-4C57-BF36-EB8E768CAC77}" destId="{EF7AA58D-BE4C-4B6E-B34B-D35AB6C55CEF}" srcOrd="0" destOrd="0" presId="urn:microsoft.com/office/officeart/2005/8/layout/orgChart1"/>
    <dgm:cxn modelId="{06492333-FCC6-454E-964C-53401344AEDE}" srcId="{F4140261-05B4-4956-9DC6-906BC2F72CB8}" destId="{F1F6070E-B484-4DB7-81AF-16205C952D57}" srcOrd="0" destOrd="0" parTransId="{9BE13C74-FD63-4B2F-9000-7634A9A06F55}" sibTransId="{BBF450F1-0108-4267-9983-A58AB686A3F7}"/>
    <dgm:cxn modelId="{E491D633-54C6-4031-B2E6-E07DA735ADE8}" type="presOf" srcId="{F1F6070E-B484-4DB7-81AF-16205C952D57}" destId="{3B72CB21-1AC8-44E2-B226-B4553ABD9130}" srcOrd="0" destOrd="0" presId="urn:microsoft.com/office/officeart/2005/8/layout/orgChart1"/>
    <dgm:cxn modelId="{19D9A213-572F-4D0C-893D-5B978CF4D5E1}" type="presOf" srcId="{14A1F572-DD65-4F7E-B563-76F40D04034A}" destId="{CE27E5DF-4739-408F-B688-B2E04B9F0976}" srcOrd="0" destOrd="0" presId="urn:microsoft.com/office/officeart/2005/8/layout/orgChart1"/>
    <dgm:cxn modelId="{1CF7ADD2-6D39-42B8-869E-AD667B31AA97}" srcId="{F1F6070E-B484-4DB7-81AF-16205C952D57}" destId="{03308A9E-1660-431B-92B5-74F06FCF9CC1}" srcOrd="2" destOrd="0" parTransId="{3777EAEE-8F75-49C4-A085-FEA33A005173}" sibTransId="{9F1978DB-FC56-45CE-8032-1C1ABA9F0694}"/>
    <dgm:cxn modelId="{19F10A63-0C76-46A6-92BA-221E9152E4A2}" type="presOf" srcId="{03308A9E-1660-431B-92B5-74F06FCF9CC1}" destId="{83FC84E5-D71E-4752-A84C-A24D152375FA}" srcOrd="0" destOrd="0" presId="urn:microsoft.com/office/officeart/2005/8/layout/orgChart1"/>
    <dgm:cxn modelId="{0E827C28-F186-48DE-8A3F-ACE97CB8D00D}" type="presOf" srcId="{F4140261-05B4-4956-9DC6-906BC2F72CB8}" destId="{40459763-E93E-49A8-8967-C2368BC4712F}" srcOrd="0" destOrd="0" presId="urn:microsoft.com/office/officeart/2005/8/layout/orgChart1"/>
    <dgm:cxn modelId="{B2AADC60-A789-48BD-9BB6-AB73E8C80279}" srcId="{F1F6070E-B484-4DB7-81AF-16205C952D57}" destId="{14A1F572-DD65-4F7E-B563-76F40D04034A}" srcOrd="0" destOrd="0" parTransId="{4B2AB8BD-BFD4-448F-AD7C-DA31C6D2A125}" sibTransId="{D1CF040F-1E4A-4587-AE9A-CB4A823F9332}"/>
    <dgm:cxn modelId="{691C5419-81AF-480F-871D-B2F0119DF02B}" srcId="{F1F6070E-B484-4DB7-81AF-16205C952D57}" destId="{5D0C8CDD-6DFC-4C57-BF36-EB8E768CAC77}" srcOrd="1" destOrd="0" parTransId="{3CC29404-087A-4D02-AE03-31EC586D4AED}" sibTransId="{1D58A1A2-9F4E-42C2-A937-EF513A6CD236}"/>
    <dgm:cxn modelId="{59EA0CDD-253E-4752-90E4-88860DF60FCB}" type="presOf" srcId="{14A1F572-DD65-4F7E-B563-76F40D04034A}" destId="{12B06CB7-F321-4675-B460-DC7BAE797C81}" srcOrd="1" destOrd="0" presId="urn:microsoft.com/office/officeart/2005/8/layout/orgChart1"/>
    <dgm:cxn modelId="{E287E5D5-E077-4C74-85EB-0663BE2CA3FF}" type="presOf" srcId="{4B2AB8BD-BFD4-448F-AD7C-DA31C6D2A125}" destId="{93F7C68B-2FC8-48EB-89D5-7232C499B128}" srcOrd="0" destOrd="0" presId="urn:microsoft.com/office/officeart/2005/8/layout/orgChart1"/>
    <dgm:cxn modelId="{456F5C9B-D61F-4E0B-A65A-029B24BA0BBD}" type="presOf" srcId="{5D0C8CDD-6DFC-4C57-BF36-EB8E768CAC77}" destId="{9F6F18A3-E3D2-4C05-9BA6-AC148A67E98F}" srcOrd="1" destOrd="0" presId="urn:microsoft.com/office/officeart/2005/8/layout/orgChart1"/>
    <dgm:cxn modelId="{2B69F8F2-AE1C-4040-BF51-77E76B19FCB5}" type="presOf" srcId="{F1F6070E-B484-4DB7-81AF-16205C952D57}" destId="{2D9A53E6-AFDC-41AA-AFF5-4D4ABB5DB1FB}" srcOrd="1" destOrd="0" presId="urn:microsoft.com/office/officeart/2005/8/layout/orgChart1"/>
    <dgm:cxn modelId="{97203EA9-CAD1-4F8C-B7CF-B9E303C28BA7}" type="presOf" srcId="{3777EAEE-8F75-49C4-A085-FEA33A005173}" destId="{BC26161E-E9D2-4D77-95F8-D2017BE82C28}" srcOrd="0" destOrd="0" presId="urn:microsoft.com/office/officeart/2005/8/layout/orgChart1"/>
    <dgm:cxn modelId="{F24775CE-5842-4668-A1AC-A57C949E61D0}" type="presOf" srcId="{03308A9E-1660-431B-92B5-74F06FCF9CC1}" destId="{6733AB63-4A6E-451C-BA49-E5405780F9F1}" srcOrd="1" destOrd="0" presId="urn:microsoft.com/office/officeart/2005/8/layout/orgChart1"/>
    <dgm:cxn modelId="{F0516F6E-E2FF-4961-A19E-E1922633DDBE}" type="presParOf" srcId="{40459763-E93E-49A8-8967-C2368BC4712F}" destId="{7454C236-3BD3-451E-A81C-BA5129DA3579}" srcOrd="0" destOrd="0" presId="urn:microsoft.com/office/officeart/2005/8/layout/orgChart1"/>
    <dgm:cxn modelId="{C1892F9E-059A-4A18-B3FB-34491F1B95A2}" type="presParOf" srcId="{7454C236-3BD3-451E-A81C-BA5129DA3579}" destId="{A80E223B-46C6-448B-B1BA-5A4D4221E3DD}" srcOrd="0" destOrd="0" presId="urn:microsoft.com/office/officeart/2005/8/layout/orgChart1"/>
    <dgm:cxn modelId="{0A1FFF58-9E94-450B-86AC-6DEAAC1C19C2}" type="presParOf" srcId="{A80E223B-46C6-448B-B1BA-5A4D4221E3DD}" destId="{3B72CB21-1AC8-44E2-B226-B4553ABD9130}" srcOrd="0" destOrd="0" presId="urn:microsoft.com/office/officeart/2005/8/layout/orgChart1"/>
    <dgm:cxn modelId="{200289E6-E605-4F90-8294-10A0815C2A5B}" type="presParOf" srcId="{A80E223B-46C6-448B-B1BA-5A4D4221E3DD}" destId="{2D9A53E6-AFDC-41AA-AFF5-4D4ABB5DB1FB}" srcOrd="1" destOrd="0" presId="urn:microsoft.com/office/officeart/2005/8/layout/orgChart1"/>
    <dgm:cxn modelId="{C032FD82-CB31-4A58-99B3-71CF193B69D5}" type="presParOf" srcId="{7454C236-3BD3-451E-A81C-BA5129DA3579}" destId="{A2E18556-777F-45CD-8BC3-BE9D7D2A462D}" srcOrd="1" destOrd="0" presId="urn:microsoft.com/office/officeart/2005/8/layout/orgChart1"/>
    <dgm:cxn modelId="{0B10502D-9944-4512-9693-80E703808779}" type="presParOf" srcId="{A2E18556-777F-45CD-8BC3-BE9D7D2A462D}" destId="{93F7C68B-2FC8-48EB-89D5-7232C499B128}" srcOrd="0" destOrd="0" presId="urn:microsoft.com/office/officeart/2005/8/layout/orgChart1"/>
    <dgm:cxn modelId="{8082D5F6-0BE4-4A69-96C4-4A8C181CF498}" type="presParOf" srcId="{A2E18556-777F-45CD-8BC3-BE9D7D2A462D}" destId="{A2F8B096-AA5E-41D1-8A57-A14B7A4C753A}" srcOrd="1" destOrd="0" presId="urn:microsoft.com/office/officeart/2005/8/layout/orgChart1"/>
    <dgm:cxn modelId="{7F044F3F-7B13-4003-B21F-0847F0551B80}" type="presParOf" srcId="{A2F8B096-AA5E-41D1-8A57-A14B7A4C753A}" destId="{587E7578-AA3B-4B19-BAC6-2B317F8C1D00}" srcOrd="0" destOrd="0" presId="urn:microsoft.com/office/officeart/2005/8/layout/orgChart1"/>
    <dgm:cxn modelId="{01F31DA5-493C-49A7-A19A-8C26BED36214}" type="presParOf" srcId="{587E7578-AA3B-4B19-BAC6-2B317F8C1D00}" destId="{CE27E5DF-4739-408F-B688-B2E04B9F0976}" srcOrd="0" destOrd="0" presId="urn:microsoft.com/office/officeart/2005/8/layout/orgChart1"/>
    <dgm:cxn modelId="{8DC0DA75-0D2D-4033-AB24-78FBAEB7CA4D}" type="presParOf" srcId="{587E7578-AA3B-4B19-BAC6-2B317F8C1D00}" destId="{12B06CB7-F321-4675-B460-DC7BAE797C81}" srcOrd="1" destOrd="0" presId="urn:microsoft.com/office/officeart/2005/8/layout/orgChart1"/>
    <dgm:cxn modelId="{F4BDB0D4-824E-41F3-94D8-CA813FDBE68D}" type="presParOf" srcId="{A2F8B096-AA5E-41D1-8A57-A14B7A4C753A}" destId="{7334C3E8-5D04-4B98-9268-51C7A44078D0}" srcOrd="1" destOrd="0" presId="urn:microsoft.com/office/officeart/2005/8/layout/orgChart1"/>
    <dgm:cxn modelId="{32FFA243-8F63-4489-8B69-CBF156D02E28}" type="presParOf" srcId="{A2F8B096-AA5E-41D1-8A57-A14B7A4C753A}" destId="{9AAE130F-7D08-4A98-ABFA-B62C01E39EA6}" srcOrd="2" destOrd="0" presId="urn:microsoft.com/office/officeart/2005/8/layout/orgChart1"/>
    <dgm:cxn modelId="{7ABF4AD0-F6DC-4E88-A56F-252BAAA1202D}" type="presParOf" srcId="{A2E18556-777F-45CD-8BC3-BE9D7D2A462D}" destId="{D898B5BF-3028-4907-A114-F8926391C16C}" srcOrd="2" destOrd="0" presId="urn:microsoft.com/office/officeart/2005/8/layout/orgChart1"/>
    <dgm:cxn modelId="{21A90D4A-A849-4985-B2EB-FCFB83DA5383}" type="presParOf" srcId="{A2E18556-777F-45CD-8BC3-BE9D7D2A462D}" destId="{6467C067-4A9A-4B39-8808-B1E3116CF7A6}" srcOrd="3" destOrd="0" presId="urn:microsoft.com/office/officeart/2005/8/layout/orgChart1"/>
    <dgm:cxn modelId="{18E17E68-D42C-48EE-8F7F-CC946FD38957}" type="presParOf" srcId="{6467C067-4A9A-4B39-8808-B1E3116CF7A6}" destId="{61F30935-290E-4221-8E31-77A89A000064}" srcOrd="0" destOrd="0" presId="urn:microsoft.com/office/officeart/2005/8/layout/orgChart1"/>
    <dgm:cxn modelId="{FBBD4F69-5A58-4C6F-BA57-1D6FB5245509}" type="presParOf" srcId="{61F30935-290E-4221-8E31-77A89A000064}" destId="{EF7AA58D-BE4C-4B6E-B34B-D35AB6C55CEF}" srcOrd="0" destOrd="0" presId="urn:microsoft.com/office/officeart/2005/8/layout/orgChart1"/>
    <dgm:cxn modelId="{567E862A-D6AE-4907-88B6-58CEA0FDE502}" type="presParOf" srcId="{61F30935-290E-4221-8E31-77A89A000064}" destId="{9F6F18A3-E3D2-4C05-9BA6-AC148A67E98F}" srcOrd="1" destOrd="0" presId="urn:microsoft.com/office/officeart/2005/8/layout/orgChart1"/>
    <dgm:cxn modelId="{56CC8642-D97B-49DA-81C5-09D0F1773C0C}" type="presParOf" srcId="{6467C067-4A9A-4B39-8808-B1E3116CF7A6}" destId="{AE4FFB60-A908-49D5-B379-58108142CC8B}" srcOrd="1" destOrd="0" presId="urn:microsoft.com/office/officeart/2005/8/layout/orgChart1"/>
    <dgm:cxn modelId="{1D66063C-0E5D-4145-BA41-9847B1F8FE22}" type="presParOf" srcId="{6467C067-4A9A-4B39-8808-B1E3116CF7A6}" destId="{1BEED4AE-2EAE-408A-9807-9CCE5FB1F925}" srcOrd="2" destOrd="0" presId="urn:microsoft.com/office/officeart/2005/8/layout/orgChart1"/>
    <dgm:cxn modelId="{DD1B3164-07DF-4ABF-B5CE-4758D3BD9144}" type="presParOf" srcId="{A2E18556-777F-45CD-8BC3-BE9D7D2A462D}" destId="{BC26161E-E9D2-4D77-95F8-D2017BE82C28}" srcOrd="4" destOrd="0" presId="urn:microsoft.com/office/officeart/2005/8/layout/orgChart1"/>
    <dgm:cxn modelId="{77B96514-2740-496C-B7B4-EA1A7B69A8A3}" type="presParOf" srcId="{A2E18556-777F-45CD-8BC3-BE9D7D2A462D}" destId="{F067988E-49C8-481A-819A-8515731A90E8}" srcOrd="5" destOrd="0" presId="urn:microsoft.com/office/officeart/2005/8/layout/orgChart1"/>
    <dgm:cxn modelId="{3B5EFBD8-E978-4456-B335-EB52F1859D05}" type="presParOf" srcId="{F067988E-49C8-481A-819A-8515731A90E8}" destId="{77F05C12-C08D-45BE-A7F3-5D980A12321B}" srcOrd="0" destOrd="0" presId="urn:microsoft.com/office/officeart/2005/8/layout/orgChart1"/>
    <dgm:cxn modelId="{D829D204-A2F2-46E3-8EE9-F904A634BB66}" type="presParOf" srcId="{77F05C12-C08D-45BE-A7F3-5D980A12321B}" destId="{83FC84E5-D71E-4752-A84C-A24D152375FA}" srcOrd="0" destOrd="0" presId="urn:microsoft.com/office/officeart/2005/8/layout/orgChart1"/>
    <dgm:cxn modelId="{4EA43633-2B73-4656-B816-1B62FD424FEB}" type="presParOf" srcId="{77F05C12-C08D-45BE-A7F3-5D980A12321B}" destId="{6733AB63-4A6E-451C-BA49-E5405780F9F1}" srcOrd="1" destOrd="0" presId="urn:microsoft.com/office/officeart/2005/8/layout/orgChart1"/>
    <dgm:cxn modelId="{B4C7F5FB-541D-4C33-86F1-68BC4092BAB9}" type="presParOf" srcId="{F067988E-49C8-481A-819A-8515731A90E8}" destId="{0CFA711C-1BEA-47DD-8043-509C88017EBE}" srcOrd="1" destOrd="0" presId="urn:microsoft.com/office/officeart/2005/8/layout/orgChart1"/>
    <dgm:cxn modelId="{2D6CA34B-E8F4-4B39-A390-7206D2004D84}" type="presParOf" srcId="{F067988E-49C8-481A-819A-8515731A90E8}" destId="{0CC1DE04-878D-4148-95C7-DE25CDF10C57}" srcOrd="2" destOrd="0" presId="urn:microsoft.com/office/officeart/2005/8/layout/orgChart1"/>
    <dgm:cxn modelId="{643E6F18-B931-4DE0-8562-6B9B49724AF8}" type="presParOf" srcId="{7454C236-3BD3-451E-A81C-BA5129DA3579}" destId="{F69D7FFB-755F-4D87-AA87-7DD8A404E2D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4140261-05B4-4956-9DC6-906BC2F72CB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F1F6070E-B484-4DB7-81AF-16205C952D5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000" b="1" dirty="0" smtClean="0">
              <a:solidFill>
                <a:schemeClr val="tx1"/>
              </a:solidFill>
              <a:cs typeface="Simplified Arabic" pitchFamily="2" charset="-78"/>
            </a:rPr>
            <a:t>شروط المصلحة</a:t>
          </a:r>
          <a:endParaRPr lang="fr-FR" sz="2000" b="1" dirty="0">
            <a:solidFill>
              <a:schemeClr val="tx1"/>
            </a:solidFill>
            <a:cs typeface="Simplified Arabic" pitchFamily="2" charset="-78"/>
          </a:endParaRPr>
        </a:p>
      </dgm:t>
    </dgm:pt>
    <dgm:pt modelId="{9BE13C74-FD63-4B2F-9000-7634A9A06F55}" type="parTrans" cxnId="{06492333-FCC6-454E-964C-53401344AEDE}">
      <dgm:prSet/>
      <dgm:spPr/>
      <dgm:t>
        <a:bodyPr/>
        <a:lstStyle/>
        <a:p>
          <a:endParaRPr lang="fr-FR"/>
        </a:p>
      </dgm:t>
    </dgm:pt>
    <dgm:pt modelId="{BBF450F1-0108-4267-9983-A58AB686A3F7}" type="sibTrans" cxnId="{06492333-FCC6-454E-964C-53401344AEDE}">
      <dgm:prSet/>
      <dgm:spPr/>
      <dgm:t>
        <a:bodyPr/>
        <a:lstStyle/>
        <a:p>
          <a:endParaRPr lang="fr-FR"/>
        </a:p>
      </dgm:t>
    </dgm:pt>
    <dgm:pt modelId="{14A1F572-DD65-4F7E-B563-76F40D04034A}">
      <dgm:prSet phldrT="[Texte]" custT="1">
        <dgm:style>
          <a:lnRef idx="1">
            <a:schemeClr val="accent6"/>
          </a:lnRef>
          <a:fillRef idx="2">
            <a:schemeClr val="accent6"/>
          </a:fillRef>
          <a:effectRef idx="1">
            <a:schemeClr val="accent6"/>
          </a:effectRef>
          <a:fontRef idx="minor">
            <a:schemeClr val="dk1"/>
          </a:fontRef>
        </dgm:style>
      </dgm:prSe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DZ" sz="1400" b="1" u="sng" dirty="0" err="1" smtClean="0">
              <a:cs typeface="Simplified Arabic" pitchFamily="2" charset="-78"/>
            </a:rPr>
            <a:t>-</a:t>
          </a:r>
          <a:r>
            <a:rPr lang="ar-EG" sz="1400" b="1" u="sng" dirty="0" smtClean="0">
              <a:cs typeface="Simplified Arabic" pitchFamily="2" charset="-78"/>
            </a:rPr>
            <a:t>أن تكون مصلحة</a:t>
          </a:r>
          <a:r>
            <a:rPr lang="ar-DZ" sz="1400" b="1" u="sng" dirty="0" smtClean="0">
              <a:cs typeface="Simplified Arabic" pitchFamily="2" charset="-78"/>
            </a:rPr>
            <a:t> </a:t>
          </a:r>
          <a:r>
            <a:rPr lang="ar-EG" sz="1400" b="1" u="sng" dirty="0" smtClean="0">
              <a:cs typeface="Simplified Arabic" pitchFamily="2" charset="-78"/>
            </a:rPr>
            <a:t>شخصية مباشرة</a:t>
          </a:r>
          <a:endParaRPr lang="ar-DZ" sz="1400" b="1" u="sng" dirty="0" smtClean="0">
            <a:cs typeface="Simplified Arabic" pitchFamily="2" charset="-78"/>
          </a:endParaRPr>
        </a:p>
        <a:p>
          <a:pPr marL="0" marR="0" indent="0" defTabSz="914400" rtl="1" eaLnBrk="1" fontAlgn="auto" latinLnBrk="0" hangingPunct="1">
            <a:lnSpc>
              <a:spcPct val="100000"/>
            </a:lnSpc>
            <a:spcBef>
              <a:spcPts val="0"/>
            </a:spcBef>
            <a:spcAft>
              <a:spcPts val="0"/>
            </a:spcAft>
            <a:buClrTx/>
            <a:buSzTx/>
            <a:buFontTx/>
            <a:buNone/>
            <a:tabLst/>
            <a:defRPr/>
          </a:pPr>
          <a:r>
            <a:rPr lang="ar-DZ" sz="1400" b="0" u="none" dirty="0" smtClean="0">
              <a:cs typeface="Simplified Arabic" pitchFamily="2" charset="-78"/>
            </a:rPr>
            <a:t>وهي الصفة، صاحب الحق هو نفسه أو الوكيل أو الممثل القانوني</a:t>
          </a:r>
          <a:endParaRPr lang="fr-FR" sz="1400" b="0" u="none" dirty="0" smtClean="0">
            <a:cs typeface="Simplified Arabic" pitchFamily="2" charset="-78"/>
          </a:endParaRPr>
        </a:p>
        <a:p>
          <a:pPr defTabSz="800100" rtl="1">
            <a:lnSpc>
              <a:spcPct val="90000"/>
            </a:lnSpc>
            <a:spcBef>
              <a:spcPct val="0"/>
            </a:spcBef>
            <a:spcAft>
              <a:spcPct val="35000"/>
            </a:spcAft>
          </a:pPr>
          <a:endParaRPr lang="fr-FR" sz="1800" dirty="0">
            <a:cs typeface="Simplified Arabic" pitchFamily="2" charset="-78"/>
          </a:endParaRPr>
        </a:p>
      </dgm:t>
    </dgm:pt>
    <dgm:pt modelId="{4B2AB8BD-BFD4-448F-AD7C-DA31C6D2A125}" type="parTrans" cxnId="{B2AADC60-A789-48BD-9BB6-AB73E8C80279}">
      <dgm:prSet/>
      <dgm:spPr/>
      <dgm:t>
        <a:bodyPr/>
        <a:lstStyle/>
        <a:p>
          <a:endParaRPr lang="fr-FR"/>
        </a:p>
      </dgm:t>
    </dgm:pt>
    <dgm:pt modelId="{D1CF040F-1E4A-4587-AE9A-CB4A823F9332}" type="sibTrans" cxnId="{B2AADC60-A789-48BD-9BB6-AB73E8C80279}">
      <dgm:prSet/>
      <dgm:spPr/>
      <dgm:t>
        <a:bodyPr/>
        <a:lstStyle/>
        <a:p>
          <a:endParaRPr lang="fr-FR"/>
        </a:p>
      </dgm:t>
    </dgm:pt>
    <dgm:pt modelId="{5D0C8CDD-6DFC-4C57-BF36-EB8E768CAC77}">
      <dgm:prSet phldrT="[Texte]" custT="1">
        <dgm:style>
          <a:lnRef idx="1">
            <a:schemeClr val="accent4"/>
          </a:lnRef>
          <a:fillRef idx="2">
            <a:schemeClr val="accent4"/>
          </a:fillRef>
          <a:effectRef idx="1">
            <a:schemeClr val="accent4"/>
          </a:effectRef>
          <a:fontRef idx="minor">
            <a:schemeClr val="dk1"/>
          </a:fontRef>
        </dgm:style>
      </dgm:prSet>
      <dgm:spPr/>
      <dgm:t>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1400" b="1" u="none" dirty="0" err="1" smtClean="0">
              <a:cs typeface="Simplified Arabic" pitchFamily="2" charset="-78"/>
            </a:rPr>
            <a:t>-</a:t>
          </a:r>
          <a:endParaRPr lang="ar-DZ" sz="1400" b="1" u="none" dirty="0" smtClean="0">
            <a:cs typeface="Simplified Arabic"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endParaRPr lang="ar-DZ" sz="800" b="1" u="none" dirty="0" smtClean="0">
            <a:cs typeface="Simplified Arabic"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ar-DZ" sz="1400" b="1" u="none" dirty="0" smtClean="0">
              <a:cs typeface="Simplified Arabic" pitchFamily="2" charset="-78"/>
            </a:rPr>
            <a:t> </a:t>
          </a:r>
          <a:r>
            <a:rPr lang="ar-DZ" sz="1400" b="1" u="none" dirty="0" err="1" smtClean="0">
              <a:cs typeface="Simplified Arabic" pitchFamily="2" charset="-78"/>
            </a:rPr>
            <a:t>-</a:t>
          </a:r>
          <a:r>
            <a:rPr lang="ar-EG" sz="1400" b="1" u="sng" dirty="0" smtClean="0">
              <a:cs typeface="Simplified Arabic" pitchFamily="2" charset="-78"/>
            </a:rPr>
            <a:t>أن تكون </a:t>
          </a:r>
          <a:r>
            <a:rPr lang="ar-DZ" sz="1400" b="1" u="sng" dirty="0" smtClean="0">
              <a:cs typeface="Simplified Arabic" pitchFamily="2" charset="-78"/>
            </a:rPr>
            <a:t>ال</a:t>
          </a:r>
          <a:r>
            <a:rPr lang="ar-EG" sz="1400" b="1" u="sng" dirty="0" smtClean="0">
              <a:cs typeface="Simplified Arabic" pitchFamily="2" charset="-78"/>
            </a:rPr>
            <a:t>مصلحة حالة</a:t>
          </a:r>
          <a:r>
            <a:rPr lang="ar-DZ" sz="1400" b="1" u="sng" dirty="0" smtClean="0">
              <a:cs typeface="Simplified Arabic" pitchFamily="2" charset="-78"/>
            </a:rPr>
            <a:t> و</a:t>
          </a:r>
          <a:r>
            <a:rPr lang="ar-EG" sz="1400" b="1" u="sng" dirty="0" smtClean="0">
              <a:cs typeface="Simplified Arabic" pitchFamily="2" charset="-78"/>
            </a:rPr>
            <a:t>قائمة وقت رفع الدعوى</a:t>
          </a:r>
          <a:endParaRPr lang="ar-DZ" sz="1400" b="1" u="sng" dirty="0" smtClean="0">
            <a:cs typeface="Simplified Arabic" pitchFamily="2" charset="-78"/>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sz="1400" b="0" u="none" dirty="0" smtClean="0">
              <a:cs typeface="Simplified Arabic" pitchFamily="2" charset="-78"/>
            </a:rPr>
            <a:t>(حصول الاعتداء على الحق فعلا أو احتمال حصوله في المستقبل إذا وجد تهديد حول الحق</a:t>
          </a:r>
          <a:r>
            <a:rPr lang="ar-DZ" sz="1400" b="0" u="none" dirty="0" err="1" smtClean="0">
              <a:cs typeface="Simplified Arabic" pitchFamily="2" charset="-78"/>
            </a:rPr>
            <a:t>)</a:t>
          </a:r>
          <a:endParaRPr lang="ar-DZ" sz="1400" b="0" u="none" dirty="0" smtClean="0">
            <a:cs typeface="Simplified Arabic"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endParaRPr lang="fr-FR" sz="1400" b="0" u="none" dirty="0" smtClean="0">
            <a:cs typeface="Simplified Arabic" pitchFamily="2" charset="-78"/>
          </a:endParaRPr>
        </a:p>
        <a:p>
          <a:pPr algn="ctr" defTabSz="800100" rtl="1">
            <a:lnSpc>
              <a:spcPct val="90000"/>
            </a:lnSpc>
            <a:spcBef>
              <a:spcPct val="0"/>
            </a:spcBef>
            <a:spcAft>
              <a:spcPct val="35000"/>
            </a:spcAft>
          </a:pPr>
          <a:endParaRPr lang="fr-FR" sz="1800" dirty="0">
            <a:cs typeface="Simplified Arabic" pitchFamily="2" charset="-78"/>
          </a:endParaRPr>
        </a:p>
      </dgm:t>
    </dgm:pt>
    <dgm:pt modelId="{3CC29404-087A-4D02-AE03-31EC586D4AED}" type="parTrans" cxnId="{691C5419-81AF-480F-871D-B2F0119DF02B}">
      <dgm:prSet/>
      <dgm:spPr/>
      <dgm:t>
        <a:bodyPr/>
        <a:lstStyle/>
        <a:p>
          <a:endParaRPr lang="fr-FR"/>
        </a:p>
      </dgm:t>
    </dgm:pt>
    <dgm:pt modelId="{1D58A1A2-9F4E-42C2-A937-EF513A6CD236}" type="sibTrans" cxnId="{691C5419-81AF-480F-871D-B2F0119DF02B}">
      <dgm:prSet/>
      <dgm:spPr/>
      <dgm:t>
        <a:bodyPr/>
        <a:lstStyle/>
        <a:p>
          <a:endParaRPr lang="fr-FR"/>
        </a:p>
      </dgm:t>
    </dgm:pt>
    <dgm:pt modelId="{03308A9E-1660-431B-92B5-74F06FCF9CC1}">
      <dgm:prSet phldrT="[Texte]" custT="1">
        <dgm:style>
          <a:lnRef idx="1">
            <a:schemeClr val="accent2"/>
          </a:lnRef>
          <a:fillRef idx="2">
            <a:schemeClr val="accent2"/>
          </a:fillRef>
          <a:effectRef idx="1">
            <a:schemeClr val="accent2"/>
          </a:effectRef>
          <a:fontRef idx="minor">
            <a:schemeClr val="dk1"/>
          </a:fontRef>
        </dgm:style>
      </dgm:prSet>
      <dgm:spPr/>
      <dgm:t>
        <a:bodyPr/>
        <a:lstStyle/>
        <a:p>
          <a:pPr algn="ctr" rtl="1"/>
          <a:r>
            <a:rPr lang="ar-DZ" sz="1400" b="1" dirty="0" err="1" smtClean="0">
              <a:cs typeface="Simplified Arabic" pitchFamily="2" charset="-78"/>
            </a:rPr>
            <a:t>-</a:t>
          </a:r>
          <a:r>
            <a:rPr lang="ar-DZ" sz="1400" b="1" dirty="0" smtClean="0">
              <a:cs typeface="Simplified Arabic" pitchFamily="2" charset="-78"/>
            </a:rPr>
            <a:t> </a:t>
          </a:r>
          <a:r>
            <a:rPr lang="ar-SA" sz="1400" b="1" u="sng" dirty="0" smtClean="0">
              <a:cs typeface="Simplified Arabic" pitchFamily="2" charset="-78"/>
            </a:rPr>
            <a:t>أن تكون المصلحة قانونية</a:t>
          </a:r>
          <a:endParaRPr lang="ar-DZ" sz="1400" b="1" u="sng" dirty="0" smtClean="0">
            <a:cs typeface="Simplified Arabic" pitchFamily="2" charset="-78"/>
          </a:endParaRPr>
        </a:p>
        <a:p>
          <a:pPr algn="just" rtl="1"/>
          <a:r>
            <a:rPr lang="ar-DZ" sz="1400" b="0" dirty="0" smtClean="0">
              <a:cs typeface="Simplified Arabic" pitchFamily="2" charset="-78"/>
            </a:rPr>
            <a:t>مادية أو قانونية تستند إلى حق يحميه القانون، للمطالبة بحق أو مركز قانوني، وتكون المصلحة غير مشروعة إذا خالفت النظام العام والآداب.</a:t>
          </a:r>
          <a:endParaRPr lang="fr-FR" sz="1400" b="0" dirty="0">
            <a:cs typeface="Simplified Arabic" pitchFamily="2" charset="-78"/>
          </a:endParaRPr>
        </a:p>
      </dgm:t>
    </dgm:pt>
    <dgm:pt modelId="{3777EAEE-8F75-49C4-A085-FEA33A005173}" type="parTrans" cxnId="{1CF7ADD2-6D39-42B8-869E-AD667B31AA97}">
      <dgm:prSet/>
      <dgm:spPr/>
      <dgm:t>
        <a:bodyPr/>
        <a:lstStyle/>
        <a:p>
          <a:endParaRPr lang="fr-FR"/>
        </a:p>
      </dgm:t>
    </dgm:pt>
    <dgm:pt modelId="{9F1978DB-FC56-45CE-8032-1C1ABA9F0694}" type="sibTrans" cxnId="{1CF7ADD2-6D39-42B8-869E-AD667B31AA97}">
      <dgm:prSet/>
      <dgm:spPr/>
      <dgm:t>
        <a:bodyPr/>
        <a:lstStyle/>
        <a:p>
          <a:endParaRPr lang="fr-FR"/>
        </a:p>
      </dgm:t>
    </dgm:pt>
    <dgm:pt modelId="{40459763-E93E-49A8-8967-C2368BC4712F}" type="pres">
      <dgm:prSet presAssocID="{F4140261-05B4-4956-9DC6-906BC2F72CB8}" presName="hierChild1" presStyleCnt="0">
        <dgm:presLayoutVars>
          <dgm:orgChart val="1"/>
          <dgm:chPref val="1"/>
          <dgm:dir/>
          <dgm:animOne val="branch"/>
          <dgm:animLvl val="lvl"/>
          <dgm:resizeHandles/>
        </dgm:presLayoutVars>
      </dgm:prSet>
      <dgm:spPr/>
    </dgm:pt>
    <dgm:pt modelId="{7454C236-3BD3-451E-A81C-BA5129DA3579}" type="pres">
      <dgm:prSet presAssocID="{F1F6070E-B484-4DB7-81AF-16205C952D57}" presName="hierRoot1" presStyleCnt="0">
        <dgm:presLayoutVars>
          <dgm:hierBranch val="init"/>
        </dgm:presLayoutVars>
      </dgm:prSet>
      <dgm:spPr/>
    </dgm:pt>
    <dgm:pt modelId="{A80E223B-46C6-448B-B1BA-5A4D4221E3DD}" type="pres">
      <dgm:prSet presAssocID="{F1F6070E-B484-4DB7-81AF-16205C952D57}" presName="rootComposite1" presStyleCnt="0"/>
      <dgm:spPr/>
    </dgm:pt>
    <dgm:pt modelId="{3B72CB21-1AC8-44E2-B226-B4553ABD9130}" type="pres">
      <dgm:prSet presAssocID="{F1F6070E-B484-4DB7-81AF-16205C952D57}" presName="rootText1" presStyleLbl="node0" presStyleIdx="0" presStyleCnt="1" custScaleX="155736" custScaleY="73571" custLinFactNeighborX="-6772" custLinFactNeighborY="-26570">
        <dgm:presLayoutVars>
          <dgm:chPref val="3"/>
        </dgm:presLayoutVars>
      </dgm:prSet>
      <dgm:spPr/>
    </dgm:pt>
    <dgm:pt modelId="{2D9A53E6-AFDC-41AA-AFF5-4D4ABB5DB1FB}" type="pres">
      <dgm:prSet presAssocID="{F1F6070E-B484-4DB7-81AF-16205C952D57}" presName="rootConnector1" presStyleLbl="node1" presStyleIdx="0" presStyleCnt="0"/>
      <dgm:spPr/>
    </dgm:pt>
    <dgm:pt modelId="{A2E18556-777F-45CD-8BC3-BE9D7D2A462D}" type="pres">
      <dgm:prSet presAssocID="{F1F6070E-B484-4DB7-81AF-16205C952D57}" presName="hierChild2" presStyleCnt="0"/>
      <dgm:spPr/>
    </dgm:pt>
    <dgm:pt modelId="{93F7C68B-2FC8-48EB-89D5-7232C499B128}" type="pres">
      <dgm:prSet presAssocID="{4B2AB8BD-BFD4-448F-AD7C-DA31C6D2A125}" presName="Name37" presStyleLbl="parChTrans1D2" presStyleIdx="0" presStyleCnt="3"/>
      <dgm:spPr/>
    </dgm:pt>
    <dgm:pt modelId="{A2F8B096-AA5E-41D1-8A57-A14B7A4C753A}" type="pres">
      <dgm:prSet presAssocID="{14A1F572-DD65-4F7E-B563-76F40D04034A}" presName="hierRoot2" presStyleCnt="0">
        <dgm:presLayoutVars>
          <dgm:hierBranch val="init"/>
        </dgm:presLayoutVars>
      </dgm:prSet>
      <dgm:spPr/>
    </dgm:pt>
    <dgm:pt modelId="{587E7578-AA3B-4B19-BAC6-2B317F8C1D00}" type="pres">
      <dgm:prSet presAssocID="{14A1F572-DD65-4F7E-B563-76F40D04034A}" presName="rootComposite" presStyleCnt="0"/>
      <dgm:spPr/>
    </dgm:pt>
    <dgm:pt modelId="{CE27E5DF-4739-408F-B688-B2E04B9F0976}" type="pres">
      <dgm:prSet presAssocID="{14A1F572-DD65-4F7E-B563-76F40D04034A}" presName="rootText" presStyleLbl="node2" presStyleIdx="0" presStyleCnt="3" custScaleX="133243" custScaleY="186348">
        <dgm:presLayoutVars>
          <dgm:chPref val="3"/>
        </dgm:presLayoutVars>
      </dgm:prSet>
      <dgm:spPr/>
      <dgm:t>
        <a:bodyPr/>
        <a:lstStyle/>
        <a:p>
          <a:endParaRPr lang="fr-FR"/>
        </a:p>
      </dgm:t>
    </dgm:pt>
    <dgm:pt modelId="{12B06CB7-F321-4675-B460-DC7BAE797C81}" type="pres">
      <dgm:prSet presAssocID="{14A1F572-DD65-4F7E-B563-76F40D04034A}" presName="rootConnector" presStyleLbl="node2" presStyleIdx="0" presStyleCnt="3"/>
      <dgm:spPr/>
    </dgm:pt>
    <dgm:pt modelId="{7334C3E8-5D04-4B98-9268-51C7A44078D0}" type="pres">
      <dgm:prSet presAssocID="{14A1F572-DD65-4F7E-B563-76F40D04034A}" presName="hierChild4" presStyleCnt="0"/>
      <dgm:spPr/>
    </dgm:pt>
    <dgm:pt modelId="{9AAE130F-7D08-4A98-ABFA-B62C01E39EA6}" type="pres">
      <dgm:prSet presAssocID="{14A1F572-DD65-4F7E-B563-76F40D04034A}" presName="hierChild5" presStyleCnt="0"/>
      <dgm:spPr/>
    </dgm:pt>
    <dgm:pt modelId="{D898B5BF-3028-4907-A114-F8926391C16C}" type="pres">
      <dgm:prSet presAssocID="{3CC29404-087A-4D02-AE03-31EC586D4AED}" presName="Name37" presStyleLbl="parChTrans1D2" presStyleIdx="1" presStyleCnt="3"/>
      <dgm:spPr/>
    </dgm:pt>
    <dgm:pt modelId="{6467C067-4A9A-4B39-8808-B1E3116CF7A6}" type="pres">
      <dgm:prSet presAssocID="{5D0C8CDD-6DFC-4C57-BF36-EB8E768CAC77}" presName="hierRoot2" presStyleCnt="0">
        <dgm:presLayoutVars>
          <dgm:hierBranch val="init"/>
        </dgm:presLayoutVars>
      </dgm:prSet>
      <dgm:spPr/>
    </dgm:pt>
    <dgm:pt modelId="{61F30935-290E-4221-8E31-77A89A000064}" type="pres">
      <dgm:prSet presAssocID="{5D0C8CDD-6DFC-4C57-BF36-EB8E768CAC77}" presName="rootComposite" presStyleCnt="0"/>
      <dgm:spPr/>
    </dgm:pt>
    <dgm:pt modelId="{EF7AA58D-BE4C-4B6E-B34B-D35AB6C55CEF}" type="pres">
      <dgm:prSet presAssocID="{5D0C8CDD-6DFC-4C57-BF36-EB8E768CAC77}" presName="rootText" presStyleLbl="node2" presStyleIdx="1" presStyleCnt="3" custScaleX="156310" custScaleY="199215">
        <dgm:presLayoutVars>
          <dgm:chPref val="3"/>
        </dgm:presLayoutVars>
      </dgm:prSet>
      <dgm:spPr/>
      <dgm:t>
        <a:bodyPr/>
        <a:lstStyle/>
        <a:p>
          <a:endParaRPr lang="fr-FR"/>
        </a:p>
      </dgm:t>
    </dgm:pt>
    <dgm:pt modelId="{9F6F18A3-E3D2-4C05-9BA6-AC148A67E98F}" type="pres">
      <dgm:prSet presAssocID="{5D0C8CDD-6DFC-4C57-BF36-EB8E768CAC77}" presName="rootConnector" presStyleLbl="node2" presStyleIdx="1" presStyleCnt="3"/>
      <dgm:spPr/>
    </dgm:pt>
    <dgm:pt modelId="{AE4FFB60-A908-49D5-B379-58108142CC8B}" type="pres">
      <dgm:prSet presAssocID="{5D0C8CDD-6DFC-4C57-BF36-EB8E768CAC77}" presName="hierChild4" presStyleCnt="0"/>
      <dgm:spPr/>
    </dgm:pt>
    <dgm:pt modelId="{1BEED4AE-2EAE-408A-9807-9CCE5FB1F925}" type="pres">
      <dgm:prSet presAssocID="{5D0C8CDD-6DFC-4C57-BF36-EB8E768CAC77}" presName="hierChild5" presStyleCnt="0"/>
      <dgm:spPr/>
    </dgm:pt>
    <dgm:pt modelId="{BC26161E-E9D2-4D77-95F8-D2017BE82C28}" type="pres">
      <dgm:prSet presAssocID="{3777EAEE-8F75-49C4-A085-FEA33A005173}" presName="Name37" presStyleLbl="parChTrans1D2" presStyleIdx="2" presStyleCnt="3"/>
      <dgm:spPr/>
    </dgm:pt>
    <dgm:pt modelId="{F067988E-49C8-481A-819A-8515731A90E8}" type="pres">
      <dgm:prSet presAssocID="{03308A9E-1660-431B-92B5-74F06FCF9CC1}" presName="hierRoot2" presStyleCnt="0">
        <dgm:presLayoutVars>
          <dgm:hierBranch val="init"/>
        </dgm:presLayoutVars>
      </dgm:prSet>
      <dgm:spPr/>
    </dgm:pt>
    <dgm:pt modelId="{77F05C12-C08D-45BE-A7F3-5D980A12321B}" type="pres">
      <dgm:prSet presAssocID="{03308A9E-1660-431B-92B5-74F06FCF9CC1}" presName="rootComposite" presStyleCnt="0"/>
      <dgm:spPr/>
    </dgm:pt>
    <dgm:pt modelId="{83FC84E5-D71E-4752-A84C-A24D152375FA}" type="pres">
      <dgm:prSet presAssocID="{03308A9E-1660-431B-92B5-74F06FCF9CC1}" presName="rootText" presStyleLbl="node2" presStyleIdx="2" presStyleCnt="3" custScaleX="140390" custScaleY="218603">
        <dgm:presLayoutVars>
          <dgm:chPref val="3"/>
        </dgm:presLayoutVars>
      </dgm:prSet>
      <dgm:spPr/>
      <dgm:t>
        <a:bodyPr/>
        <a:lstStyle/>
        <a:p>
          <a:endParaRPr lang="fr-FR"/>
        </a:p>
      </dgm:t>
    </dgm:pt>
    <dgm:pt modelId="{6733AB63-4A6E-451C-BA49-E5405780F9F1}" type="pres">
      <dgm:prSet presAssocID="{03308A9E-1660-431B-92B5-74F06FCF9CC1}" presName="rootConnector" presStyleLbl="node2" presStyleIdx="2" presStyleCnt="3"/>
      <dgm:spPr/>
    </dgm:pt>
    <dgm:pt modelId="{0CFA711C-1BEA-47DD-8043-509C88017EBE}" type="pres">
      <dgm:prSet presAssocID="{03308A9E-1660-431B-92B5-74F06FCF9CC1}" presName="hierChild4" presStyleCnt="0"/>
      <dgm:spPr/>
    </dgm:pt>
    <dgm:pt modelId="{0CC1DE04-878D-4148-95C7-DE25CDF10C57}" type="pres">
      <dgm:prSet presAssocID="{03308A9E-1660-431B-92B5-74F06FCF9CC1}" presName="hierChild5" presStyleCnt="0"/>
      <dgm:spPr/>
    </dgm:pt>
    <dgm:pt modelId="{F69D7FFB-755F-4D87-AA87-7DD8A404E2DA}" type="pres">
      <dgm:prSet presAssocID="{F1F6070E-B484-4DB7-81AF-16205C952D57}" presName="hierChild3" presStyleCnt="0"/>
      <dgm:spPr/>
    </dgm:pt>
  </dgm:ptLst>
  <dgm:cxnLst>
    <dgm:cxn modelId="{691C5419-81AF-480F-871D-B2F0119DF02B}" srcId="{F1F6070E-B484-4DB7-81AF-16205C952D57}" destId="{5D0C8CDD-6DFC-4C57-BF36-EB8E768CAC77}" srcOrd="1" destOrd="0" parTransId="{3CC29404-087A-4D02-AE03-31EC586D4AED}" sibTransId="{1D58A1A2-9F4E-42C2-A937-EF513A6CD236}"/>
    <dgm:cxn modelId="{E59D4941-BB4D-4759-A765-7719400AD9C6}" type="presOf" srcId="{5D0C8CDD-6DFC-4C57-BF36-EB8E768CAC77}" destId="{9F6F18A3-E3D2-4C05-9BA6-AC148A67E98F}" srcOrd="1" destOrd="0" presId="urn:microsoft.com/office/officeart/2005/8/layout/orgChart1"/>
    <dgm:cxn modelId="{43886E7D-2D63-45C4-BCF9-8FB40498DA55}" type="presOf" srcId="{F1F6070E-B484-4DB7-81AF-16205C952D57}" destId="{2D9A53E6-AFDC-41AA-AFF5-4D4ABB5DB1FB}" srcOrd="1" destOrd="0" presId="urn:microsoft.com/office/officeart/2005/8/layout/orgChart1"/>
    <dgm:cxn modelId="{9A880754-8877-45C8-8B9B-D15F7C8A5300}" type="presOf" srcId="{03308A9E-1660-431B-92B5-74F06FCF9CC1}" destId="{83FC84E5-D71E-4752-A84C-A24D152375FA}" srcOrd="0" destOrd="0" presId="urn:microsoft.com/office/officeart/2005/8/layout/orgChart1"/>
    <dgm:cxn modelId="{06492333-FCC6-454E-964C-53401344AEDE}" srcId="{F4140261-05B4-4956-9DC6-906BC2F72CB8}" destId="{F1F6070E-B484-4DB7-81AF-16205C952D57}" srcOrd="0" destOrd="0" parTransId="{9BE13C74-FD63-4B2F-9000-7634A9A06F55}" sibTransId="{BBF450F1-0108-4267-9983-A58AB686A3F7}"/>
    <dgm:cxn modelId="{53B2C645-0B98-4A1F-A836-6064C7C4C820}" type="presOf" srcId="{3777EAEE-8F75-49C4-A085-FEA33A005173}" destId="{BC26161E-E9D2-4D77-95F8-D2017BE82C28}" srcOrd="0" destOrd="0" presId="urn:microsoft.com/office/officeart/2005/8/layout/orgChart1"/>
    <dgm:cxn modelId="{BF744E07-18C0-4EA6-90E7-CE3C0F4CD2B0}" type="presOf" srcId="{F1F6070E-B484-4DB7-81AF-16205C952D57}" destId="{3B72CB21-1AC8-44E2-B226-B4553ABD9130}" srcOrd="0" destOrd="0" presId="urn:microsoft.com/office/officeart/2005/8/layout/orgChart1"/>
    <dgm:cxn modelId="{B2AADC60-A789-48BD-9BB6-AB73E8C80279}" srcId="{F1F6070E-B484-4DB7-81AF-16205C952D57}" destId="{14A1F572-DD65-4F7E-B563-76F40D04034A}" srcOrd="0" destOrd="0" parTransId="{4B2AB8BD-BFD4-448F-AD7C-DA31C6D2A125}" sibTransId="{D1CF040F-1E4A-4587-AE9A-CB4A823F9332}"/>
    <dgm:cxn modelId="{427C4B7B-B0E6-4E10-936E-F0F930E136BC}" type="presOf" srcId="{F4140261-05B4-4956-9DC6-906BC2F72CB8}" destId="{40459763-E93E-49A8-8967-C2368BC4712F}" srcOrd="0" destOrd="0" presId="urn:microsoft.com/office/officeart/2005/8/layout/orgChart1"/>
    <dgm:cxn modelId="{1CF7ADD2-6D39-42B8-869E-AD667B31AA97}" srcId="{F1F6070E-B484-4DB7-81AF-16205C952D57}" destId="{03308A9E-1660-431B-92B5-74F06FCF9CC1}" srcOrd="2" destOrd="0" parTransId="{3777EAEE-8F75-49C4-A085-FEA33A005173}" sibTransId="{9F1978DB-FC56-45CE-8032-1C1ABA9F0694}"/>
    <dgm:cxn modelId="{A616DED8-8A11-4118-982C-C0C537C92243}" type="presOf" srcId="{5D0C8CDD-6DFC-4C57-BF36-EB8E768CAC77}" destId="{EF7AA58D-BE4C-4B6E-B34B-D35AB6C55CEF}" srcOrd="0" destOrd="0" presId="urn:microsoft.com/office/officeart/2005/8/layout/orgChart1"/>
    <dgm:cxn modelId="{62A0B79F-F181-47EF-8066-8DAC4DA1F830}" type="presOf" srcId="{14A1F572-DD65-4F7E-B563-76F40D04034A}" destId="{12B06CB7-F321-4675-B460-DC7BAE797C81}" srcOrd="1" destOrd="0" presId="urn:microsoft.com/office/officeart/2005/8/layout/orgChart1"/>
    <dgm:cxn modelId="{87963473-5851-4408-9B73-E214E8B1A193}" type="presOf" srcId="{3CC29404-087A-4D02-AE03-31EC586D4AED}" destId="{D898B5BF-3028-4907-A114-F8926391C16C}" srcOrd="0" destOrd="0" presId="urn:microsoft.com/office/officeart/2005/8/layout/orgChart1"/>
    <dgm:cxn modelId="{1C128E3B-FC29-4C0E-A608-6F7CE1FAC376}" type="presOf" srcId="{4B2AB8BD-BFD4-448F-AD7C-DA31C6D2A125}" destId="{93F7C68B-2FC8-48EB-89D5-7232C499B128}" srcOrd="0" destOrd="0" presId="urn:microsoft.com/office/officeart/2005/8/layout/orgChart1"/>
    <dgm:cxn modelId="{B0D0F001-A085-49F9-8957-6687586F52BA}" type="presOf" srcId="{03308A9E-1660-431B-92B5-74F06FCF9CC1}" destId="{6733AB63-4A6E-451C-BA49-E5405780F9F1}" srcOrd="1" destOrd="0" presId="urn:microsoft.com/office/officeart/2005/8/layout/orgChart1"/>
    <dgm:cxn modelId="{7AC26192-8A55-40FF-B68D-932FFF139383}" type="presOf" srcId="{14A1F572-DD65-4F7E-B563-76F40D04034A}" destId="{CE27E5DF-4739-408F-B688-B2E04B9F0976}" srcOrd="0" destOrd="0" presId="urn:microsoft.com/office/officeart/2005/8/layout/orgChart1"/>
    <dgm:cxn modelId="{56DF6ECA-1EDE-4BA4-B1C1-B3A220D7934B}" type="presParOf" srcId="{40459763-E93E-49A8-8967-C2368BC4712F}" destId="{7454C236-3BD3-451E-A81C-BA5129DA3579}" srcOrd="0" destOrd="0" presId="urn:microsoft.com/office/officeart/2005/8/layout/orgChart1"/>
    <dgm:cxn modelId="{C93C493B-2CF3-42AF-8642-10048B18FB7A}" type="presParOf" srcId="{7454C236-3BD3-451E-A81C-BA5129DA3579}" destId="{A80E223B-46C6-448B-B1BA-5A4D4221E3DD}" srcOrd="0" destOrd="0" presId="urn:microsoft.com/office/officeart/2005/8/layout/orgChart1"/>
    <dgm:cxn modelId="{8983D1BD-3E60-4220-BD5A-8621AA08CA34}" type="presParOf" srcId="{A80E223B-46C6-448B-B1BA-5A4D4221E3DD}" destId="{3B72CB21-1AC8-44E2-B226-B4553ABD9130}" srcOrd="0" destOrd="0" presId="urn:microsoft.com/office/officeart/2005/8/layout/orgChart1"/>
    <dgm:cxn modelId="{084C2788-5182-480B-95D2-BB69CB894E27}" type="presParOf" srcId="{A80E223B-46C6-448B-B1BA-5A4D4221E3DD}" destId="{2D9A53E6-AFDC-41AA-AFF5-4D4ABB5DB1FB}" srcOrd="1" destOrd="0" presId="urn:microsoft.com/office/officeart/2005/8/layout/orgChart1"/>
    <dgm:cxn modelId="{A9FDED25-3C6E-4796-B4F3-F2C492948254}" type="presParOf" srcId="{7454C236-3BD3-451E-A81C-BA5129DA3579}" destId="{A2E18556-777F-45CD-8BC3-BE9D7D2A462D}" srcOrd="1" destOrd="0" presId="urn:microsoft.com/office/officeart/2005/8/layout/orgChart1"/>
    <dgm:cxn modelId="{E985C1FB-CCA3-4DEF-B43E-7DD07D8FFAD8}" type="presParOf" srcId="{A2E18556-777F-45CD-8BC3-BE9D7D2A462D}" destId="{93F7C68B-2FC8-48EB-89D5-7232C499B128}" srcOrd="0" destOrd="0" presId="urn:microsoft.com/office/officeart/2005/8/layout/orgChart1"/>
    <dgm:cxn modelId="{44C4025B-BCB2-4499-B748-126CA30DED6E}" type="presParOf" srcId="{A2E18556-777F-45CD-8BC3-BE9D7D2A462D}" destId="{A2F8B096-AA5E-41D1-8A57-A14B7A4C753A}" srcOrd="1" destOrd="0" presId="urn:microsoft.com/office/officeart/2005/8/layout/orgChart1"/>
    <dgm:cxn modelId="{01828709-54F5-4ED2-831B-A9377F3421C4}" type="presParOf" srcId="{A2F8B096-AA5E-41D1-8A57-A14B7A4C753A}" destId="{587E7578-AA3B-4B19-BAC6-2B317F8C1D00}" srcOrd="0" destOrd="0" presId="urn:microsoft.com/office/officeart/2005/8/layout/orgChart1"/>
    <dgm:cxn modelId="{531FB308-EB69-4ABA-9A95-7BF0177D2827}" type="presParOf" srcId="{587E7578-AA3B-4B19-BAC6-2B317F8C1D00}" destId="{CE27E5DF-4739-408F-B688-B2E04B9F0976}" srcOrd="0" destOrd="0" presId="urn:microsoft.com/office/officeart/2005/8/layout/orgChart1"/>
    <dgm:cxn modelId="{B0F03242-3F17-4572-B8C7-F45E453D2E7D}" type="presParOf" srcId="{587E7578-AA3B-4B19-BAC6-2B317F8C1D00}" destId="{12B06CB7-F321-4675-B460-DC7BAE797C81}" srcOrd="1" destOrd="0" presId="urn:microsoft.com/office/officeart/2005/8/layout/orgChart1"/>
    <dgm:cxn modelId="{03ABB5E9-92CC-413A-9313-AAD46273AC01}" type="presParOf" srcId="{A2F8B096-AA5E-41D1-8A57-A14B7A4C753A}" destId="{7334C3E8-5D04-4B98-9268-51C7A44078D0}" srcOrd="1" destOrd="0" presId="urn:microsoft.com/office/officeart/2005/8/layout/orgChart1"/>
    <dgm:cxn modelId="{4306A207-D7E5-43D3-804D-72906769AE16}" type="presParOf" srcId="{A2F8B096-AA5E-41D1-8A57-A14B7A4C753A}" destId="{9AAE130F-7D08-4A98-ABFA-B62C01E39EA6}" srcOrd="2" destOrd="0" presId="urn:microsoft.com/office/officeart/2005/8/layout/orgChart1"/>
    <dgm:cxn modelId="{E563B6A8-92EF-487F-864B-7BAC96C8D88C}" type="presParOf" srcId="{A2E18556-777F-45CD-8BC3-BE9D7D2A462D}" destId="{D898B5BF-3028-4907-A114-F8926391C16C}" srcOrd="2" destOrd="0" presId="urn:microsoft.com/office/officeart/2005/8/layout/orgChart1"/>
    <dgm:cxn modelId="{D9FD79A3-C4D2-4ABA-848A-B39952C6C676}" type="presParOf" srcId="{A2E18556-777F-45CD-8BC3-BE9D7D2A462D}" destId="{6467C067-4A9A-4B39-8808-B1E3116CF7A6}" srcOrd="3" destOrd="0" presId="urn:microsoft.com/office/officeart/2005/8/layout/orgChart1"/>
    <dgm:cxn modelId="{F1C92A20-68CE-4DA6-8932-2EBC2BBFCB41}" type="presParOf" srcId="{6467C067-4A9A-4B39-8808-B1E3116CF7A6}" destId="{61F30935-290E-4221-8E31-77A89A000064}" srcOrd="0" destOrd="0" presId="urn:microsoft.com/office/officeart/2005/8/layout/orgChart1"/>
    <dgm:cxn modelId="{3A9C5F43-C7D7-42A2-AF39-4EEBA3FE2C68}" type="presParOf" srcId="{61F30935-290E-4221-8E31-77A89A000064}" destId="{EF7AA58D-BE4C-4B6E-B34B-D35AB6C55CEF}" srcOrd="0" destOrd="0" presId="urn:microsoft.com/office/officeart/2005/8/layout/orgChart1"/>
    <dgm:cxn modelId="{739D770D-4BEB-4EC0-8D35-745D6054FB05}" type="presParOf" srcId="{61F30935-290E-4221-8E31-77A89A000064}" destId="{9F6F18A3-E3D2-4C05-9BA6-AC148A67E98F}" srcOrd="1" destOrd="0" presId="urn:microsoft.com/office/officeart/2005/8/layout/orgChart1"/>
    <dgm:cxn modelId="{D3C8E1B5-2F8A-4EB0-B9CE-02E290AB407B}" type="presParOf" srcId="{6467C067-4A9A-4B39-8808-B1E3116CF7A6}" destId="{AE4FFB60-A908-49D5-B379-58108142CC8B}" srcOrd="1" destOrd="0" presId="urn:microsoft.com/office/officeart/2005/8/layout/orgChart1"/>
    <dgm:cxn modelId="{54F2F35F-9329-453D-B701-1DE7DEA9C14D}" type="presParOf" srcId="{6467C067-4A9A-4B39-8808-B1E3116CF7A6}" destId="{1BEED4AE-2EAE-408A-9807-9CCE5FB1F925}" srcOrd="2" destOrd="0" presId="urn:microsoft.com/office/officeart/2005/8/layout/orgChart1"/>
    <dgm:cxn modelId="{F400EFA4-2377-44FB-8CC8-79207BE17214}" type="presParOf" srcId="{A2E18556-777F-45CD-8BC3-BE9D7D2A462D}" destId="{BC26161E-E9D2-4D77-95F8-D2017BE82C28}" srcOrd="4" destOrd="0" presId="urn:microsoft.com/office/officeart/2005/8/layout/orgChart1"/>
    <dgm:cxn modelId="{3C3DCE1F-5CF0-421E-BDFD-6262AE9C570E}" type="presParOf" srcId="{A2E18556-777F-45CD-8BC3-BE9D7D2A462D}" destId="{F067988E-49C8-481A-819A-8515731A90E8}" srcOrd="5" destOrd="0" presId="urn:microsoft.com/office/officeart/2005/8/layout/orgChart1"/>
    <dgm:cxn modelId="{AB9041CD-AD20-4912-855C-96865DE624E5}" type="presParOf" srcId="{F067988E-49C8-481A-819A-8515731A90E8}" destId="{77F05C12-C08D-45BE-A7F3-5D980A12321B}" srcOrd="0" destOrd="0" presId="urn:microsoft.com/office/officeart/2005/8/layout/orgChart1"/>
    <dgm:cxn modelId="{8E2EC963-FE52-4A45-9194-B71D660F7957}" type="presParOf" srcId="{77F05C12-C08D-45BE-A7F3-5D980A12321B}" destId="{83FC84E5-D71E-4752-A84C-A24D152375FA}" srcOrd="0" destOrd="0" presId="urn:microsoft.com/office/officeart/2005/8/layout/orgChart1"/>
    <dgm:cxn modelId="{59283D60-8DF7-4831-A664-04017B73B8E3}" type="presParOf" srcId="{77F05C12-C08D-45BE-A7F3-5D980A12321B}" destId="{6733AB63-4A6E-451C-BA49-E5405780F9F1}" srcOrd="1" destOrd="0" presId="urn:microsoft.com/office/officeart/2005/8/layout/orgChart1"/>
    <dgm:cxn modelId="{A2263CFD-3239-4956-A3F4-725B394AE9FE}" type="presParOf" srcId="{F067988E-49C8-481A-819A-8515731A90E8}" destId="{0CFA711C-1BEA-47DD-8043-509C88017EBE}" srcOrd="1" destOrd="0" presId="urn:microsoft.com/office/officeart/2005/8/layout/orgChart1"/>
    <dgm:cxn modelId="{56217B2B-CE32-4F2F-87A5-88D079106EBF}" type="presParOf" srcId="{F067988E-49C8-481A-819A-8515731A90E8}" destId="{0CC1DE04-878D-4148-95C7-DE25CDF10C57}" srcOrd="2" destOrd="0" presId="urn:microsoft.com/office/officeart/2005/8/layout/orgChart1"/>
    <dgm:cxn modelId="{50D38578-720F-449F-AE09-BD8C1BC05ADE}" type="presParOf" srcId="{7454C236-3BD3-451E-A81C-BA5129DA3579}" destId="{F69D7FFB-755F-4D87-AA87-7DD8A404E2D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C35337-20DB-4E0F-92A2-2EC9D6CB5E62}"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fr-FR"/>
        </a:p>
      </dgm:t>
    </dgm:pt>
    <dgm:pt modelId="{0D3DD562-739A-43EE-A0A7-A4082155517E}">
      <dgm:prSet phldrT="[Texte]" custT="1">
        <dgm:style>
          <a:lnRef idx="1">
            <a:schemeClr val="dk1"/>
          </a:lnRef>
          <a:fillRef idx="2">
            <a:schemeClr val="dk1"/>
          </a:fillRef>
          <a:effectRef idx="1">
            <a:schemeClr val="dk1"/>
          </a:effectRef>
          <a:fontRef idx="minor">
            <a:schemeClr val="dk1"/>
          </a:fontRef>
        </dgm:style>
      </dgm:prSet>
      <dgm:spPr/>
      <dgm:t>
        <a:bodyPr/>
        <a:lstStyle/>
        <a:p>
          <a:r>
            <a:rPr lang="ar-DZ" sz="1400" b="1" dirty="0" smtClean="0">
              <a:cs typeface="Simplified Arabic" pitchFamily="2" charset="-78"/>
            </a:rPr>
            <a:t>أن يكون الحق المدعى </a:t>
          </a:r>
          <a:r>
            <a:rPr lang="ar-DZ" sz="1400" b="1" dirty="0" err="1" smtClean="0">
              <a:cs typeface="Simplified Arabic" pitchFamily="2" charset="-78"/>
            </a:rPr>
            <a:t>به</a:t>
          </a:r>
          <a:r>
            <a:rPr lang="ar-DZ" sz="1400" b="1" dirty="0" smtClean="0">
              <a:cs typeface="Simplified Arabic" pitchFamily="2" charset="-78"/>
            </a:rPr>
            <a:t> مشروعًا</a:t>
          </a:r>
          <a:endParaRPr lang="fr-FR" sz="1400" b="1" dirty="0"/>
        </a:p>
      </dgm:t>
    </dgm:pt>
    <dgm:pt modelId="{09B2091A-3F53-468A-8D81-4E225A481209}" type="parTrans" cxnId="{BA18BB00-282B-4943-9183-1909A54762B4}">
      <dgm:prSet/>
      <dgm:spPr/>
      <dgm:t>
        <a:bodyPr/>
        <a:lstStyle/>
        <a:p>
          <a:endParaRPr lang="fr-FR"/>
        </a:p>
      </dgm:t>
    </dgm:pt>
    <dgm:pt modelId="{ABFE52B1-5080-46AC-8754-33DA7B6E7CD7}" type="sibTrans" cxnId="{BA18BB00-282B-4943-9183-1909A54762B4}">
      <dgm:prSet/>
      <dgm:spPr/>
      <dgm:t>
        <a:bodyPr/>
        <a:lstStyle/>
        <a:p>
          <a:endParaRPr lang="fr-FR"/>
        </a:p>
      </dgm:t>
    </dgm:pt>
    <dgm:pt modelId="{03AA8978-7ED9-42F5-870F-207597BD51AF}">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1400" b="1" dirty="0" smtClean="0">
              <a:cs typeface="Simplified Arabic" pitchFamily="2" charset="-78"/>
            </a:rPr>
            <a:t>ألا يكون قد تم صلح بين الخصوم بصدد الحق المدعى </a:t>
          </a:r>
          <a:r>
            <a:rPr lang="ar-DZ" sz="1400" b="1" dirty="0" err="1" smtClean="0">
              <a:cs typeface="Simplified Arabic" pitchFamily="2" charset="-78"/>
            </a:rPr>
            <a:t>به.</a:t>
          </a:r>
          <a:endParaRPr lang="fr-FR" sz="1400" b="1" dirty="0"/>
        </a:p>
      </dgm:t>
    </dgm:pt>
    <dgm:pt modelId="{BD19ECB1-6DBE-47F6-8DF5-3DA0B2DA36D0}" type="parTrans" cxnId="{B0B555BC-3B56-469D-891E-37FA147420B6}">
      <dgm:prSet/>
      <dgm:spPr/>
      <dgm:t>
        <a:bodyPr/>
        <a:lstStyle/>
        <a:p>
          <a:endParaRPr lang="fr-FR"/>
        </a:p>
      </dgm:t>
    </dgm:pt>
    <dgm:pt modelId="{342870B3-B9D7-4219-BFC5-88B74E8555F6}" type="sibTrans" cxnId="{B0B555BC-3B56-469D-891E-37FA147420B6}">
      <dgm:prSet/>
      <dgm:spPr/>
      <dgm:t>
        <a:bodyPr/>
        <a:lstStyle/>
        <a:p>
          <a:endParaRPr lang="fr-FR"/>
        </a:p>
      </dgm:t>
    </dgm:pt>
    <dgm:pt modelId="{62BB1FD8-0C97-405B-A1D3-F46B3B06F216}">
      <dgm:prSet phldrT="[Texte]" custT="1">
        <dgm:style>
          <a:lnRef idx="1">
            <a:schemeClr val="accent6"/>
          </a:lnRef>
          <a:fillRef idx="2">
            <a:schemeClr val="accent6"/>
          </a:fillRef>
          <a:effectRef idx="1">
            <a:schemeClr val="accent6"/>
          </a:effectRef>
          <a:fontRef idx="minor">
            <a:schemeClr val="dk1"/>
          </a:fontRef>
        </dgm:style>
      </dgm:prSet>
      <dgm:spPr/>
      <dgm:t>
        <a:bodyPr/>
        <a:lstStyle/>
        <a:p>
          <a:pPr rtl="1"/>
          <a:r>
            <a:rPr lang="ar-DZ" sz="1400" b="1" dirty="0" smtClean="0">
              <a:cs typeface="Simplified Arabic" pitchFamily="2" charset="-78"/>
            </a:rPr>
            <a:t>ألا يكون الحق  المدعى </a:t>
          </a:r>
          <a:r>
            <a:rPr lang="ar-DZ" sz="1400" b="1" dirty="0" err="1" smtClean="0">
              <a:cs typeface="Simplified Arabic" pitchFamily="2" charset="-78"/>
            </a:rPr>
            <a:t>به</a:t>
          </a:r>
          <a:r>
            <a:rPr lang="ar-DZ" sz="1400" b="1" dirty="0" smtClean="0">
              <a:cs typeface="Simplified Arabic" pitchFamily="2" charset="-78"/>
            </a:rPr>
            <a:t> قد فيه سبق الحكم </a:t>
          </a:r>
          <a:r>
            <a:rPr lang="ar-DZ" sz="1400" b="1" dirty="0" err="1" smtClean="0">
              <a:cs typeface="Simplified Arabic" pitchFamily="2" charset="-78"/>
            </a:rPr>
            <a:t>به</a:t>
          </a:r>
          <a:r>
            <a:rPr lang="ar-DZ" sz="1400" b="1" dirty="0" smtClean="0">
              <a:cs typeface="Simplified Arabic" pitchFamily="2" charset="-78"/>
            </a:rPr>
            <a:t> وحاز قوة الشيء المقضي </a:t>
          </a:r>
          <a:endParaRPr lang="fr-FR" sz="1400" b="1" dirty="0"/>
        </a:p>
      </dgm:t>
    </dgm:pt>
    <dgm:pt modelId="{F3E8881C-FAEB-4CCE-9FCD-60A6A2B07044}" type="parTrans" cxnId="{9AEC520D-8A19-4A3B-B2BC-8BCA60D03C50}">
      <dgm:prSet/>
      <dgm:spPr/>
      <dgm:t>
        <a:bodyPr/>
        <a:lstStyle/>
        <a:p>
          <a:endParaRPr lang="fr-FR"/>
        </a:p>
      </dgm:t>
    </dgm:pt>
    <dgm:pt modelId="{B4FEF123-42EA-4B33-A2C4-977451DE08AF}" type="sibTrans" cxnId="{9AEC520D-8A19-4A3B-B2BC-8BCA60D03C50}">
      <dgm:prSet/>
      <dgm:spPr/>
      <dgm:t>
        <a:bodyPr/>
        <a:lstStyle/>
        <a:p>
          <a:endParaRPr lang="fr-FR"/>
        </a:p>
      </dgm:t>
    </dgm:pt>
    <dgm:pt modelId="{D7EA6004-6C6C-4CAA-97F6-665ABCFCF54A}">
      <dgm:prSet custT="1">
        <dgm:style>
          <a:lnRef idx="1">
            <a:schemeClr val="accent3"/>
          </a:lnRef>
          <a:fillRef idx="2">
            <a:schemeClr val="accent3"/>
          </a:fillRef>
          <a:effectRef idx="1">
            <a:schemeClr val="accent3"/>
          </a:effectRef>
          <a:fontRef idx="minor">
            <a:schemeClr val="dk1"/>
          </a:fontRef>
        </dgm:style>
      </dgm:prSet>
      <dgm:spPr/>
      <dgm:t>
        <a:bodyPr/>
        <a:lstStyle/>
        <a:p>
          <a:pPr rtl="1"/>
          <a:r>
            <a:rPr lang="ar-DZ" sz="1400" b="1" dirty="0" smtClean="0">
              <a:cs typeface="Simplified Arabic" pitchFamily="2" charset="-78"/>
            </a:rPr>
            <a:t>ألا ينقضي ميعاد رفع الدعوى التي نحمي الحق المعتدى عليه</a:t>
          </a:r>
          <a:endParaRPr lang="fr-FR" sz="1400" b="1" dirty="0">
            <a:cs typeface="Simplified Arabic" pitchFamily="2" charset="-78"/>
          </a:endParaRPr>
        </a:p>
      </dgm:t>
    </dgm:pt>
    <dgm:pt modelId="{63C93B6A-A0F3-40D4-8FD4-7F8A59D5C522}" type="parTrans" cxnId="{A5E8D6C2-7350-4591-ACC4-9D749235DA9D}">
      <dgm:prSet/>
      <dgm:spPr/>
      <dgm:t>
        <a:bodyPr/>
        <a:lstStyle/>
        <a:p>
          <a:endParaRPr lang="fr-FR"/>
        </a:p>
      </dgm:t>
    </dgm:pt>
    <dgm:pt modelId="{5C3877E8-BB86-4458-9D39-FFD7DD836AA5}" type="sibTrans" cxnId="{A5E8D6C2-7350-4591-ACC4-9D749235DA9D}">
      <dgm:prSet/>
      <dgm:spPr/>
      <dgm:t>
        <a:bodyPr/>
        <a:lstStyle/>
        <a:p>
          <a:endParaRPr lang="fr-FR"/>
        </a:p>
      </dgm:t>
    </dgm:pt>
    <dgm:pt modelId="{F50800CD-B051-4A94-9967-DEF9AACFC821}">
      <dgm:prSet custT="1">
        <dgm:style>
          <a:lnRef idx="1">
            <a:schemeClr val="accent4"/>
          </a:lnRef>
          <a:fillRef idx="2">
            <a:schemeClr val="accent4"/>
          </a:fillRef>
          <a:effectRef idx="1">
            <a:schemeClr val="accent4"/>
          </a:effectRef>
          <a:fontRef idx="minor">
            <a:schemeClr val="dk1"/>
          </a:fontRef>
        </dgm:style>
      </dgm:prSet>
      <dgm:spPr/>
      <dgm:t>
        <a:bodyPr/>
        <a:lstStyle/>
        <a:p>
          <a:pPr rtl="1"/>
          <a:r>
            <a:rPr lang="ar-DZ" sz="1400" b="1" dirty="0" smtClean="0">
              <a:cs typeface="Simplified Arabic" pitchFamily="2" charset="-78"/>
            </a:rPr>
            <a:t>ألا يكون قد أتُفق على التحكيم بصدد الحق المدعى </a:t>
          </a:r>
          <a:r>
            <a:rPr lang="ar-DZ" sz="1400" b="1" dirty="0" err="1" smtClean="0">
              <a:cs typeface="Simplified Arabic" pitchFamily="2" charset="-78"/>
            </a:rPr>
            <a:t>به</a:t>
          </a:r>
          <a:r>
            <a:rPr lang="ar-DZ" sz="1400" dirty="0" err="1" smtClean="0">
              <a:cs typeface="Simplified Arabic" pitchFamily="2" charset="-78"/>
            </a:rPr>
            <a:t>.</a:t>
          </a:r>
          <a:endParaRPr lang="fr-FR" sz="1400" dirty="0"/>
        </a:p>
      </dgm:t>
    </dgm:pt>
    <dgm:pt modelId="{B71DAF58-9D7F-4384-844C-E8A16739A54F}" type="parTrans" cxnId="{60FED683-74FC-44FA-9259-D1DFB99309F7}">
      <dgm:prSet/>
      <dgm:spPr/>
      <dgm:t>
        <a:bodyPr/>
        <a:lstStyle/>
        <a:p>
          <a:endParaRPr lang="fr-FR"/>
        </a:p>
      </dgm:t>
    </dgm:pt>
    <dgm:pt modelId="{02D8F237-FFAA-40F2-A9E2-8C3982166FE7}" type="sibTrans" cxnId="{60FED683-74FC-44FA-9259-D1DFB99309F7}">
      <dgm:prSet/>
      <dgm:spPr/>
      <dgm:t>
        <a:bodyPr/>
        <a:lstStyle/>
        <a:p>
          <a:endParaRPr lang="fr-FR"/>
        </a:p>
      </dgm:t>
    </dgm:pt>
    <dgm:pt modelId="{C7E45FBA-1BE3-4175-AD2A-FFCBE42D82BE}">
      <dgm:prSet custT="1">
        <dgm:style>
          <a:lnRef idx="1">
            <a:schemeClr val="accent2"/>
          </a:lnRef>
          <a:fillRef idx="2">
            <a:schemeClr val="accent2"/>
          </a:fillRef>
          <a:effectRef idx="1">
            <a:schemeClr val="accent2"/>
          </a:effectRef>
          <a:fontRef idx="minor">
            <a:schemeClr val="dk1"/>
          </a:fontRef>
        </dgm:style>
      </dgm:prSet>
      <dgm:spPr/>
      <dgm:t>
        <a:bodyPr/>
        <a:lstStyle/>
        <a:p>
          <a:pPr rtl="1"/>
          <a:r>
            <a:rPr lang="ar-DZ" sz="1400" b="1" dirty="0" smtClean="0">
              <a:cs typeface="Simplified Arabic" pitchFamily="2" charset="-78"/>
            </a:rPr>
            <a:t>أن يكون الحق المدعى </a:t>
          </a:r>
          <a:r>
            <a:rPr lang="ar-DZ" sz="1400" b="1" dirty="0" err="1" smtClean="0">
              <a:cs typeface="Simplified Arabic" pitchFamily="2" charset="-78"/>
            </a:rPr>
            <a:t>به</a:t>
          </a:r>
          <a:r>
            <a:rPr lang="ar-DZ" sz="1400" b="1" dirty="0" smtClean="0">
              <a:cs typeface="Simplified Arabic" pitchFamily="2" charset="-78"/>
            </a:rPr>
            <a:t> ثابتًا ومستحق الأداء ولم ينقض</a:t>
          </a:r>
          <a:endParaRPr lang="fr-FR" sz="1400" b="1" dirty="0"/>
        </a:p>
      </dgm:t>
    </dgm:pt>
    <dgm:pt modelId="{0E13FBFF-BB8B-4A21-A60A-B1FDCF9937C1}" type="parTrans" cxnId="{6C512F3D-4F12-4AA0-952A-AA639B58B011}">
      <dgm:prSet/>
      <dgm:spPr/>
      <dgm:t>
        <a:bodyPr/>
        <a:lstStyle/>
        <a:p>
          <a:endParaRPr lang="fr-FR"/>
        </a:p>
      </dgm:t>
    </dgm:pt>
    <dgm:pt modelId="{8099ECA5-CA36-4495-96B7-33AA3FC17391}" type="sibTrans" cxnId="{6C512F3D-4F12-4AA0-952A-AA639B58B011}">
      <dgm:prSet/>
      <dgm:spPr/>
      <dgm:t>
        <a:bodyPr/>
        <a:lstStyle/>
        <a:p>
          <a:endParaRPr lang="fr-FR"/>
        </a:p>
      </dgm:t>
    </dgm:pt>
    <dgm:pt modelId="{E0C84A82-4A56-40BA-87AF-D873692BF8A4}" type="pres">
      <dgm:prSet presAssocID="{F3C35337-20DB-4E0F-92A2-2EC9D6CB5E62}" presName="Name0" presStyleCnt="0">
        <dgm:presLayoutVars>
          <dgm:dir/>
          <dgm:resizeHandles val="exact"/>
        </dgm:presLayoutVars>
      </dgm:prSet>
      <dgm:spPr/>
    </dgm:pt>
    <dgm:pt modelId="{5FE91CAC-D9FC-4754-BDB8-C00B71E76430}" type="pres">
      <dgm:prSet presAssocID="{F3C35337-20DB-4E0F-92A2-2EC9D6CB5E62}" presName="cycle" presStyleCnt="0"/>
      <dgm:spPr/>
    </dgm:pt>
    <dgm:pt modelId="{1D4A6543-8F33-44BF-A954-A96D1A599306}" type="pres">
      <dgm:prSet presAssocID="{0D3DD562-739A-43EE-A0A7-A4082155517E}" presName="nodeFirstNode" presStyleLbl="node1" presStyleIdx="0" presStyleCnt="6" custScaleX="132810" custRadScaleRad="108025" custRadScaleInc="2622">
        <dgm:presLayoutVars>
          <dgm:bulletEnabled val="1"/>
        </dgm:presLayoutVars>
      </dgm:prSet>
      <dgm:spPr/>
      <dgm:t>
        <a:bodyPr/>
        <a:lstStyle/>
        <a:p>
          <a:endParaRPr lang="fr-FR"/>
        </a:p>
      </dgm:t>
    </dgm:pt>
    <dgm:pt modelId="{330AB848-6CB9-454A-994C-4201510A5AA9}" type="pres">
      <dgm:prSet presAssocID="{ABFE52B1-5080-46AC-8754-33DA7B6E7CD7}" presName="sibTransFirstNode" presStyleLbl="bgShp" presStyleIdx="0" presStyleCnt="1" custScaleX="139234" custLinFactNeighborX="1924" custLinFactNeighborY="-1526"/>
      <dgm:spPr/>
    </dgm:pt>
    <dgm:pt modelId="{692BC71D-B070-45FA-8480-0FDF23CD00D5}" type="pres">
      <dgm:prSet presAssocID="{C7E45FBA-1BE3-4175-AD2A-FFCBE42D82BE}" presName="nodeFollowingNodes" presStyleLbl="node1" presStyleIdx="1" presStyleCnt="6" custScaleX="117948" custRadScaleRad="158041" custRadScaleInc="20267">
        <dgm:presLayoutVars>
          <dgm:bulletEnabled val="1"/>
        </dgm:presLayoutVars>
      </dgm:prSet>
      <dgm:spPr/>
      <dgm:t>
        <a:bodyPr/>
        <a:lstStyle/>
        <a:p>
          <a:endParaRPr lang="fr-FR"/>
        </a:p>
      </dgm:t>
    </dgm:pt>
    <dgm:pt modelId="{0BB948C1-CF93-47F3-BF30-3DC8D9C738FD}" type="pres">
      <dgm:prSet presAssocID="{D7EA6004-6C6C-4CAA-97F6-665ABCFCF54A}" presName="nodeFollowingNodes" presStyleLbl="node1" presStyleIdx="2" presStyleCnt="6" custScaleX="129376" custScaleY="88169" custRadScaleRad="160158" custRadScaleInc="-34005">
        <dgm:presLayoutVars>
          <dgm:bulletEnabled val="1"/>
        </dgm:presLayoutVars>
      </dgm:prSet>
      <dgm:spPr/>
      <dgm:t>
        <a:bodyPr/>
        <a:lstStyle/>
        <a:p>
          <a:endParaRPr lang="fr-FR"/>
        </a:p>
      </dgm:t>
    </dgm:pt>
    <dgm:pt modelId="{35FCD933-A9CF-49CE-B66D-C0BF5CC74BF2}" type="pres">
      <dgm:prSet presAssocID="{F50800CD-B051-4A94-9967-DEF9AACFC821}" presName="nodeFollowingNodes" presStyleLbl="node1" presStyleIdx="3" presStyleCnt="6" custScaleX="120498">
        <dgm:presLayoutVars>
          <dgm:bulletEnabled val="1"/>
        </dgm:presLayoutVars>
      </dgm:prSet>
      <dgm:spPr/>
    </dgm:pt>
    <dgm:pt modelId="{2FD17FDA-F703-45BF-96EE-228674D43BBA}" type="pres">
      <dgm:prSet presAssocID="{03AA8978-7ED9-42F5-870F-207597BD51AF}" presName="nodeFollowingNodes" presStyleLbl="node1" presStyleIdx="4" presStyleCnt="6" custScaleX="124522" custRadScaleRad="146328" custRadScaleInc="32571">
        <dgm:presLayoutVars>
          <dgm:bulletEnabled val="1"/>
        </dgm:presLayoutVars>
      </dgm:prSet>
      <dgm:spPr/>
      <dgm:t>
        <a:bodyPr/>
        <a:lstStyle/>
        <a:p>
          <a:endParaRPr lang="fr-FR"/>
        </a:p>
      </dgm:t>
    </dgm:pt>
    <dgm:pt modelId="{5A04B6A5-10B1-4895-A08E-7C08554CB87B}" type="pres">
      <dgm:prSet presAssocID="{62BB1FD8-0C97-405B-A1D3-F46B3B06F216}" presName="nodeFollowingNodes" presStyleLbl="node1" presStyleIdx="5" presStyleCnt="6" custScaleX="146719" custRadScaleRad="149729" custRadScaleInc="-14915">
        <dgm:presLayoutVars>
          <dgm:bulletEnabled val="1"/>
        </dgm:presLayoutVars>
      </dgm:prSet>
      <dgm:spPr/>
      <dgm:t>
        <a:bodyPr/>
        <a:lstStyle/>
        <a:p>
          <a:endParaRPr lang="fr-FR"/>
        </a:p>
      </dgm:t>
    </dgm:pt>
  </dgm:ptLst>
  <dgm:cxnLst>
    <dgm:cxn modelId="{B526C589-515E-4F61-B436-83F6B08A005E}" type="presOf" srcId="{ABFE52B1-5080-46AC-8754-33DA7B6E7CD7}" destId="{330AB848-6CB9-454A-994C-4201510A5AA9}" srcOrd="0" destOrd="0" presId="urn:microsoft.com/office/officeart/2005/8/layout/cycle3"/>
    <dgm:cxn modelId="{F1042DF7-AC79-47BA-95E4-FC38C8BFF323}" type="presOf" srcId="{C7E45FBA-1BE3-4175-AD2A-FFCBE42D82BE}" destId="{692BC71D-B070-45FA-8480-0FDF23CD00D5}" srcOrd="0" destOrd="0" presId="urn:microsoft.com/office/officeart/2005/8/layout/cycle3"/>
    <dgm:cxn modelId="{BA18BB00-282B-4943-9183-1909A54762B4}" srcId="{F3C35337-20DB-4E0F-92A2-2EC9D6CB5E62}" destId="{0D3DD562-739A-43EE-A0A7-A4082155517E}" srcOrd="0" destOrd="0" parTransId="{09B2091A-3F53-468A-8D81-4E225A481209}" sibTransId="{ABFE52B1-5080-46AC-8754-33DA7B6E7CD7}"/>
    <dgm:cxn modelId="{80616E3E-61A0-4E0C-9C58-816771E41BC2}" type="presOf" srcId="{62BB1FD8-0C97-405B-A1D3-F46B3B06F216}" destId="{5A04B6A5-10B1-4895-A08E-7C08554CB87B}" srcOrd="0" destOrd="0" presId="urn:microsoft.com/office/officeart/2005/8/layout/cycle3"/>
    <dgm:cxn modelId="{6C512F3D-4F12-4AA0-952A-AA639B58B011}" srcId="{F3C35337-20DB-4E0F-92A2-2EC9D6CB5E62}" destId="{C7E45FBA-1BE3-4175-AD2A-FFCBE42D82BE}" srcOrd="1" destOrd="0" parTransId="{0E13FBFF-BB8B-4A21-A60A-B1FDCF9937C1}" sibTransId="{8099ECA5-CA36-4495-96B7-33AA3FC17391}"/>
    <dgm:cxn modelId="{9AEC520D-8A19-4A3B-B2BC-8BCA60D03C50}" srcId="{F3C35337-20DB-4E0F-92A2-2EC9D6CB5E62}" destId="{62BB1FD8-0C97-405B-A1D3-F46B3B06F216}" srcOrd="5" destOrd="0" parTransId="{F3E8881C-FAEB-4CCE-9FCD-60A6A2B07044}" sibTransId="{B4FEF123-42EA-4B33-A2C4-977451DE08AF}"/>
    <dgm:cxn modelId="{78703D13-17A8-42F5-8AB4-C14FB7A65C70}" type="presOf" srcId="{D7EA6004-6C6C-4CAA-97F6-665ABCFCF54A}" destId="{0BB948C1-CF93-47F3-BF30-3DC8D9C738FD}" srcOrd="0" destOrd="0" presId="urn:microsoft.com/office/officeart/2005/8/layout/cycle3"/>
    <dgm:cxn modelId="{8954FDE4-58C6-49F6-84F0-0C889E8FF759}" type="presOf" srcId="{F50800CD-B051-4A94-9967-DEF9AACFC821}" destId="{35FCD933-A9CF-49CE-B66D-C0BF5CC74BF2}" srcOrd="0" destOrd="0" presId="urn:microsoft.com/office/officeart/2005/8/layout/cycle3"/>
    <dgm:cxn modelId="{B0B555BC-3B56-469D-891E-37FA147420B6}" srcId="{F3C35337-20DB-4E0F-92A2-2EC9D6CB5E62}" destId="{03AA8978-7ED9-42F5-870F-207597BD51AF}" srcOrd="4" destOrd="0" parTransId="{BD19ECB1-6DBE-47F6-8DF5-3DA0B2DA36D0}" sibTransId="{342870B3-B9D7-4219-BFC5-88B74E8555F6}"/>
    <dgm:cxn modelId="{60FED683-74FC-44FA-9259-D1DFB99309F7}" srcId="{F3C35337-20DB-4E0F-92A2-2EC9D6CB5E62}" destId="{F50800CD-B051-4A94-9967-DEF9AACFC821}" srcOrd="3" destOrd="0" parTransId="{B71DAF58-9D7F-4384-844C-E8A16739A54F}" sibTransId="{02D8F237-FFAA-40F2-A9E2-8C3982166FE7}"/>
    <dgm:cxn modelId="{D2819A10-0A93-402C-8231-0FB56D328C2C}" type="presOf" srcId="{F3C35337-20DB-4E0F-92A2-2EC9D6CB5E62}" destId="{E0C84A82-4A56-40BA-87AF-D873692BF8A4}" srcOrd="0" destOrd="0" presId="urn:microsoft.com/office/officeart/2005/8/layout/cycle3"/>
    <dgm:cxn modelId="{4462411B-D67F-44EA-B3C3-41C4271E5F25}" type="presOf" srcId="{0D3DD562-739A-43EE-A0A7-A4082155517E}" destId="{1D4A6543-8F33-44BF-A954-A96D1A599306}" srcOrd="0" destOrd="0" presId="urn:microsoft.com/office/officeart/2005/8/layout/cycle3"/>
    <dgm:cxn modelId="{A5E8D6C2-7350-4591-ACC4-9D749235DA9D}" srcId="{F3C35337-20DB-4E0F-92A2-2EC9D6CB5E62}" destId="{D7EA6004-6C6C-4CAA-97F6-665ABCFCF54A}" srcOrd="2" destOrd="0" parTransId="{63C93B6A-A0F3-40D4-8FD4-7F8A59D5C522}" sibTransId="{5C3877E8-BB86-4458-9D39-FFD7DD836AA5}"/>
    <dgm:cxn modelId="{E4C5D3DF-F9DA-43E9-BA78-CDDB09E2BC18}" type="presOf" srcId="{03AA8978-7ED9-42F5-870F-207597BD51AF}" destId="{2FD17FDA-F703-45BF-96EE-228674D43BBA}" srcOrd="0" destOrd="0" presId="urn:microsoft.com/office/officeart/2005/8/layout/cycle3"/>
    <dgm:cxn modelId="{3BD5FA6F-6985-4DF0-98A0-684B3D16A1D3}" type="presParOf" srcId="{E0C84A82-4A56-40BA-87AF-D873692BF8A4}" destId="{5FE91CAC-D9FC-4754-BDB8-C00B71E76430}" srcOrd="0" destOrd="0" presId="urn:microsoft.com/office/officeart/2005/8/layout/cycle3"/>
    <dgm:cxn modelId="{E464D32A-9238-4C2A-92B9-6A164DFBE373}" type="presParOf" srcId="{5FE91CAC-D9FC-4754-BDB8-C00B71E76430}" destId="{1D4A6543-8F33-44BF-A954-A96D1A599306}" srcOrd="0" destOrd="0" presId="urn:microsoft.com/office/officeart/2005/8/layout/cycle3"/>
    <dgm:cxn modelId="{CD151863-24D1-4FCC-8B91-999EB9CA1110}" type="presParOf" srcId="{5FE91CAC-D9FC-4754-BDB8-C00B71E76430}" destId="{330AB848-6CB9-454A-994C-4201510A5AA9}" srcOrd="1" destOrd="0" presId="urn:microsoft.com/office/officeart/2005/8/layout/cycle3"/>
    <dgm:cxn modelId="{B55A5800-AC81-4824-B0BE-32BB70791A98}" type="presParOf" srcId="{5FE91CAC-D9FC-4754-BDB8-C00B71E76430}" destId="{692BC71D-B070-45FA-8480-0FDF23CD00D5}" srcOrd="2" destOrd="0" presId="urn:microsoft.com/office/officeart/2005/8/layout/cycle3"/>
    <dgm:cxn modelId="{318A4E5B-BE1F-4801-94BD-33ED3AD303CC}" type="presParOf" srcId="{5FE91CAC-D9FC-4754-BDB8-C00B71E76430}" destId="{0BB948C1-CF93-47F3-BF30-3DC8D9C738FD}" srcOrd="3" destOrd="0" presId="urn:microsoft.com/office/officeart/2005/8/layout/cycle3"/>
    <dgm:cxn modelId="{2ED95213-F4B2-4731-8F83-04954AB3ACFE}" type="presParOf" srcId="{5FE91CAC-D9FC-4754-BDB8-C00B71E76430}" destId="{35FCD933-A9CF-49CE-B66D-C0BF5CC74BF2}" srcOrd="4" destOrd="0" presId="urn:microsoft.com/office/officeart/2005/8/layout/cycle3"/>
    <dgm:cxn modelId="{173CF7D0-5097-4190-AFC3-6B408AB65CF3}" type="presParOf" srcId="{5FE91CAC-D9FC-4754-BDB8-C00B71E76430}" destId="{2FD17FDA-F703-45BF-96EE-228674D43BBA}" srcOrd="5" destOrd="0" presId="urn:microsoft.com/office/officeart/2005/8/layout/cycle3"/>
    <dgm:cxn modelId="{BEB6EB85-0D51-4202-AA8D-96E9ED1CBD83}" type="presParOf" srcId="{5FE91CAC-D9FC-4754-BDB8-C00B71E76430}" destId="{5A04B6A5-10B1-4895-A08E-7C08554CB87B}" srcOrd="6"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A3EC56-F831-46E3-9B1D-6893AAE54E1E}">
      <dsp:nvSpPr>
        <dsp:cNvPr id="0" name=""/>
        <dsp:cNvSpPr/>
      </dsp:nvSpPr>
      <dsp:spPr>
        <a:xfrm>
          <a:off x="7256" y="2411753"/>
          <a:ext cx="3238301" cy="865124"/>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solidFill>
                <a:schemeClr val="tx1"/>
              </a:solidFill>
              <a:cs typeface="Simplified Arabic" pitchFamily="2" charset="-78"/>
            </a:rPr>
            <a:t>خصائص الدعوى القضائية</a:t>
          </a:r>
          <a:endParaRPr lang="fr-FR" sz="2000" b="1" kern="1200" dirty="0">
            <a:solidFill>
              <a:schemeClr val="tx1"/>
            </a:solidFill>
            <a:cs typeface="Simplified Arabic" pitchFamily="2" charset="-78"/>
          </a:endParaRPr>
        </a:p>
      </dsp:txBody>
      <dsp:txXfrm>
        <a:off x="7256" y="2411753"/>
        <a:ext cx="3238301" cy="865124"/>
      </dsp:txXfrm>
    </dsp:sp>
    <dsp:sp modelId="{70E1A4BA-313F-4077-9E96-01C5CAD85915}">
      <dsp:nvSpPr>
        <dsp:cNvPr id="0" name=""/>
        <dsp:cNvSpPr/>
      </dsp:nvSpPr>
      <dsp:spPr>
        <a:xfrm rot="16824382">
          <a:off x="2331809" y="1736556"/>
          <a:ext cx="2230362" cy="21841"/>
        </a:xfrm>
        <a:custGeom>
          <a:avLst/>
          <a:gdLst/>
          <a:ahLst/>
          <a:cxnLst/>
          <a:rect l="0" t="0" r="0" b="0"/>
          <a:pathLst>
            <a:path>
              <a:moveTo>
                <a:pt x="0" y="10920"/>
              </a:moveTo>
              <a:lnTo>
                <a:pt x="2230362" y="109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fr-FR" sz="700" kern="1200"/>
        </a:p>
      </dsp:txBody>
      <dsp:txXfrm rot="16824382">
        <a:off x="3391232" y="1691718"/>
        <a:ext cx="111518" cy="111518"/>
      </dsp:txXfrm>
    </dsp:sp>
    <dsp:sp modelId="{55DD6FC4-7E54-4522-8FB2-5FB0B28DCE56}">
      <dsp:nvSpPr>
        <dsp:cNvPr id="0" name=""/>
        <dsp:cNvSpPr/>
      </dsp:nvSpPr>
      <dsp:spPr>
        <a:xfrm>
          <a:off x="3648424" y="209624"/>
          <a:ext cx="4269006" cy="882029"/>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DZ" sz="1600" b="1" kern="1200" dirty="0" smtClean="0">
              <a:cs typeface="Simplified Arabic" pitchFamily="2" charset="-78"/>
            </a:rPr>
            <a:t>الدعوى الوسيلة القانونية الوحيدة لحماية الحق وإقراره</a:t>
          </a:r>
          <a:endParaRPr lang="fr-FR" sz="1600" b="1" kern="1200" dirty="0"/>
        </a:p>
      </dsp:txBody>
      <dsp:txXfrm>
        <a:off x="3648424" y="209624"/>
        <a:ext cx="4269006" cy="882029"/>
      </dsp:txXfrm>
    </dsp:sp>
    <dsp:sp modelId="{01924EF9-4087-4F9A-9230-DE75597E4E1B}">
      <dsp:nvSpPr>
        <dsp:cNvPr id="0" name=""/>
        <dsp:cNvSpPr/>
      </dsp:nvSpPr>
      <dsp:spPr>
        <a:xfrm rot="17390558">
          <a:off x="2853558" y="2275195"/>
          <a:ext cx="1186864" cy="21841"/>
        </a:xfrm>
        <a:custGeom>
          <a:avLst/>
          <a:gdLst/>
          <a:ahLst/>
          <a:cxnLst/>
          <a:rect l="0" t="0" r="0" b="0"/>
          <a:pathLst>
            <a:path>
              <a:moveTo>
                <a:pt x="0" y="10920"/>
              </a:moveTo>
              <a:lnTo>
                <a:pt x="1186864" y="109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7390558">
        <a:off x="3417319" y="2256445"/>
        <a:ext cx="59343" cy="59343"/>
      </dsp:txXfrm>
    </dsp:sp>
    <dsp:sp modelId="{775FDAC5-0444-487B-A87E-D666B778F12D}">
      <dsp:nvSpPr>
        <dsp:cNvPr id="0" name=""/>
        <dsp:cNvSpPr/>
      </dsp:nvSpPr>
      <dsp:spPr>
        <a:xfrm>
          <a:off x="3648424" y="1310689"/>
          <a:ext cx="4159599" cy="834455"/>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DZ" sz="1800" b="1" kern="1200" dirty="0" smtClean="0">
              <a:cs typeface="Simplified Arabic" pitchFamily="2" charset="-78"/>
            </a:rPr>
            <a:t>قابلية الدعوى للانتقال إلى الخلف العام أو الخاص</a:t>
          </a:r>
          <a:endParaRPr lang="fr-FR" sz="1800" b="1" kern="1200" dirty="0"/>
        </a:p>
      </dsp:txBody>
      <dsp:txXfrm>
        <a:off x="3648424" y="1310689"/>
        <a:ext cx="4159599" cy="834455"/>
      </dsp:txXfrm>
    </dsp:sp>
    <dsp:sp modelId="{E765311E-B66E-4948-817A-8BC6C02D3002}">
      <dsp:nvSpPr>
        <dsp:cNvPr id="0" name=""/>
        <dsp:cNvSpPr/>
      </dsp:nvSpPr>
      <dsp:spPr>
        <a:xfrm rot="195143">
          <a:off x="3245213" y="2845523"/>
          <a:ext cx="427535" cy="21841"/>
        </a:xfrm>
        <a:custGeom>
          <a:avLst/>
          <a:gdLst/>
          <a:ahLst/>
          <a:cxnLst/>
          <a:rect l="0" t="0" r="0" b="0"/>
          <a:pathLst>
            <a:path>
              <a:moveTo>
                <a:pt x="0" y="10920"/>
              </a:moveTo>
              <a:lnTo>
                <a:pt x="427535" y="109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95143">
        <a:off x="3448292" y="2845755"/>
        <a:ext cx="21376" cy="21376"/>
      </dsp:txXfrm>
    </dsp:sp>
    <dsp:sp modelId="{D4B01AA6-4A01-4BE0-A5A1-AEA5BC990855}">
      <dsp:nvSpPr>
        <dsp:cNvPr id="0" name=""/>
        <dsp:cNvSpPr/>
      </dsp:nvSpPr>
      <dsp:spPr>
        <a:xfrm>
          <a:off x="3672404" y="2520277"/>
          <a:ext cx="4240650" cy="696589"/>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b="1" kern="1200" dirty="0" smtClean="0">
              <a:cs typeface="Simplified Arabic" pitchFamily="2" charset="-78"/>
            </a:rPr>
            <a:t>قابلية الدعوى للسقوط بالتقادم </a:t>
          </a:r>
          <a:endParaRPr lang="fr-FR" sz="1800" b="1" kern="1200" dirty="0"/>
        </a:p>
      </dsp:txBody>
      <dsp:txXfrm>
        <a:off x="3672404" y="2520277"/>
        <a:ext cx="4240650" cy="696589"/>
      </dsp:txXfrm>
    </dsp:sp>
    <dsp:sp modelId="{6F03E9F9-A688-44F8-ADBF-32BC77EAF5A8}">
      <dsp:nvSpPr>
        <dsp:cNvPr id="0" name=""/>
        <dsp:cNvSpPr/>
      </dsp:nvSpPr>
      <dsp:spPr>
        <a:xfrm rot="3732287">
          <a:off x="2960091" y="3306572"/>
          <a:ext cx="1069787" cy="21841"/>
        </a:xfrm>
        <a:custGeom>
          <a:avLst/>
          <a:gdLst/>
          <a:ahLst/>
          <a:cxnLst/>
          <a:rect l="0" t="0" r="0" b="0"/>
          <a:pathLst>
            <a:path>
              <a:moveTo>
                <a:pt x="0" y="10920"/>
              </a:moveTo>
              <a:lnTo>
                <a:pt x="1069787" y="109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3732287">
        <a:off x="3468240" y="3290748"/>
        <a:ext cx="53489" cy="53489"/>
      </dsp:txXfrm>
    </dsp:sp>
    <dsp:sp modelId="{B32956C3-9549-426B-B8B2-570ADF71FA1C}">
      <dsp:nvSpPr>
        <dsp:cNvPr id="0" name=""/>
        <dsp:cNvSpPr/>
      </dsp:nvSpPr>
      <dsp:spPr>
        <a:xfrm>
          <a:off x="3744413" y="3456382"/>
          <a:ext cx="4403885" cy="668578"/>
        </a:xfrm>
        <a:prstGeom prst="roundRect">
          <a:avLst>
            <a:gd name="adj" fmla="val 10000"/>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kern="1200" dirty="0" smtClean="0">
              <a:cs typeface="Simplified Arabic" pitchFamily="2" charset="-78"/>
            </a:rPr>
            <a:t>قابلية الدعوى للتنازل عنها بعد رفعها</a:t>
          </a:r>
          <a:endParaRPr lang="fr-FR" sz="1800" kern="1200" dirty="0"/>
        </a:p>
      </dsp:txBody>
      <dsp:txXfrm>
        <a:off x="3744413" y="3456382"/>
        <a:ext cx="4403885" cy="668578"/>
      </dsp:txXfrm>
    </dsp:sp>
    <dsp:sp modelId="{5A68E90C-E336-43F7-8894-153A4813DBE1}">
      <dsp:nvSpPr>
        <dsp:cNvPr id="0" name=""/>
        <dsp:cNvSpPr/>
      </dsp:nvSpPr>
      <dsp:spPr>
        <a:xfrm rot="4397275">
          <a:off x="2538398" y="3784061"/>
          <a:ext cx="1985181" cy="21841"/>
        </a:xfrm>
        <a:custGeom>
          <a:avLst/>
          <a:gdLst/>
          <a:ahLst/>
          <a:cxnLst/>
          <a:rect l="0" t="0" r="0" b="0"/>
          <a:pathLst>
            <a:path>
              <a:moveTo>
                <a:pt x="0" y="10920"/>
              </a:moveTo>
              <a:lnTo>
                <a:pt x="1985181" y="109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fr-FR" sz="700" kern="1200"/>
        </a:p>
      </dsp:txBody>
      <dsp:txXfrm rot="4397275">
        <a:off x="3481360" y="3745352"/>
        <a:ext cx="99259" cy="99259"/>
      </dsp:txXfrm>
    </dsp:sp>
    <dsp:sp modelId="{2656807F-0B93-43ED-AE4D-E4F8351F89B5}">
      <dsp:nvSpPr>
        <dsp:cNvPr id="0" name=""/>
        <dsp:cNvSpPr/>
      </dsp:nvSpPr>
      <dsp:spPr>
        <a:xfrm>
          <a:off x="3816421" y="4392486"/>
          <a:ext cx="4254014" cy="706321"/>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b="1" kern="1200" dirty="0" smtClean="0">
              <a:cs typeface="Simplified Arabic" pitchFamily="2" charset="-78"/>
            </a:rPr>
            <a:t>الدعوى حق </a:t>
          </a:r>
          <a:r>
            <a:rPr lang="ar-DZ" sz="1600" b="1" kern="1200" dirty="0" smtClean="0">
              <a:cs typeface="Simplified Arabic" pitchFamily="2" charset="-78"/>
            </a:rPr>
            <a:t>من الحقوق الإرادية لصاحبها</a:t>
          </a:r>
          <a:r>
            <a:rPr lang="ar-SA" sz="1600" b="1" kern="1200" dirty="0" smtClean="0">
              <a:cs typeface="Simplified Arabic" pitchFamily="2" charset="-78"/>
            </a:rPr>
            <a:t> </a:t>
          </a:r>
          <a:r>
            <a:rPr lang="ar-DZ" sz="1600" b="1" kern="1200" dirty="0" err="1" smtClean="0">
              <a:cs typeface="Simplified Arabic" pitchFamily="2" charset="-78"/>
            </a:rPr>
            <a:t>(</a:t>
          </a:r>
          <a:r>
            <a:rPr lang="ar-SA" sz="1600" b="1" kern="1200" dirty="0" smtClean="0">
              <a:cs typeface="Simplified Arabic" pitchFamily="2" charset="-78"/>
            </a:rPr>
            <a:t>مجرد</a:t>
          </a:r>
          <a:r>
            <a:rPr lang="ar-DZ" sz="1600" b="1" kern="1200" dirty="0" smtClean="0">
              <a:cs typeface="Simplified Arabic" pitchFamily="2" charset="-78"/>
            </a:rPr>
            <a:t> </a:t>
          </a:r>
          <a:r>
            <a:rPr lang="ar-SA" sz="1600" b="1" kern="1200" dirty="0" smtClean="0">
              <a:cs typeface="Simplified Arabic" pitchFamily="2" charset="-78"/>
            </a:rPr>
            <a:t>رخصة</a:t>
          </a:r>
          <a:r>
            <a:rPr lang="ar-DZ" sz="1600" b="1" kern="1200" dirty="0" err="1" smtClean="0">
              <a:cs typeface="Simplified Arabic" pitchFamily="2" charset="-78"/>
            </a:rPr>
            <a:t>)</a:t>
          </a:r>
          <a:r>
            <a:rPr lang="ar-DZ" sz="1600" b="1" kern="1200" dirty="0" smtClean="0">
              <a:cs typeface="Simplified Arabic" pitchFamily="2" charset="-78"/>
            </a:rPr>
            <a:t> </a:t>
          </a:r>
          <a:endParaRPr lang="fr-FR" sz="1600" b="1" kern="1200" dirty="0"/>
        </a:p>
      </dsp:txBody>
      <dsp:txXfrm>
        <a:off x="3816421" y="4392486"/>
        <a:ext cx="4254014" cy="70632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6F5BB1-29CD-49E0-BF18-B9E3FFB7C3CD}">
      <dsp:nvSpPr>
        <dsp:cNvPr id="0" name=""/>
        <dsp:cNvSpPr/>
      </dsp:nvSpPr>
      <dsp:spPr>
        <a:xfrm>
          <a:off x="4086741" y="2086693"/>
          <a:ext cx="2883610" cy="588534"/>
        </a:xfrm>
        <a:custGeom>
          <a:avLst/>
          <a:gdLst/>
          <a:ahLst/>
          <a:cxnLst/>
          <a:rect l="0" t="0" r="0" b="0"/>
          <a:pathLst>
            <a:path>
              <a:moveTo>
                <a:pt x="0" y="0"/>
              </a:moveTo>
              <a:lnTo>
                <a:pt x="0" y="382030"/>
              </a:lnTo>
              <a:lnTo>
                <a:pt x="2883610" y="382030"/>
              </a:lnTo>
              <a:lnTo>
                <a:pt x="2883610" y="5885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FD45F1-D339-4592-A41F-C9857A18EF2F}">
      <dsp:nvSpPr>
        <dsp:cNvPr id="0" name=""/>
        <dsp:cNvSpPr/>
      </dsp:nvSpPr>
      <dsp:spPr>
        <a:xfrm>
          <a:off x="4041021" y="2086693"/>
          <a:ext cx="91440" cy="1513707"/>
        </a:xfrm>
        <a:custGeom>
          <a:avLst/>
          <a:gdLst/>
          <a:ahLst/>
          <a:cxnLst/>
          <a:rect l="0" t="0" r="0" b="0"/>
          <a:pathLst>
            <a:path>
              <a:moveTo>
                <a:pt x="45720" y="0"/>
              </a:moveTo>
              <a:lnTo>
                <a:pt x="45720" y="1307204"/>
              </a:lnTo>
              <a:lnTo>
                <a:pt x="55002" y="1307204"/>
              </a:lnTo>
              <a:lnTo>
                <a:pt x="55002" y="15137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2C315E-BEF9-4B44-8582-CE96CC6C0796}">
      <dsp:nvSpPr>
        <dsp:cNvPr id="0" name=""/>
        <dsp:cNvSpPr/>
      </dsp:nvSpPr>
      <dsp:spPr>
        <a:xfrm>
          <a:off x="1210801" y="2086693"/>
          <a:ext cx="2875940" cy="588534"/>
        </a:xfrm>
        <a:custGeom>
          <a:avLst/>
          <a:gdLst/>
          <a:ahLst/>
          <a:cxnLst/>
          <a:rect l="0" t="0" r="0" b="0"/>
          <a:pathLst>
            <a:path>
              <a:moveTo>
                <a:pt x="2875940" y="0"/>
              </a:moveTo>
              <a:lnTo>
                <a:pt x="2875940" y="382030"/>
              </a:lnTo>
              <a:lnTo>
                <a:pt x="0" y="382030"/>
              </a:lnTo>
              <a:lnTo>
                <a:pt x="0" y="5885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D4846A-0034-41BB-BB9A-8EA3968F7AF8}">
      <dsp:nvSpPr>
        <dsp:cNvPr id="0" name=""/>
        <dsp:cNvSpPr/>
      </dsp:nvSpPr>
      <dsp:spPr>
        <a:xfrm>
          <a:off x="2362499" y="1221061"/>
          <a:ext cx="3448485" cy="865631"/>
        </a:xfrm>
        <a:prstGeom prst="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ar-DZ" sz="800" b="1" kern="1200" dirty="0" smtClean="0">
            <a:solidFill>
              <a:schemeClr val="tx1"/>
            </a:solidFill>
            <a:cs typeface="Simplified Arabic" pitchFamily="2" charset="-78"/>
          </a:endParaRPr>
        </a:p>
        <a:p>
          <a:pPr marL="0" marR="0" lvl="0" indent="0" algn="ctr" defTabSz="914400" eaLnBrk="1" fontAlgn="auto" latinLnBrk="0" hangingPunct="1">
            <a:lnSpc>
              <a:spcPct val="100000"/>
            </a:lnSpc>
            <a:spcBef>
              <a:spcPct val="0"/>
            </a:spcBef>
            <a:spcAft>
              <a:spcPts val="0"/>
            </a:spcAft>
            <a:buClrTx/>
            <a:buSzTx/>
            <a:buFontTx/>
            <a:buNone/>
            <a:tabLst/>
            <a:defRPr/>
          </a:pPr>
          <a:r>
            <a:rPr lang="ar-DZ" sz="2900" b="1" kern="1200" dirty="0" smtClean="0">
              <a:solidFill>
                <a:schemeClr val="tx1"/>
              </a:solidFill>
              <a:cs typeface="Simplified Arabic" pitchFamily="2" charset="-78"/>
            </a:rPr>
            <a:t>عناصر الدعوى القضائية</a:t>
          </a:r>
          <a:endParaRPr lang="fr-FR" sz="2900" kern="1200" dirty="0" smtClean="0"/>
        </a:p>
        <a:p>
          <a:pPr lvl="0" algn="ctr" defTabSz="1200150">
            <a:lnSpc>
              <a:spcPct val="90000"/>
            </a:lnSpc>
            <a:spcBef>
              <a:spcPct val="0"/>
            </a:spcBef>
            <a:spcAft>
              <a:spcPct val="35000"/>
            </a:spcAft>
          </a:pPr>
          <a:endParaRPr lang="fr-FR" sz="2900" kern="1200" dirty="0"/>
        </a:p>
      </dsp:txBody>
      <dsp:txXfrm>
        <a:off x="2362499" y="1221061"/>
        <a:ext cx="3448485" cy="865631"/>
      </dsp:txXfrm>
    </dsp:sp>
    <dsp:sp modelId="{9C12609A-F95A-4CAE-A962-3B410491127C}">
      <dsp:nvSpPr>
        <dsp:cNvPr id="0" name=""/>
        <dsp:cNvSpPr/>
      </dsp:nvSpPr>
      <dsp:spPr>
        <a:xfrm>
          <a:off x="4439" y="2675227"/>
          <a:ext cx="2412724" cy="1063550"/>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b="1" u="none" kern="1200" dirty="0" smtClean="0">
              <a:cs typeface="Simplified Arabic" pitchFamily="2" charset="-78"/>
            </a:rPr>
            <a:t>عنصر سبب الدعوى</a:t>
          </a:r>
          <a:endParaRPr lang="fr-FR" sz="2400" u="none" kern="1200" dirty="0"/>
        </a:p>
      </dsp:txBody>
      <dsp:txXfrm>
        <a:off x="4439" y="2675227"/>
        <a:ext cx="2412724" cy="1063550"/>
      </dsp:txXfrm>
    </dsp:sp>
    <dsp:sp modelId="{C1D790A7-5FBB-496B-A27E-B7FD9D6070DC}">
      <dsp:nvSpPr>
        <dsp:cNvPr id="0" name=""/>
        <dsp:cNvSpPr/>
      </dsp:nvSpPr>
      <dsp:spPr>
        <a:xfrm>
          <a:off x="2818664" y="3600401"/>
          <a:ext cx="2554719" cy="1289641"/>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b="1" u="none" kern="1200" dirty="0" smtClean="0">
              <a:cs typeface="Simplified Arabic" pitchFamily="2" charset="-78"/>
            </a:rPr>
            <a:t>عنصر المحل أو موضوع الدعوى</a:t>
          </a:r>
          <a:endParaRPr lang="fr-FR" sz="2400" u="none" kern="1200" dirty="0"/>
        </a:p>
      </dsp:txBody>
      <dsp:txXfrm>
        <a:off x="2818664" y="3600401"/>
        <a:ext cx="2554719" cy="1289641"/>
      </dsp:txXfrm>
    </dsp:sp>
    <dsp:sp modelId="{113BE27F-85D7-4E8E-AB30-88ADE6482AD2}">
      <dsp:nvSpPr>
        <dsp:cNvPr id="0" name=""/>
        <dsp:cNvSpPr/>
      </dsp:nvSpPr>
      <dsp:spPr>
        <a:xfrm>
          <a:off x="5797896" y="2675227"/>
          <a:ext cx="2344912" cy="106355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b="1" u="none" kern="1200" dirty="0" smtClean="0">
              <a:cs typeface="Simplified Arabic" pitchFamily="2" charset="-78"/>
            </a:rPr>
            <a:t>عنصر </a:t>
          </a:r>
          <a:r>
            <a:rPr lang="ar-SA" sz="2400" b="1" u="none" kern="1200" dirty="0" smtClean="0">
              <a:cs typeface="Simplified Arabic" pitchFamily="2" charset="-78"/>
            </a:rPr>
            <a:t>أشخاص الدعوى</a:t>
          </a:r>
          <a:r>
            <a:rPr lang="ar-DZ" sz="2400" b="1" u="none" kern="1200" dirty="0" smtClean="0">
              <a:cs typeface="Simplified Arabic" pitchFamily="2" charset="-78"/>
            </a:rPr>
            <a:t> أو</a:t>
          </a:r>
          <a:r>
            <a:rPr lang="ar-SA" sz="2400" b="1" u="none" kern="1200" dirty="0" smtClean="0">
              <a:cs typeface="Simplified Arabic" pitchFamily="2" charset="-78"/>
            </a:rPr>
            <a:t> أطرافها</a:t>
          </a:r>
          <a:endParaRPr lang="fr-FR" sz="2400" u="none" kern="1200" dirty="0"/>
        </a:p>
      </dsp:txBody>
      <dsp:txXfrm>
        <a:off x="5797896" y="2675227"/>
        <a:ext cx="2344912" cy="106355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A3EC56-F831-46E3-9B1D-6893AAE54E1E}">
      <dsp:nvSpPr>
        <dsp:cNvPr id="0" name=""/>
        <dsp:cNvSpPr/>
      </dsp:nvSpPr>
      <dsp:spPr>
        <a:xfrm>
          <a:off x="13033" y="1575157"/>
          <a:ext cx="3090494" cy="1628645"/>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solidFill>
                <a:srgbClr val="C00000"/>
              </a:solidFill>
              <a:cs typeface="Simplified Arabic" pitchFamily="2" charset="-78"/>
            </a:rPr>
            <a:t>تمييز الدعوى عن غيرها من المصطلحات والنظم القانونية المشابهة</a:t>
          </a:r>
          <a:endParaRPr lang="fr-FR" sz="2000" b="1" kern="1200" dirty="0">
            <a:solidFill>
              <a:srgbClr val="C00000"/>
            </a:solidFill>
            <a:cs typeface="Simplified Arabic" pitchFamily="2" charset="-78"/>
          </a:endParaRPr>
        </a:p>
      </dsp:txBody>
      <dsp:txXfrm>
        <a:off x="13033" y="1575157"/>
        <a:ext cx="3090494" cy="1628645"/>
      </dsp:txXfrm>
    </dsp:sp>
    <dsp:sp modelId="{70E1A4BA-313F-4077-9E96-01C5CAD85915}">
      <dsp:nvSpPr>
        <dsp:cNvPr id="0" name=""/>
        <dsp:cNvSpPr/>
      </dsp:nvSpPr>
      <dsp:spPr>
        <a:xfrm rot="17911089">
          <a:off x="2702910" y="1699946"/>
          <a:ext cx="1533276" cy="31829"/>
        </a:xfrm>
        <a:custGeom>
          <a:avLst/>
          <a:gdLst/>
          <a:ahLst/>
          <a:cxnLst/>
          <a:rect l="0" t="0" r="0" b="0"/>
          <a:pathLst>
            <a:path>
              <a:moveTo>
                <a:pt x="0" y="15914"/>
              </a:moveTo>
              <a:lnTo>
                <a:pt x="1533276"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7911089">
        <a:off x="3431217" y="1677529"/>
        <a:ext cx="76663" cy="76663"/>
      </dsp:txXfrm>
    </dsp:sp>
    <dsp:sp modelId="{55DD6FC4-7E54-4522-8FB2-5FB0B28DCE56}">
      <dsp:nvSpPr>
        <dsp:cNvPr id="0" name=""/>
        <dsp:cNvSpPr/>
      </dsp:nvSpPr>
      <dsp:spPr>
        <a:xfrm>
          <a:off x="3835571" y="490783"/>
          <a:ext cx="3725268" cy="1102917"/>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DZ" sz="2000" b="1" u="none" kern="1200" dirty="0" smtClean="0">
              <a:solidFill>
                <a:schemeClr val="tx1"/>
              </a:solidFill>
              <a:cs typeface="Simplified Arabic" pitchFamily="2" charset="-78"/>
            </a:rPr>
            <a:t>تمييز الدعوى عن حق اللجوء إلى القضاء</a:t>
          </a:r>
          <a:endParaRPr lang="fr-FR" sz="2000" b="1" u="none" kern="1200" dirty="0"/>
        </a:p>
      </dsp:txBody>
      <dsp:txXfrm>
        <a:off x="3835571" y="490783"/>
        <a:ext cx="3725268" cy="1102917"/>
      </dsp:txXfrm>
    </dsp:sp>
    <dsp:sp modelId="{01924EF9-4087-4F9A-9230-DE75597E4E1B}">
      <dsp:nvSpPr>
        <dsp:cNvPr id="0" name=""/>
        <dsp:cNvSpPr/>
      </dsp:nvSpPr>
      <dsp:spPr>
        <a:xfrm rot="139025">
          <a:off x="3103113" y="2394069"/>
          <a:ext cx="1014293" cy="31829"/>
        </a:xfrm>
        <a:custGeom>
          <a:avLst/>
          <a:gdLst/>
          <a:ahLst/>
          <a:cxnLst/>
          <a:rect l="0" t="0" r="0" b="0"/>
          <a:pathLst>
            <a:path>
              <a:moveTo>
                <a:pt x="0" y="15914"/>
              </a:moveTo>
              <a:lnTo>
                <a:pt x="1014293"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39025">
        <a:off x="3584902" y="2384626"/>
        <a:ext cx="50714" cy="50714"/>
      </dsp:txXfrm>
    </dsp:sp>
    <dsp:sp modelId="{775FDAC5-0444-487B-A87E-D666B778F12D}">
      <dsp:nvSpPr>
        <dsp:cNvPr id="0" name=""/>
        <dsp:cNvSpPr/>
      </dsp:nvSpPr>
      <dsp:spPr>
        <a:xfrm>
          <a:off x="4116991" y="1910569"/>
          <a:ext cx="3443848" cy="1039836"/>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DZ" sz="2000" b="1" u="none" kern="1200" dirty="0" smtClean="0">
              <a:solidFill>
                <a:schemeClr val="tx1"/>
              </a:solidFill>
              <a:cs typeface="Simplified Arabic" pitchFamily="2" charset="-78"/>
            </a:rPr>
            <a:t>تمييز</a:t>
          </a:r>
          <a:r>
            <a:rPr lang="ar-SA" sz="2000" b="1" u="none" kern="1200" dirty="0" smtClean="0">
              <a:solidFill>
                <a:schemeClr val="tx1"/>
              </a:solidFill>
              <a:cs typeface="Simplified Arabic" pitchFamily="2" charset="-78"/>
            </a:rPr>
            <a:t>الدعوى </a:t>
          </a:r>
          <a:r>
            <a:rPr lang="ar-DZ" sz="2000" b="1" u="none" kern="1200" dirty="0" smtClean="0">
              <a:solidFill>
                <a:schemeClr val="tx1"/>
              </a:solidFill>
              <a:cs typeface="Simplified Arabic" pitchFamily="2" charset="-78"/>
            </a:rPr>
            <a:t>عن </a:t>
          </a:r>
          <a:r>
            <a:rPr lang="ar-SA" sz="2000" b="1" u="none" kern="1200" dirty="0" smtClean="0">
              <a:solidFill>
                <a:schemeClr val="tx1"/>
              </a:solidFill>
              <a:cs typeface="Simplified Arabic" pitchFamily="2" charset="-78"/>
            </a:rPr>
            <a:t>ال</a:t>
          </a:r>
          <a:r>
            <a:rPr lang="ar-DZ" sz="2000" b="1" u="none" kern="1200" dirty="0" smtClean="0">
              <a:solidFill>
                <a:schemeClr val="tx1"/>
              </a:solidFill>
              <a:cs typeface="Simplified Arabic" pitchFamily="2" charset="-78"/>
            </a:rPr>
            <a:t>طلب</a:t>
          </a:r>
          <a:r>
            <a:rPr lang="ar-SA" sz="2000" b="1" u="none" kern="1200" dirty="0" smtClean="0">
              <a:solidFill>
                <a:schemeClr val="tx1"/>
              </a:solidFill>
              <a:cs typeface="Simplified Arabic" pitchFamily="2" charset="-78"/>
            </a:rPr>
            <a:t> القضائي</a:t>
          </a:r>
          <a:endParaRPr lang="fr-FR" sz="2000" b="1" u="none" kern="1200" dirty="0"/>
        </a:p>
      </dsp:txBody>
      <dsp:txXfrm>
        <a:off x="4116991" y="1910569"/>
        <a:ext cx="3443848" cy="1039836"/>
      </dsp:txXfrm>
    </dsp:sp>
    <dsp:sp modelId="{E765311E-B66E-4948-817A-8BC6C02D3002}">
      <dsp:nvSpPr>
        <dsp:cNvPr id="0" name=""/>
        <dsp:cNvSpPr/>
      </dsp:nvSpPr>
      <dsp:spPr>
        <a:xfrm rot="3724509">
          <a:off x="2657790" y="3114296"/>
          <a:ext cx="1676690" cy="31829"/>
        </a:xfrm>
        <a:custGeom>
          <a:avLst/>
          <a:gdLst/>
          <a:ahLst/>
          <a:cxnLst/>
          <a:rect l="0" t="0" r="0" b="0"/>
          <a:pathLst>
            <a:path>
              <a:moveTo>
                <a:pt x="0" y="15914"/>
              </a:moveTo>
              <a:lnTo>
                <a:pt x="1676690" y="15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fr-FR" sz="600" kern="1200"/>
        </a:p>
      </dsp:txBody>
      <dsp:txXfrm rot="3724509">
        <a:off x="3454218" y="3088293"/>
        <a:ext cx="83834" cy="83834"/>
      </dsp:txXfrm>
    </dsp:sp>
    <dsp:sp modelId="{D4B01AA6-4A01-4BE0-A5A1-AEA5BC990855}">
      <dsp:nvSpPr>
        <dsp:cNvPr id="0" name=""/>
        <dsp:cNvSpPr/>
      </dsp:nvSpPr>
      <dsp:spPr>
        <a:xfrm>
          <a:off x="3888743" y="3339927"/>
          <a:ext cx="3672096" cy="1062028"/>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DZ" sz="2000" b="1" u="none" kern="1200" dirty="0" smtClean="0">
              <a:solidFill>
                <a:schemeClr val="tx1"/>
              </a:solidFill>
              <a:cs typeface="Simplified Arabic" pitchFamily="2" charset="-78"/>
            </a:rPr>
            <a:t>تمييز الدعوى عن الخصومة القضائية</a:t>
          </a:r>
          <a:endParaRPr lang="fr-FR" sz="2000" b="1" u="none" kern="1200" dirty="0"/>
        </a:p>
      </dsp:txBody>
      <dsp:txXfrm>
        <a:off x="3888743" y="3339927"/>
        <a:ext cx="3672096" cy="106202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26161E-E9D2-4D77-95F8-D2017BE82C28}">
      <dsp:nvSpPr>
        <dsp:cNvPr id="0" name=""/>
        <dsp:cNvSpPr/>
      </dsp:nvSpPr>
      <dsp:spPr>
        <a:xfrm>
          <a:off x="3693991" y="932633"/>
          <a:ext cx="2840283" cy="730112"/>
        </a:xfrm>
        <a:custGeom>
          <a:avLst/>
          <a:gdLst/>
          <a:ahLst/>
          <a:cxnLst/>
          <a:rect l="0" t="0" r="0" b="0"/>
          <a:pathLst>
            <a:path>
              <a:moveTo>
                <a:pt x="0" y="0"/>
              </a:moveTo>
              <a:lnTo>
                <a:pt x="0" y="484456"/>
              </a:lnTo>
              <a:lnTo>
                <a:pt x="2840283" y="484456"/>
              </a:lnTo>
              <a:lnTo>
                <a:pt x="2840283" y="7301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98B5BF-3028-4907-A114-F8926391C16C}">
      <dsp:nvSpPr>
        <dsp:cNvPr id="0" name=""/>
        <dsp:cNvSpPr/>
      </dsp:nvSpPr>
      <dsp:spPr>
        <a:xfrm>
          <a:off x="3648271" y="932633"/>
          <a:ext cx="91440" cy="730112"/>
        </a:xfrm>
        <a:custGeom>
          <a:avLst/>
          <a:gdLst/>
          <a:ahLst/>
          <a:cxnLst/>
          <a:rect l="0" t="0" r="0" b="0"/>
          <a:pathLst>
            <a:path>
              <a:moveTo>
                <a:pt x="45720" y="0"/>
              </a:moveTo>
              <a:lnTo>
                <a:pt x="45720" y="484456"/>
              </a:lnTo>
              <a:lnTo>
                <a:pt x="55113" y="484456"/>
              </a:lnTo>
              <a:lnTo>
                <a:pt x="55113" y="7301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F7C68B-2FC8-48EB-89D5-7232C499B128}">
      <dsp:nvSpPr>
        <dsp:cNvPr id="0" name=""/>
        <dsp:cNvSpPr/>
      </dsp:nvSpPr>
      <dsp:spPr>
        <a:xfrm>
          <a:off x="1021537" y="932633"/>
          <a:ext cx="2672454" cy="730112"/>
        </a:xfrm>
        <a:custGeom>
          <a:avLst/>
          <a:gdLst/>
          <a:ahLst/>
          <a:cxnLst/>
          <a:rect l="0" t="0" r="0" b="0"/>
          <a:pathLst>
            <a:path>
              <a:moveTo>
                <a:pt x="2672454" y="0"/>
              </a:moveTo>
              <a:lnTo>
                <a:pt x="2672454" y="484456"/>
              </a:lnTo>
              <a:lnTo>
                <a:pt x="0" y="484456"/>
              </a:lnTo>
              <a:lnTo>
                <a:pt x="0" y="7301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72CB21-1AC8-44E2-B226-B4553ABD9130}">
      <dsp:nvSpPr>
        <dsp:cNvPr id="0" name=""/>
        <dsp:cNvSpPr/>
      </dsp:nvSpPr>
      <dsp:spPr>
        <a:xfrm>
          <a:off x="1872208" y="72007"/>
          <a:ext cx="3643566" cy="860625"/>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solidFill>
                <a:schemeClr val="tx1"/>
              </a:solidFill>
              <a:cs typeface="Simplified Arabic" pitchFamily="2" charset="-78"/>
            </a:rPr>
            <a:t>شروط قبول الدعوى بالنسبة لأطرافها</a:t>
          </a:r>
          <a:endParaRPr lang="fr-FR" sz="2000" b="1" kern="1200" dirty="0">
            <a:solidFill>
              <a:schemeClr val="tx1"/>
            </a:solidFill>
            <a:cs typeface="Simplified Arabic" pitchFamily="2" charset="-78"/>
          </a:endParaRPr>
        </a:p>
      </dsp:txBody>
      <dsp:txXfrm>
        <a:off x="1872208" y="72007"/>
        <a:ext cx="3643566" cy="860625"/>
      </dsp:txXfrm>
    </dsp:sp>
    <dsp:sp modelId="{CE27E5DF-4739-408F-B688-B2E04B9F0976}">
      <dsp:nvSpPr>
        <dsp:cNvPr id="0" name=""/>
        <dsp:cNvSpPr/>
      </dsp:nvSpPr>
      <dsp:spPr>
        <a:xfrm>
          <a:off x="791" y="1662746"/>
          <a:ext cx="2041493" cy="1491142"/>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DZ" sz="2000" b="1" kern="1200" dirty="0" smtClean="0">
              <a:cs typeface="Simplified Arabic" pitchFamily="2" charset="-78"/>
            </a:rPr>
            <a:t>الإذن</a:t>
          </a:r>
          <a:r>
            <a:rPr lang="ar-DZ" sz="1800" kern="1200" dirty="0" smtClean="0">
              <a:cs typeface="Simplified Arabic" pitchFamily="2" charset="-78"/>
            </a:rPr>
            <a:t> </a:t>
          </a:r>
        </a:p>
        <a:p>
          <a:pPr lvl="0" algn="ctr" defTabSz="889000" rtl="1">
            <a:lnSpc>
              <a:spcPct val="90000"/>
            </a:lnSpc>
            <a:spcBef>
              <a:spcPct val="0"/>
            </a:spcBef>
            <a:spcAft>
              <a:spcPct val="35000"/>
            </a:spcAft>
          </a:pPr>
          <a:r>
            <a:rPr lang="ar-DZ" sz="1800" kern="1200" dirty="0" smtClean="0">
              <a:cs typeface="Simplified Arabic" pitchFamily="2" charset="-78"/>
            </a:rPr>
            <a:t>(إذا اشترطه القانون</a:t>
          </a:r>
          <a:r>
            <a:rPr lang="ar-DZ" sz="1800" kern="1200" dirty="0" err="1" smtClean="0">
              <a:cs typeface="Simplified Arabic" pitchFamily="2" charset="-78"/>
            </a:rPr>
            <a:t>)</a:t>
          </a:r>
          <a:endParaRPr lang="fr-FR" sz="1800" kern="1200" dirty="0">
            <a:cs typeface="Simplified Arabic" pitchFamily="2" charset="-78"/>
          </a:endParaRPr>
        </a:p>
      </dsp:txBody>
      <dsp:txXfrm>
        <a:off x="791" y="1662746"/>
        <a:ext cx="2041493" cy="1491142"/>
      </dsp:txXfrm>
    </dsp:sp>
    <dsp:sp modelId="{EF7AA58D-BE4C-4B6E-B34B-D35AB6C55CEF}">
      <dsp:nvSpPr>
        <dsp:cNvPr id="0" name=""/>
        <dsp:cNvSpPr/>
      </dsp:nvSpPr>
      <dsp:spPr>
        <a:xfrm>
          <a:off x="2533595" y="1662746"/>
          <a:ext cx="2339578" cy="1554837"/>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DZ" sz="1800" b="1" kern="1200" dirty="0" smtClean="0">
              <a:cs typeface="Simplified Arabic" pitchFamily="2" charset="-78"/>
            </a:rPr>
            <a:t> المصلحة</a:t>
          </a:r>
        </a:p>
        <a:p>
          <a:pPr lvl="0" algn="ctr" defTabSz="800100" rtl="1">
            <a:lnSpc>
              <a:spcPct val="90000"/>
            </a:lnSpc>
            <a:spcBef>
              <a:spcPct val="0"/>
            </a:spcBef>
            <a:spcAft>
              <a:spcPct val="35000"/>
            </a:spcAft>
          </a:pPr>
          <a:r>
            <a:rPr lang="ar-DZ" sz="1800" b="0" kern="1200" dirty="0" smtClean="0">
              <a:cs typeface="Simplified Arabic" pitchFamily="2" charset="-78"/>
            </a:rPr>
            <a:t>المصلحة مناط الدعوى</a:t>
          </a:r>
        </a:p>
        <a:p>
          <a:pPr lvl="0" algn="ctr" defTabSz="800100" rtl="1">
            <a:lnSpc>
              <a:spcPct val="90000"/>
            </a:lnSpc>
            <a:spcBef>
              <a:spcPct val="0"/>
            </a:spcBef>
            <a:spcAft>
              <a:spcPct val="35000"/>
            </a:spcAft>
          </a:pPr>
          <a:r>
            <a:rPr lang="ar-DZ" sz="1800" kern="1200" dirty="0" smtClean="0">
              <a:cs typeface="Simplified Arabic" pitchFamily="2" charset="-78"/>
            </a:rPr>
            <a:t>(قائمة أو محتملة</a:t>
          </a:r>
          <a:r>
            <a:rPr lang="ar-DZ" sz="1800" kern="1200" dirty="0" err="1" smtClean="0">
              <a:cs typeface="Simplified Arabic" pitchFamily="2" charset="-78"/>
            </a:rPr>
            <a:t>)</a:t>
          </a:r>
          <a:endParaRPr lang="fr-FR" sz="1800" kern="1200" dirty="0">
            <a:cs typeface="Simplified Arabic" pitchFamily="2" charset="-78"/>
          </a:endParaRPr>
        </a:p>
      </dsp:txBody>
      <dsp:txXfrm>
        <a:off x="2533595" y="1662746"/>
        <a:ext cx="2339578" cy="1554837"/>
      </dsp:txXfrm>
    </dsp:sp>
    <dsp:sp modelId="{83FC84E5-D71E-4752-A84C-A24D152375FA}">
      <dsp:nvSpPr>
        <dsp:cNvPr id="0" name=""/>
        <dsp:cNvSpPr/>
      </dsp:nvSpPr>
      <dsp:spPr>
        <a:xfrm>
          <a:off x="5364486" y="1662746"/>
          <a:ext cx="2339578" cy="15233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endParaRPr lang="ar-DZ" sz="2000" b="1" kern="1200" dirty="0" smtClean="0">
            <a:cs typeface="Simplified Arabic" pitchFamily="2" charset="-78"/>
          </a:endParaRPr>
        </a:p>
        <a:p>
          <a:pPr lvl="0" algn="ctr" defTabSz="889000" rtl="1">
            <a:lnSpc>
              <a:spcPct val="90000"/>
            </a:lnSpc>
            <a:spcBef>
              <a:spcPct val="0"/>
            </a:spcBef>
            <a:spcAft>
              <a:spcPct val="35000"/>
            </a:spcAft>
          </a:pPr>
          <a:r>
            <a:rPr lang="ar-DZ" sz="2000" b="1" kern="1200" dirty="0" smtClean="0">
              <a:cs typeface="Simplified Arabic" pitchFamily="2" charset="-78"/>
            </a:rPr>
            <a:t>الصفة</a:t>
          </a:r>
        </a:p>
        <a:p>
          <a:pPr lvl="0" algn="ctr" defTabSz="889000">
            <a:lnSpc>
              <a:spcPct val="90000"/>
            </a:lnSpc>
            <a:spcBef>
              <a:spcPct val="0"/>
            </a:spcBef>
            <a:spcAft>
              <a:spcPct val="35000"/>
            </a:spcAft>
          </a:pPr>
          <a:r>
            <a:rPr lang="ar-DZ" sz="1800" b="0" kern="1200" dirty="0" smtClean="0">
              <a:cs typeface="Simplified Arabic" pitchFamily="2" charset="-78"/>
            </a:rPr>
            <a:t>(</a:t>
          </a:r>
          <a:r>
            <a:rPr lang="ar-DZ" sz="1800" b="0" kern="1200" dirty="0" smtClean="0"/>
            <a:t>الدعوى ترفع  من ذي صفة</a:t>
          </a:r>
          <a:endParaRPr lang="ar-DZ" sz="1800" b="0" kern="1200" dirty="0" smtClean="0">
            <a:cs typeface="Simplified Arabic" pitchFamily="2" charset="-78"/>
          </a:endParaRPr>
        </a:p>
        <a:p>
          <a:pPr lvl="0" algn="ctr" defTabSz="889000" rtl="1">
            <a:lnSpc>
              <a:spcPct val="90000"/>
            </a:lnSpc>
            <a:spcBef>
              <a:spcPct val="0"/>
            </a:spcBef>
            <a:spcAft>
              <a:spcPct val="35000"/>
            </a:spcAft>
          </a:pPr>
          <a:r>
            <a:rPr lang="ar-DZ" sz="1800" b="0" kern="1200" dirty="0" smtClean="0"/>
            <a:t>على ذي صفة</a:t>
          </a:r>
          <a:r>
            <a:rPr lang="ar-DZ" sz="1800" b="0" kern="1200" dirty="0" err="1" smtClean="0">
              <a:cs typeface="Simplified Arabic" pitchFamily="2" charset="-78"/>
            </a:rPr>
            <a:t>)</a:t>
          </a:r>
          <a:endParaRPr lang="fr-FR" sz="1800" b="0" kern="1200" dirty="0" smtClean="0">
            <a:cs typeface="Simplified Arabic" pitchFamily="2" charset="-78"/>
          </a:endParaRPr>
        </a:p>
        <a:p>
          <a:pPr lvl="0" algn="ctr" defTabSz="889000" rtl="1">
            <a:lnSpc>
              <a:spcPct val="90000"/>
            </a:lnSpc>
            <a:spcBef>
              <a:spcPct val="0"/>
            </a:spcBef>
            <a:spcAft>
              <a:spcPct val="35000"/>
            </a:spcAft>
          </a:pPr>
          <a:endParaRPr lang="fr-FR" sz="1800" kern="1200" dirty="0">
            <a:cs typeface="Simplified Arabic" pitchFamily="2" charset="-78"/>
          </a:endParaRPr>
        </a:p>
      </dsp:txBody>
      <dsp:txXfrm>
        <a:off x="5364486" y="1662746"/>
        <a:ext cx="2339578" cy="152335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26161E-E9D2-4D77-95F8-D2017BE82C28}">
      <dsp:nvSpPr>
        <dsp:cNvPr id="0" name=""/>
        <dsp:cNvSpPr/>
      </dsp:nvSpPr>
      <dsp:spPr>
        <a:xfrm>
          <a:off x="3916776" y="738613"/>
          <a:ext cx="2947267" cy="585615"/>
        </a:xfrm>
        <a:custGeom>
          <a:avLst/>
          <a:gdLst/>
          <a:ahLst/>
          <a:cxnLst/>
          <a:rect l="0" t="0" r="0" b="0"/>
          <a:pathLst>
            <a:path>
              <a:moveTo>
                <a:pt x="0" y="0"/>
              </a:moveTo>
              <a:lnTo>
                <a:pt x="0" y="406266"/>
              </a:lnTo>
              <a:lnTo>
                <a:pt x="2947267" y="406266"/>
              </a:lnTo>
              <a:lnTo>
                <a:pt x="2947267" y="5856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98B5BF-3028-4907-A114-F8926391C16C}">
      <dsp:nvSpPr>
        <dsp:cNvPr id="0" name=""/>
        <dsp:cNvSpPr/>
      </dsp:nvSpPr>
      <dsp:spPr>
        <a:xfrm>
          <a:off x="3871056" y="738613"/>
          <a:ext cx="91440" cy="585615"/>
        </a:xfrm>
        <a:custGeom>
          <a:avLst/>
          <a:gdLst/>
          <a:ahLst/>
          <a:cxnLst/>
          <a:rect l="0" t="0" r="0" b="0"/>
          <a:pathLst>
            <a:path>
              <a:moveTo>
                <a:pt x="45720" y="0"/>
              </a:moveTo>
              <a:lnTo>
                <a:pt x="45720" y="406266"/>
              </a:lnTo>
              <a:lnTo>
                <a:pt x="100352" y="406266"/>
              </a:lnTo>
              <a:lnTo>
                <a:pt x="100352" y="5856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F7C68B-2FC8-48EB-89D5-7232C499B128}">
      <dsp:nvSpPr>
        <dsp:cNvPr id="0" name=""/>
        <dsp:cNvSpPr/>
      </dsp:nvSpPr>
      <dsp:spPr>
        <a:xfrm>
          <a:off x="1139813" y="738613"/>
          <a:ext cx="2776962" cy="585615"/>
        </a:xfrm>
        <a:custGeom>
          <a:avLst/>
          <a:gdLst/>
          <a:ahLst/>
          <a:cxnLst/>
          <a:rect l="0" t="0" r="0" b="0"/>
          <a:pathLst>
            <a:path>
              <a:moveTo>
                <a:pt x="2776962" y="0"/>
              </a:moveTo>
              <a:lnTo>
                <a:pt x="2776962" y="406266"/>
              </a:lnTo>
              <a:lnTo>
                <a:pt x="0" y="406266"/>
              </a:lnTo>
              <a:lnTo>
                <a:pt x="0" y="5856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72CB21-1AC8-44E2-B226-B4553ABD9130}">
      <dsp:nvSpPr>
        <dsp:cNvPr id="0" name=""/>
        <dsp:cNvSpPr/>
      </dsp:nvSpPr>
      <dsp:spPr>
        <a:xfrm>
          <a:off x="2586728" y="110287"/>
          <a:ext cx="2660096" cy="628325"/>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solidFill>
                <a:schemeClr val="tx1"/>
              </a:solidFill>
              <a:cs typeface="Simplified Arabic" pitchFamily="2" charset="-78"/>
            </a:rPr>
            <a:t>شروط المصلحة</a:t>
          </a:r>
          <a:endParaRPr lang="fr-FR" sz="2000" b="1" kern="1200" dirty="0">
            <a:solidFill>
              <a:schemeClr val="tx1"/>
            </a:solidFill>
            <a:cs typeface="Simplified Arabic" pitchFamily="2" charset="-78"/>
          </a:endParaRPr>
        </a:p>
      </dsp:txBody>
      <dsp:txXfrm>
        <a:off x="2586728" y="110287"/>
        <a:ext cx="2660096" cy="628325"/>
      </dsp:txXfrm>
    </dsp:sp>
    <dsp:sp modelId="{CE27E5DF-4739-408F-B688-B2E04B9F0976}">
      <dsp:nvSpPr>
        <dsp:cNvPr id="0" name=""/>
        <dsp:cNvSpPr/>
      </dsp:nvSpPr>
      <dsp:spPr>
        <a:xfrm>
          <a:off x="1865" y="1324228"/>
          <a:ext cx="2275897" cy="1591486"/>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DZ" sz="1400" b="1" u="sng" kern="1200" dirty="0" err="1" smtClean="0">
              <a:cs typeface="Simplified Arabic" pitchFamily="2" charset="-78"/>
            </a:rPr>
            <a:t>-</a:t>
          </a:r>
          <a:r>
            <a:rPr lang="ar-EG" sz="1400" b="1" u="sng" kern="1200" dirty="0" smtClean="0">
              <a:cs typeface="Simplified Arabic" pitchFamily="2" charset="-78"/>
            </a:rPr>
            <a:t>أن تكون مصلحة</a:t>
          </a:r>
          <a:r>
            <a:rPr lang="ar-DZ" sz="1400" b="1" u="sng" kern="1200" dirty="0" smtClean="0">
              <a:cs typeface="Simplified Arabic" pitchFamily="2" charset="-78"/>
            </a:rPr>
            <a:t> </a:t>
          </a:r>
          <a:r>
            <a:rPr lang="ar-EG" sz="1400" b="1" u="sng" kern="1200" dirty="0" smtClean="0">
              <a:cs typeface="Simplified Arabic" pitchFamily="2" charset="-78"/>
            </a:rPr>
            <a:t>شخصية مباشرة</a:t>
          </a:r>
          <a:endParaRPr lang="ar-DZ" sz="1400" b="1" u="sng" kern="1200" dirty="0" smtClean="0">
            <a:cs typeface="Simplified Arabic"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lang="ar-DZ" sz="1400" b="0" u="none" kern="1200" dirty="0" smtClean="0">
              <a:cs typeface="Simplified Arabic" pitchFamily="2" charset="-78"/>
            </a:rPr>
            <a:t>وهي الصفة، صاحب الحق هو نفسه أو الوكيل أو الممثل القانوني</a:t>
          </a:r>
          <a:endParaRPr lang="fr-FR" sz="1400" b="0" u="none" kern="1200" dirty="0" smtClean="0">
            <a:cs typeface="Simplified Arabic" pitchFamily="2" charset="-78"/>
          </a:endParaRPr>
        </a:p>
        <a:p>
          <a:pPr lvl="0" algn="ctr" defTabSz="800100" rtl="1">
            <a:lnSpc>
              <a:spcPct val="90000"/>
            </a:lnSpc>
            <a:spcBef>
              <a:spcPct val="0"/>
            </a:spcBef>
            <a:spcAft>
              <a:spcPct val="35000"/>
            </a:spcAft>
          </a:pPr>
          <a:endParaRPr lang="fr-FR" sz="1800" kern="1200" dirty="0">
            <a:cs typeface="Simplified Arabic" pitchFamily="2" charset="-78"/>
          </a:endParaRPr>
        </a:p>
      </dsp:txBody>
      <dsp:txXfrm>
        <a:off x="1865" y="1324228"/>
        <a:ext cx="2275897" cy="1591486"/>
      </dsp:txXfrm>
    </dsp:sp>
    <dsp:sp modelId="{EF7AA58D-BE4C-4B6E-B34B-D35AB6C55CEF}">
      <dsp:nvSpPr>
        <dsp:cNvPr id="0" name=""/>
        <dsp:cNvSpPr/>
      </dsp:nvSpPr>
      <dsp:spPr>
        <a:xfrm>
          <a:off x="2636459" y="1324228"/>
          <a:ext cx="2669900" cy="1701376"/>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DZ" sz="1400" b="1" u="none" kern="1200" dirty="0" err="1" smtClean="0">
              <a:cs typeface="Simplified Arabic" pitchFamily="2" charset="-78"/>
            </a:rPr>
            <a:t>-</a:t>
          </a:r>
          <a:endParaRPr lang="ar-DZ" sz="1400" b="1" u="none" kern="1200" dirty="0" smtClean="0">
            <a:cs typeface="Simplified Arabic"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endParaRPr lang="ar-DZ" sz="800" b="1" u="none" kern="1200" dirty="0" smtClean="0">
            <a:cs typeface="Simplified Arabic"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lang="ar-DZ" sz="1400" b="1" u="none" kern="1200" dirty="0" smtClean="0">
              <a:cs typeface="Simplified Arabic" pitchFamily="2" charset="-78"/>
            </a:rPr>
            <a:t> </a:t>
          </a:r>
          <a:r>
            <a:rPr lang="ar-DZ" sz="1400" b="1" u="none" kern="1200" dirty="0" err="1" smtClean="0">
              <a:cs typeface="Simplified Arabic" pitchFamily="2" charset="-78"/>
            </a:rPr>
            <a:t>-</a:t>
          </a:r>
          <a:r>
            <a:rPr lang="ar-EG" sz="1400" b="1" u="sng" kern="1200" dirty="0" smtClean="0">
              <a:cs typeface="Simplified Arabic" pitchFamily="2" charset="-78"/>
            </a:rPr>
            <a:t>أن تكون </a:t>
          </a:r>
          <a:r>
            <a:rPr lang="ar-DZ" sz="1400" b="1" u="sng" kern="1200" dirty="0" smtClean="0">
              <a:cs typeface="Simplified Arabic" pitchFamily="2" charset="-78"/>
            </a:rPr>
            <a:t>ال</a:t>
          </a:r>
          <a:r>
            <a:rPr lang="ar-EG" sz="1400" b="1" u="sng" kern="1200" dirty="0" smtClean="0">
              <a:cs typeface="Simplified Arabic" pitchFamily="2" charset="-78"/>
            </a:rPr>
            <a:t>مصلحة حالة</a:t>
          </a:r>
          <a:r>
            <a:rPr lang="ar-DZ" sz="1400" b="1" u="sng" kern="1200" dirty="0" smtClean="0">
              <a:cs typeface="Simplified Arabic" pitchFamily="2" charset="-78"/>
            </a:rPr>
            <a:t> و</a:t>
          </a:r>
          <a:r>
            <a:rPr lang="ar-EG" sz="1400" b="1" u="sng" kern="1200" dirty="0" smtClean="0">
              <a:cs typeface="Simplified Arabic" pitchFamily="2" charset="-78"/>
            </a:rPr>
            <a:t>قائمة وقت رفع الدعوى</a:t>
          </a:r>
          <a:endParaRPr lang="ar-DZ" sz="1400" b="1" u="sng" kern="1200" dirty="0" smtClean="0">
            <a:cs typeface="Simplified Arabic" pitchFamily="2" charset="-78"/>
          </a:endParaRPr>
        </a:p>
        <a:p>
          <a:pPr marL="0" marR="0" lvl="0" indent="0" algn="just" defTabSz="914400" rtl="1" eaLnBrk="1" fontAlgn="auto" latinLnBrk="0" hangingPunct="1">
            <a:lnSpc>
              <a:spcPct val="100000"/>
            </a:lnSpc>
            <a:spcBef>
              <a:spcPct val="0"/>
            </a:spcBef>
            <a:spcAft>
              <a:spcPts val="0"/>
            </a:spcAft>
            <a:buClrTx/>
            <a:buSzTx/>
            <a:buFontTx/>
            <a:buNone/>
            <a:tabLst/>
            <a:defRPr/>
          </a:pPr>
          <a:r>
            <a:rPr lang="ar-DZ" sz="1400" b="0" u="none" kern="1200" dirty="0" smtClean="0">
              <a:cs typeface="Simplified Arabic" pitchFamily="2" charset="-78"/>
            </a:rPr>
            <a:t>(حصول الاعتداء على الحق فعلا أو احتمال حصوله في المستقبل إذا وجد تهديد حول الحق</a:t>
          </a:r>
          <a:r>
            <a:rPr lang="ar-DZ" sz="1400" b="0" u="none" kern="1200" dirty="0" err="1" smtClean="0">
              <a:cs typeface="Simplified Arabic" pitchFamily="2" charset="-78"/>
            </a:rPr>
            <a:t>)</a:t>
          </a:r>
          <a:endParaRPr lang="ar-DZ" sz="1400" b="0" u="none" kern="1200" dirty="0" smtClean="0">
            <a:cs typeface="Simplified Arabic"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endParaRPr lang="fr-FR" sz="1400" b="0" u="none" kern="1200" dirty="0" smtClean="0">
            <a:cs typeface="Simplified Arabic" pitchFamily="2" charset="-78"/>
          </a:endParaRPr>
        </a:p>
        <a:p>
          <a:pPr lvl="0" algn="ctr" defTabSz="800100" rtl="1">
            <a:lnSpc>
              <a:spcPct val="90000"/>
            </a:lnSpc>
            <a:spcBef>
              <a:spcPct val="0"/>
            </a:spcBef>
            <a:spcAft>
              <a:spcPct val="35000"/>
            </a:spcAft>
          </a:pPr>
          <a:endParaRPr lang="fr-FR" sz="1800" kern="1200" dirty="0">
            <a:cs typeface="Simplified Arabic" pitchFamily="2" charset="-78"/>
          </a:endParaRPr>
        </a:p>
      </dsp:txBody>
      <dsp:txXfrm>
        <a:off x="2636459" y="1324228"/>
        <a:ext cx="2669900" cy="1701376"/>
      </dsp:txXfrm>
    </dsp:sp>
    <dsp:sp modelId="{83FC84E5-D71E-4752-A84C-A24D152375FA}">
      <dsp:nvSpPr>
        <dsp:cNvPr id="0" name=""/>
        <dsp:cNvSpPr/>
      </dsp:nvSpPr>
      <dsp:spPr>
        <a:xfrm>
          <a:off x="5665056" y="1324228"/>
          <a:ext cx="2397974" cy="1866957"/>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 tIns="8890" rIns="8890" bIns="8890" numCol="1" spcCol="1270" anchor="ctr" anchorCtr="0">
          <a:noAutofit/>
        </a:bodyPr>
        <a:lstStyle/>
        <a:p>
          <a:pPr lvl="0" algn="ctr" defTabSz="622300" rtl="1">
            <a:lnSpc>
              <a:spcPct val="90000"/>
            </a:lnSpc>
            <a:spcBef>
              <a:spcPct val="0"/>
            </a:spcBef>
            <a:spcAft>
              <a:spcPct val="35000"/>
            </a:spcAft>
          </a:pPr>
          <a:r>
            <a:rPr lang="ar-DZ" sz="1400" b="1" kern="1200" dirty="0" err="1" smtClean="0">
              <a:cs typeface="Simplified Arabic" pitchFamily="2" charset="-78"/>
            </a:rPr>
            <a:t>-</a:t>
          </a:r>
          <a:r>
            <a:rPr lang="ar-DZ" sz="1400" b="1" kern="1200" dirty="0" smtClean="0">
              <a:cs typeface="Simplified Arabic" pitchFamily="2" charset="-78"/>
            </a:rPr>
            <a:t> </a:t>
          </a:r>
          <a:r>
            <a:rPr lang="ar-SA" sz="1400" b="1" u="sng" kern="1200" dirty="0" smtClean="0">
              <a:cs typeface="Simplified Arabic" pitchFamily="2" charset="-78"/>
            </a:rPr>
            <a:t>أن تكون المصلحة قانونية</a:t>
          </a:r>
          <a:endParaRPr lang="ar-DZ" sz="1400" b="1" u="sng" kern="1200" dirty="0" smtClean="0">
            <a:cs typeface="Simplified Arabic" pitchFamily="2" charset="-78"/>
          </a:endParaRPr>
        </a:p>
        <a:p>
          <a:pPr lvl="0" algn="just" defTabSz="622300" rtl="1">
            <a:lnSpc>
              <a:spcPct val="90000"/>
            </a:lnSpc>
            <a:spcBef>
              <a:spcPct val="0"/>
            </a:spcBef>
            <a:spcAft>
              <a:spcPct val="35000"/>
            </a:spcAft>
          </a:pPr>
          <a:r>
            <a:rPr lang="ar-DZ" sz="1400" b="0" kern="1200" dirty="0" smtClean="0">
              <a:cs typeface="Simplified Arabic" pitchFamily="2" charset="-78"/>
            </a:rPr>
            <a:t>مادية أو قانونية تستند إلى حق يحميه القانون، للمطالبة بحق أو مركز قانوني، وتكون المصلحة غير مشروعة إذا خالفت النظام العام والآداب.</a:t>
          </a:r>
          <a:endParaRPr lang="fr-FR" sz="1400" b="0" kern="1200" dirty="0">
            <a:cs typeface="Simplified Arabic" pitchFamily="2" charset="-78"/>
          </a:endParaRPr>
        </a:p>
      </dsp:txBody>
      <dsp:txXfrm>
        <a:off x="5665056" y="1324228"/>
        <a:ext cx="2397974" cy="186695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0AB848-6CB9-454A-994C-4201510A5AA9}">
      <dsp:nvSpPr>
        <dsp:cNvPr id="0" name=""/>
        <dsp:cNvSpPr/>
      </dsp:nvSpPr>
      <dsp:spPr>
        <a:xfrm>
          <a:off x="1077433" y="-244076"/>
          <a:ext cx="6504885" cy="4671909"/>
        </a:xfrm>
        <a:prstGeom prst="circularArrow">
          <a:avLst>
            <a:gd name="adj1" fmla="val 5274"/>
            <a:gd name="adj2" fmla="val 312630"/>
            <a:gd name="adj3" fmla="val 13625750"/>
            <a:gd name="adj4" fmla="val 17489218"/>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4A6543-8F33-44BF-A954-A96D1A599306}">
      <dsp:nvSpPr>
        <dsp:cNvPr id="0" name=""/>
        <dsp:cNvSpPr/>
      </dsp:nvSpPr>
      <dsp:spPr>
        <a:xfrm>
          <a:off x="3060559" y="0"/>
          <a:ext cx="2358858" cy="888057"/>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DZ" sz="1400" b="1" kern="1200" dirty="0" smtClean="0">
              <a:cs typeface="Simplified Arabic" pitchFamily="2" charset="-78"/>
            </a:rPr>
            <a:t>أن يكون الحق المدعى </a:t>
          </a:r>
          <a:r>
            <a:rPr lang="ar-DZ" sz="1400" b="1" kern="1200" dirty="0" err="1" smtClean="0">
              <a:cs typeface="Simplified Arabic" pitchFamily="2" charset="-78"/>
            </a:rPr>
            <a:t>به</a:t>
          </a:r>
          <a:r>
            <a:rPr lang="ar-DZ" sz="1400" b="1" kern="1200" dirty="0" smtClean="0">
              <a:cs typeface="Simplified Arabic" pitchFamily="2" charset="-78"/>
            </a:rPr>
            <a:t> مشروعًا</a:t>
          </a:r>
          <a:endParaRPr lang="fr-FR" sz="1400" b="1" kern="1200" dirty="0"/>
        </a:p>
      </dsp:txBody>
      <dsp:txXfrm>
        <a:off x="3060559" y="0"/>
        <a:ext cx="2358858" cy="888057"/>
      </dsp:txXfrm>
    </dsp:sp>
    <dsp:sp modelId="{692BC71D-B070-45FA-8480-0FDF23CD00D5}">
      <dsp:nvSpPr>
        <dsp:cNvPr id="0" name=""/>
        <dsp:cNvSpPr/>
      </dsp:nvSpPr>
      <dsp:spPr>
        <a:xfrm>
          <a:off x="5966555" y="892571"/>
          <a:ext cx="2094891" cy="888057"/>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DZ" sz="1400" b="1" kern="1200" dirty="0" smtClean="0">
              <a:cs typeface="Simplified Arabic" pitchFamily="2" charset="-78"/>
            </a:rPr>
            <a:t>أن يكون الحق المدعى </a:t>
          </a:r>
          <a:r>
            <a:rPr lang="ar-DZ" sz="1400" b="1" kern="1200" dirty="0" err="1" smtClean="0">
              <a:cs typeface="Simplified Arabic" pitchFamily="2" charset="-78"/>
            </a:rPr>
            <a:t>به</a:t>
          </a:r>
          <a:r>
            <a:rPr lang="ar-DZ" sz="1400" b="1" kern="1200" dirty="0" smtClean="0">
              <a:cs typeface="Simplified Arabic" pitchFamily="2" charset="-78"/>
            </a:rPr>
            <a:t> ثابتًا ومستحق الأداء ولم ينقض</a:t>
          </a:r>
          <a:endParaRPr lang="fr-FR" sz="1400" b="1" kern="1200" dirty="0"/>
        </a:p>
      </dsp:txBody>
      <dsp:txXfrm>
        <a:off x="5966555" y="892571"/>
        <a:ext cx="2094891" cy="888057"/>
      </dsp:txXfrm>
    </dsp:sp>
    <dsp:sp modelId="{0BB948C1-CF93-47F3-BF30-3DC8D9C738FD}">
      <dsp:nvSpPr>
        <dsp:cNvPr id="0" name=""/>
        <dsp:cNvSpPr/>
      </dsp:nvSpPr>
      <dsp:spPr>
        <a:xfrm>
          <a:off x="5931733" y="2606366"/>
          <a:ext cx="2297866" cy="782991"/>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DZ" sz="1400" b="1" kern="1200" dirty="0" smtClean="0">
              <a:cs typeface="Simplified Arabic" pitchFamily="2" charset="-78"/>
            </a:rPr>
            <a:t>ألا ينقضي ميعاد رفع الدعوى التي نحمي الحق المعتدى عليه</a:t>
          </a:r>
          <a:endParaRPr lang="fr-FR" sz="1400" b="1" kern="1200" dirty="0">
            <a:cs typeface="Simplified Arabic" pitchFamily="2" charset="-78"/>
          </a:endParaRPr>
        </a:p>
      </dsp:txBody>
      <dsp:txXfrm>
        <a:off x="5931733" y="2606366"/>
        <a:ext cx="2297866" cy="782991"/>
      </dsp:txXfrm>
    </dsp:sp>
    <dsp:sp modelId="{35FCD933-A9CF-49CE-B66D-C0BF5CC74BF2}">
      <dsp:nvSpPr>
        <dsp:cNvPr id="0" name=""/>
        <dsp:cNvSpPr/>
      </dsp:nvSpPr>
      <dsp:spPr>
        <a:xfrm>
          <a:off x="3121716" y="3791529"/>
          <a:ext cx="2140182" cy="888057"/>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DZ" sz="1400" b="1" kern="1200" dirty="0" smtClean="0">
              <a:cs typeface="Simplified Arabic" pitchFamily="2" charset="-78"/>
            </a:rPr>
            <a:t>ألا يكون قد أتُفق على التحكيم بصدد الحق المدعى </a:t>
          </a:r>
          <a:r>
            <a:rPr lang="ar-DZ" sz="1400" b="1" kern="1200" dirty="0" err="1" smtClean="0">
              <a:cs typeface="Simplified Arabic" pitchFamily="2" charset="-78"/>
            </a:rPr>
            <a:t>به</a:t>
          </a:r>
          <a:r>
            <a:rPr lang="ar-DZ" sz="1400" kern="1200" dirty="0" err="1" smtClean="0">
              <a:cs typeface="Simplified Arabic" pitchFamily="2" charset="-78"/>
            </a:rPr>
            <a:t>.</a:t>
          </a:r>
          <a:endParaRPr lang="fr-FR" sz="1400" kern="1200" dirty="0"/>
        </a:p>
      </dsp:txBody>
      <dsp:txXfrm>
        <a:off x="3121716" y="3791529"/>
        <a:ext cx="2140182" cy="888057"/>
      </dsp:txXfrm>
    </dsp:sp>
    <dsp:sp modelId="{2FD17FDA-F703-45BF-96EE-228674D43BBA}">
      <dsp:nvSpPr>
        <dsp:cNvPr id="0" name=""/>
        <dsp:cNvSpPr/>
      </dsp:nvSpPr>
      <dsp:spPr>
        <a:xfrm>
          <a:off x="386449" y="2531846"/>
          <a:ext cx="2211653" cy="888057"/>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DZ" sz="1400" b="1" kern="1200" dirty="0" smtClean="0">
              <a:cs typeface="Simplified Arabic" pitchFamily="2" charset="-78"/>
            </a:rPr>
            <a:t>ألا يكون قد تم صلح بين الخصوم بصدد الحق المدعى </a:t>
          </a:r>
          <a:r>
            <a:rPr lang="ar-DZ" sz="1400" b="1" kern="1200" dirty="0" err="1" smtClean="0">
              <a:cs typeface="Simplified Arabic" pitchFamily="2" charset="-78"/>
            </a:rPr>
            <a:t>به.</a:t>
          </a:r>
          <a:endParaRPr lang="fr-FR" sz="1400" b="1" kern="1200" dirty="0"/>
        </a:p>
      </dsp:txBody>
      <dsp:txXfrm>
        <a:off x="386449" y="2531846"/>
        <a:ext cx="2211653" cy="888057"/>
      </dsp:txXfrm>
    </dsp:sp>
    <dsp:sp modelId="{5A04B6A5-10B1-4895-A08E-7C08554CB87B}">
      <dsp:nvSpPr>
        <dsp:cNvPr id="0" name=""/>
        <dsp:cNvSpPr/>
      </dsp:nvSpPr>
      <dsp:spPr>
        <a:xfrm>
          <a:off x="263842" y="818058"/>
          <a:ext cx="2605897" cy="888057"/>
        </a:xfrm>
        <a:prstGeom prst="round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DZ" sz="1400" b="1" kern="1200" dirty="0" smtClean="0">
              <a:cs typeface="Simplified Arabic" pitchFamily="2" charset="-78"/>
            </a:rPr>
            <a:t>ألا يكون الحق  المدعى </a:t>
          </a:r>
          <a:r>
            <a:rPr lang="ar-DZ" sz="1400" b="1" kern="1200" dirty="0" err="1" smtClean="0">
              <a:cs typeface="Simplified Arabic" pitchFamily="2" charset="-78"/>
            </a:rPr>
            <a:t>به</a:t>
          </a:r>
          <a:r>
            <a:rPr lang="ar-DZ" sz="1400" b="1" kern="1200" dirty="0" smtClean="0">
              <a:cs typeface="Simplified Arabic" pitchFamily="2" charset="-78"/>
            </a:rPr>
            <a:t> قد فيه سبق الحكم </a:t>
          </a:r>
          <a:r>
            <a:rPr lang="ar-DZ" sz="1400" b="1" kern="1200" dirty="0" err="1" smtClean="0">
              <a:cs typeface="Simplified Arabic" pitchFamily="2" charset="-78"/>
            </a:rPr>
            <a:t>به</a:t>
          </a:r>
          <a:r>
            <a:rPr lang="ar-DZ" sz="1400" b="1" kern="1200" dirty="0" smtClean="0">
              <a:cs typeface="Simplified Arabic" pitchFamily="2" charset="-78"/>
            </a:rPr>
            <a:t> وحاز قوة الشيء المقضي </a:t>
          </a:r>
          <a:endParaRPr lang="fr-FR" sz="1400" b="1" kern="1200" dirty="0"/>
        </a:p>
      </dsp:txBody>
      <dsp:txXfrm>
        <a:off x="263842" y="818058"/>
        <a:ext cx="2605897" cy="8880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1C9A904-68B7-47ED-9CE2-96F4D0F977C0}" type="datetimeFigureOut">
              <a:rPr lang="fr-FR" smtClean="0"/>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C9A904-68B7-47ED-9CE2-96F4D0F977C0}" type="datetimeFigureOut">
              <a:rPr lang="fr-FR" smtClean="0"/>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C9A904-68B7-47ED-9CE2-96F4D0F977C0}" type="datetimeFigureOut">
              <a:rPr lang="fr-FR" smtClean="0"/>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C9A904-68B7-47ED-9CE2-96F4D0F977C0}" type="datetimeFigureOut">
              <a:rPr lang="fr-FR" smtClean="0"/>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1C9A904-68B7-47ED-9CE2-96F4D0F977C0}" type="datetimeFigureOut">
              <a:rPr lang="fr-FR" smtClean="0"/>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1C9A904-68B7-47ED-9CE2-96F4D0F977C0}" type="datetimeFigureOut">
              <a:rPr lang="fr-FR" smtClean="0"/>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1C9A904-68B7-47ED-9CE2-96F4D0F977C0}" type="datetimeFigureOut">
              <a:rPr lang="fr-FR" smtClean="0"/>
              <a:t>08/04/2020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1C9A904-68B7-47ED-9CE2-96F4D0F977C0}" type="datetimeFigureOut">
              <a:rPr lang="fr-FR" smtClean="0"/>
              <a:t>08/04/2020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C9A904-68B7-47ED-9CE2-96F4D0F977C0}" type="datetimeFigureOut">
              <a:rPr lang="fr-FR" smtClean="0"/>
              <a:t>08/04/2020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1C9A904-68B7-47ED-9CE2-96F4D0F977C0}" type="datetimeFigureOut">
              <a:rPr lang="fr-FR" smtClean="0"/>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1C9A904-68B7-47ED-9CE2-96F4D0F977C0}" type="datetimeFigureOut">
              <a:rPr lang="fr-FR" smtClean="0"/>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9A904-68B7-47ED-9CE2-96F4D0F977C0}" type="datetimeFigureOut">
              <a:rPr lang="fr-FR" smtClean="0"/>
              <a:t>08/04/2020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3CDFD-EE9E-4170-B2C7-F70F687BBE7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611560" y="1916832"/>
            <a:ext cx="7848872" cy="295232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DZ" b="1" u="sng" dirty="0" smtClean="0"/>
          </a:p>
          <a:p>
            <a:pPr algn="ctr" rtl="1"/>
            <a:r>
              <a:rPr lang="ar-DZ" sz="5400" b="1" dirty="0" smtClean="0">
                <a:solidFill>
                  <a:schemeClr val="bg2">
                    <a:lumMod val="10000"/>
                  </a:schemeClr>
                </a:solidFill>
                <a:latin typeface="Arabic Typesetting" pitchFamily="66" charset="-78"/>
                <a:cs typeface="Arabic Typesetting" pitchFamily="66" charset="-78"/>
              </a:rPr>
              <a:t>عنوان المحاضرة </a:t>
            </a:r>
          </a:p>
          <a:p>
            <a:pPr algn="ctr" rtl="1"/>
            <a:r>
              <a:rPr lang="ar-DZ" sz="5400" b="1" dirty="0" smtClean="0">
                <a:solidFill>
                  <a:schemeClr val="bg2">
                    <a:lumMod val="10000"/>
                  </a:schemeClr>
                </a:solidFill>
                <a:latin typeface="Arabic Typesetting" pitchFamily="66" charset="-78"/>
                <a:cs typeface="Arabic Typesetting" pitchFamily="66" charset="-78"/>
              </a:rPr>
              <a:t>نظرية الدعوى القضائية</a:t>
            </a:r>
            <a:endParaRPr lang="fr-FR" sz="5400" dirty="0">
              <a:solidFill>
                <a:schemeClr val="bg2">
                  <a:lumMod val="10000"/>
                </a:schemeClr>
              </a:solidFill>
              <a:latin typeface="Arabic Typesetting" pitchFamily="66" charset="-78"/>
              <a:cs typeface="Arabic Typesetting" pitchFamily="66" charset="-78"/>
            </a:endParaRPr>
          </a:p>
          <a:p>
            <a:pPr algn="ctr" rtl="1"/>
            <a:endParaRPr lang="fr-FR" dirty="0"/>
          </a:p>
        </p:txBody>
      </p:sp>
      <p:sp>
        <p:nvSpPr>
          <p:cNvPr id="3" name="Rectangle 2"/>
          <p:cNvSpPr/>
          <p:nvPr/>
        </p:nvSpPr>
        <p:spPr>
          <a:xfrm>
            <a:off x="611560" y="476672"/>
            <a:ext cx="7704856" cy="10081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800" dirty="0" smtClean="0">
                <a:latin typeface="Algerian" pitchFamily="82" charset="0"/>
              </a:rPr>
              <a:t>جامعة محمد </a:t>
            </a:r>
            <a:r>
              <a:rPr lang="ar-DZ" sz="2800" dirty="0" err="1" smtClean="0">
                <a:latin typeface="Algerian" pitchFamily="82" charset="0"/>
              </a:rPr>
              <a:t>لمين</a:t>
            </a:r>
            <a:r>
              <a:rPr lang="ar-DZ" sz="2800" dirty="0" smtClean="0">
                <a:latin typeface="Algerian" pitchFamily="82" charset="0"/>
              </a:rPr>
              <a:t> دباغين </a:t>
            </a:r>
            <a:r>
              <a:rPr lang="ar-DZ" sz="2800" dirty="0" err="1" smtClean="0">
                <a:latin typeface="Algerian" pitchFamily="82" charset="0"/>
              </a:rPr>
              <a:t>سطيف</a:t>
            </a:r>
            <a:r>
              <a:rPr lang="ar-DZ" sz="2800" dirty="0" smtClean="0">
                <a:latin typeface="Algerian" pitchFamily="82" charset="0"/>
              </a:rPr>
              <a:t> 2</a:t>
            </a:r>
          </a:p>
          <a:p>
            <a:pPr algn="ctr" rtl="1"/>
            <a:r>
              <a:rPr lang="ar-DZ" sz="2800" dirty="0" smtClean="0">
                <a:latin typeface="Algerian" pitchFamily="82" charset="0"/>
              </a:rPr>
              <a:t>كلية الحقوق والعلوم السياسية</a:t>
            </a:r>
            <a:endParaRPr lang="fr-FR" sz="2800" dirty="0">
              <a:latin typeface="Algerian" pitchFamily="82" charset="0"/>
            </a:endParaRPr>
          </a:p>
        </p:txBody>
      </p:sp>
      <p:sp>
        <p:nvSpPr>
          <p:cNvPr id="4" name="Rectangle à coins arrondis 3"/>
          <p:cNvSpPr/>
          <p:nvPr/>
        </p:nvSpPr>
        <p:spPr>
          <a:xfrm>
            <a:off x="1115616" y="5301208"/>
            <a:ext cx="6552728" cy="9361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000" dirty="0" err="1" smtClean="0">
                <a:latin typeface="DejaVu Sans" pitchFamily="34" charset="0"/>
                <a:ea typeface="DejaVu Sans" pitchFamily="34" charset="0"/>
                <a:cs typeface="DejaVu Sans" pitchFamily="34" charset="0"/>
              </a:rPr>
              <a:t>إعداد:</a:t>
            </a:r>
            <a:endParaRPr lang="ar-DZ" sz="2000" dirty="0" smtClean="0">
              <a:latin typeface="DejaVu Sans" pitchFamily="34" charset="0"/>
              <a:ea typeface="DejaVu Sans" pitchFamily="34" charset="0"/>
              <a:cs typeface="DejaVu Sans" pitchFamily="34" charset="0"/>
            </a:endParaRPr>
          </a:p>
          <a:p>
            <a:pPr algn="ctr" rtl="1"/>
            <a:r>
              <a:rPr lang="ar-DZ" sz="2000" dirty="0" smtClean="0">
                <a:latin typeface="DejaVu Sans" pitchFamily="34" charset="0"/>
                <a:ea typeface="DejaVu Sans" pitchFamily="34" charset="0"/>
                <a:cs typeface="DejaVu Sans" pitchFamily="34" charset="0"/>
              </a:rPr>
              <a:t>الأستاذة غربي نجاح</a:t>
            </a:r>
            <a:endParaRPr lang="fr-FR" sz="2000" dirty="0">
              <a:latin typeface="DejaVu Sans" pitchFamily="34" charset="0"/>
              <a:ea typeface="DejaVu Sans" pitchFamily="34" charset="0"/>
              <a:cs typeface="DejaVu San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548680"/>
            <a:ext cx="7848872" cy="568863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lnSpc>
                <a:spcPct val="150000"/>
              </a:lnSpc>
            </a:pPr>
            <a:endParaRPr lang="ar-DZ" sz="800" dirty="0" smtClean="0">
              <a:cs typeface="Simplified Arabic" pitchFamily="2" charset="-78"/>
            </a:endParaRPr>
          </a:p>
          <a:p>
            <a:pPr algn="just" rtl="1">
              <a:lnSpc>
                <a:spcPct val="150000"/>
              </a:lnSpc>
              <a:buFont typeface="Arial" pitchFamily="34" charset="0"/>
              <a:buChar char="•"/>
            </a:pPr>
            <a:r>
              <a:rPr lang="ar-DZ" dirty="0" smtClean="0">
                <a:cs typeface="Simplified Arabic" pitchFamily="2" charset="-78"/>
              </a:rPr>
              <a:t>4- امكانية وجود حق دون دعوى تحميه مثل </a:t>
            </a:r>
            <a:r>
              <a:rPr lang="ar-SA" dirty="0" smtClean="0">
                <a:cs typeface="Simplified Arabic" pitchFamily="2" charset="-78"/>
              </a:rPr>
              <a:t>الالتزام الطبيعي</a:t>
            </a:r>
            <a:r>
              <a:rPr lang="ar-DZ" dirty="0" smtClean="0">
                <a:cs typeface="Simplified Arabic" pitchFamily="2" charset="-78"/>
              </a:rPr>
              <a:t> ك</a:t>
            </a:r>
            <a:r>
              <a:rPr lang="ar-SA" dirty="0" smtClean="0">
                <a:cs typeface="Simplified Arabic" pitchFamily="2" charset="-78"/>
              </a:rPr>
              <a:t>الحق في النفقة</a:t>
            </a:r>
            <a:r>
              <a:rPr lang="ar-DZ" dirty="0" err="1" smtClean="0">
                <a:cs typeface="Simplified Arabic" pitchFamily="2" charset="-78"/>
              </a:rPr>
              <a:t>.</a:t>
            </a:r>
            <a:endParaRPr lang="ar-DZ" dirty="0" smtClean="0">
              <a:cs typeface="Simplified Arabic" pitchFamily="2" charset="-78"/>
            </a:endParaRPr>
          </a:p>
          <a:p>
            <a:pPr algn="just" rtl="1">
              <a:lnSpc>
                <a:spcPct val="150000"/>
              </a:lnSpc>
              <a:buFont typeface="Arial" pitchFamily="34" charset="0"/>
              <a:buChar char="•"/>
            </a:pPr>
            <a:r>
              <a:rPr lang="ar-DZ" dirty="0" smtClean="0">
                <a:cs typeface="Simplified Arabic" pitchFamily="2" charset="-78"/>
              </a:rPr>
              <a:t>5- وجود دعاوى لا تستند إلى حق شخصي كدعاوى الحسبة والدعوى </a:t>
            </a:r>
            <a:r>
              <a:rPr lang="ar-SA" dirty="0" smtClean="0">
                <a:cs typeface="Simplified Arabic" pitchFamily="2" charset="-78"/>
              </a:rPr>
              <a:t>العمومية</a:t>
            </a:r>
            <a:r>
              <a:rPr lang="ar-DZ" dirty="0" smtClean="0">
                <a:cs typeface="Simplified Arabic" pitchFamily="2" charset="-78"/>
              </a:rPr>
              <a:t> التي </a:t>
            </a:r>
            <a:r>
              <a:rPr lang="ar-SA" dirty="0" smtClean="0">
                <a:cs typeface="Simplified Arabic" pitchFamily="2" charset="-78"/>
              </a:rPr>
              <a:t>تباشر</a:t>
            </a:r>
            <a:r>
              <a:rPr lang="ar-DZ" dirty="0" smtClean="0">
                <a:cs typeface="Simplified Arabic" pitchFamily="2" charset="-78"/>
              </a:rPr>
              <a:t>ها</a:t>
            </a:r>
            <a:r>
              <a:rPr lang="ar-SA" dirty="0" smtClean="0">
                <a:cs typeface="Simplified Arabic" pitchFamily="2" charset="-78"/>
              </a:rPr>
              <a:t> </a:t>
            </a:r>
            <a:r>
              <a:rPr lang="ar-SA" dirty="0">
                <a:cs typeface="Simplified Arabic" pitchFamily="2" charset="-78"/>
              </a:rPr>
              <a:t>النيابة </a:t>
            </a:r>
            <a:r>
              <a:rPr lang="ar-SA" dirty="0" smtClean="0">
                <a:cs typeface="Simplified Arabic" pitchFamily="2" charset="-78"/>
              </a:rPr>
              <a:t>العامة، </a:t>
            </a:r>
            <a:r>
              <a:rPr lang="ar-SA" dirty="0">
                <a:cs typeface="Simplified Arabic" pitchFamily="2" charset="-78"/>
              </a:rPr>
              <a:t>أو </a:t>
            </a:r>
            <a:r>
              <a:rPr lang="ar-DZ" dirty="0" smtClean="0">
                <a:cs typeface="Simplified Arabic" pitchFamily="2" charset="-78"/>
              </a:rPr>
              <a:t>ال</a:t>
            </a:r>
            <a:r>
              <a:rPr lang="ar-SA" dirty="0" smtClean="0">
                <a:cs typeface="Simplified Arabic" pitchFamily="2" charset="-78"/>
              </a:rPr>
              <a:t>طعن </a:t>
            </a:r>
            <a:r>
              <a:rPr lang="ar-SA" dirty="0">
                <a:cs typeface="Simplified Arabic" pitchFamily="2" charset="-78"/>
              </a:rPr>
              <a:t>لصالح القانون</a:t>
            </a:r>
            <a:r>
              <a:rPr lang="ar-SA" dirty="0" smtClean="0">
                <a:cs typeface="Simplified Arabic" pitchFamily="2" charset="-78"/>
              </a:rPr>
              <a:t>،</a:t>
            </a:r>
            <a:r>
              <a:rPr lang="ar-DZ" dirty="0" smtClean="0">
                <a:cs typeface="Simplified Arabic" pitchFamily="2" charset="-78"/>
              </a:rPr>
              <a:t> لذا </a:t>
            </a:r>
            <a:r>
              <a:rPr lang="ar-SA" dirty="0" smtClean="0">
                <a:cs typeface="Simplified Arabic" pitchFamily="2" charset="-78"/>
              </a:rPr>
              <a:t>يصعب </a:t>
            </a:r>
            <a:r>
              <a:rPr lang="ar-SA" dirty="0">
                <a:cs typeface="Simplified Arabic" pitchFamily="2" charset="-78"/>
              </a:rPr>
              <a:t>القول أن النيابة العامة تتمتع بحق ذاتي.</a:t>
            </a:r>
            <a:endParaRPr lang="fr-FR" dirty="0">
              <a:cs typeface="Simplified Arabic" pitchFamily="2" charset="-78"/>
            </a:endParaRPr>
          </a:p>
          <a:p>
            <a:pPr algn="just" rtl="1">
              <a:lnSpc>
                <a:spcPct val="150000"/>
              </a:lnSpc>
              <a:buFont typeface="Arial" pitchFamily="34" charset="0"/>
              <a:buChar char="•"/>
            </a:pPr>
            <a:r>
              <a:rPr lang="ar-DZ" dirty="0" smtClean="0">
                <a:cs typeface="Simplified Arabic" pitchFamily="2" charset="-78"/>
              </a:rPr>
              <a:t>6</a:t>
            </a:r>
            <a:r>
              <a:rPr lang="ar-SA" dirty="0" err="1" smtClean="0">
                <a:cs typeface="Simplified Arabic" pitchFamily="2" charset="-78"/>
              </a:rPr>
              <a:t>-</a:t>
            </a:r>
            <a:r>
              <a:rPr lang="ar-SA" dirty="0" smtClean="0">
                <a:cs typeface="Simplified Arabic" pitchFamily="2" charset="-78"/>
              </a:rPr>
              <a:t> </a:t>
            </a:r>
            <a:r>
              <a:rPr lang="ar-DZ" dirty="0">
                <a:cs typeface="Simplified Arabic" pitchFamily="2" charset="-78"/>
              </a:rPr>
              <a:t>ا</a:t>
            </a:r>
            <a:r>
              <a:rPr lang="ar-SA" dirty="0" smtClean="0">
                <a:cs typeface="Simplified Arabic" pitchFamily="2" charset="-78"/>
              </a:rPr>
              <a:t>م</a:t>
            </a:r>
            <a:r>
              <a:rPr lang="ar-DZ" dirty="0" err="1" smtClean="0">
                <a:cs typeface="Simplified Arabic" pitchFamily="2" charset="-78"/>
              </a:rPr>
              <a:t>كا</a:t>
            </a:r>
            <a:r>
              <a:rPr lang="ar-SA" dirty="0" smtClean="0">
                <a:cs typeface="Simplified Arabic" pitchFamily="2" charset="-78"/>
              </a:rPr>
              <a:t>ن</a:t>
            </a:r>
            <a:r>
              <a:rPr lang="ar-DZ" dirty="0" err="1" smtClean="0">
                <a:cs typeface="Simplified Arabic" pitchFamily="2" charset="-78"/>
              </a:rPr>
              <a:t>ية</a:t>
            </a:r>
            <a:r>
              <a:rPr lang="ar-SA" dirty="0" smtClean="0">
                <a:cs typeface="Simplified Arabic" pitchFamily="2" charset="-78"/>
              </a:rPr>
              <a:t> حماية نفس الحق عن طريق رفع</a:t>
            </a:r>
            <a:r>
              <a:rPr lang="ar-DZ" dirty="0" smtClean="0">
                <a:cs typeface="Simplified Arabic" pitchFamily="2" charset="-78"/>
              </a:rPr>
              <a:t> عدة</a:t>
            </a:r>
            <a:r>
              <a:rPr lang="ar-SA" dirty="0" smtClean="0">
                <a:cs typeface="Simplified Arabic" pitchFamily="2" charset="-78"/>
              </a:rPr>
              <a:t> دعاوى متميزة فمثلا، في حالة عدم تسديد مبلغ الإيجار من طرف المستأجر، يجوز للمؤجر رفع دعويين مستقلتين، فإما أن يرفع دعوى لفسخ عقد الإيجار، وإما أن يرفع دعوى يطلب فيها تسديد مبلغ الإيجار والتعويضات.</a:t>
            </a:r>
            <a:r>
              <a:rPr lang="ar-DZ" dirty="0" smtClean="0">
                <a:cs typeface="Simplified Arabic" pitchFamily="2" charset="-78"/>
              </a:rPr>
              <a:t> ومثال أيضا على حق الملكية يمكن أن نحميه بدعوى الملكية أو دعوى الحيازة أو دعوى التعويض.</a:t>
            </a:r>
            <a:endParaRPr lang="fr-FR" dirty="0" smtClean="0">
              <a:cs typeface="Simplified Arabic" pitchFamily="2" charset="-78"/>
            </a:endParaRPr>
          </a:p>
          <a:p>
            <a:pPr algn="just" rtl="1">
              <a:lnSpc>
                <a:spcPct val="150000"/>
              </a:lnSpc>
              <a:buFont typeface="Arial" pitchFamily="34" charset="0"/>
              <a:buChar char="•"/>
            </a:pPr>
            <a:r>
              <a:rPr lang="ar-DZ" dirty="0" smtClean="0">
                <a:cs typeface="Simplified Arabic" pitchFamily="2" charset="-78"/>
              </a:rPr>
              <a:t>7</a:t>
            </a:r>
            <a:r>
              <a:rPr lang="ar-SA" dirty="0" smtClean="0">
                <a:cs typeface="Simplified Arabic" pitchFamily="2" charset="-78"/>
              </a:rPr>
              <a:t>- قواعد أهلية التقاضي ليست هي نفس القواعد المشترطة لمباشرة </a:t>
            </a:r>
            <a:r>
              <a:rPr lang="ar-SA" dirty="0" err="1" smtClean="0">
                <a:cs typeface="Simplified Arabic" pitchFamily="2" charset="-78"/>
              </a:rPr>
              <a:t>الحق.</a:t>
            </a:r>
            <a:r>
              <a:rPr lang="ar-SA" dirty="0" smtClean="0">
                <a:cs typeface="Simplified Arabic" pitchFamily="2" charset="-78"/>
              </a:rPr>
              <a:t> ففاقد الأهلية</a:t>
            </a:r>
            <a:r>
              <a:rPr lang="ar-DZ" dirty="0" smtClean="0">
                <a:cs typeface="Simplified Arabic" pitchFamily="2" charset="-78"/>
              </a:rPr>
              <a:t> أو </a:t>
            </a:r>
            <a:r>
              <a:rPr lang="ar-DZ" dirty="0" err="1" smtClean="0">
                <a:cs typeface="Simplified Arabic" pitchFamily="2" charset="-78"/>
              </a:rPr>
              <a:t>ناقصها</a:t>
            </a:r>
            <a:r>
              <a:rPr lang="ar-SA" dirty="0" smtClean="0">
                <a:cs typeface="Simplified Arabic" pitchFamily="2" charset="-78"/>
              </a:rPr>
              <a:t> كالقاصر مثلا، يبقى يتمتع بحقه </a:t>
            </a:r>
            <a:r>
              <a:rPr lang="ar-DZ" dirty="0" smtClean="0">
                <a:cs typeface="Simplified Arabic" pitchFamily="2" charset="-78"/>
              </a:rPr>
              <a:t>في</a:t>
            </a:r>
            <a:r>
              <a:rPr lang="ar-SA" dirty="0" smtClean="0">
                <a:cs typeface="Simplified Arabic" pitchFamily="2" charset="-78"/>
              </a:rPr>
              <a:t> رفع دعواه بواسطة وليه أو وصيه.</a:t>
            </a:r>
            <a:endParaRPr lang="ar-DZ" dirty="0" smtClean="0">
              <a:cs typeface="Simplified Arabic" pitchFamily="2" charset="-78"/>
            </a:endParaRPr>
          </a:p>
          <a:p>
            <a:pPr algn="just" rtl="1">
              <a:lnSpc>
                <a:spcPct val="150000"/>
              </a:lnSpc>
              <a:buFont typeface="Arial" pitchFamily="34" charset="0"/>
              <a:buChar char="•"/>
            </a:pPr>
            <a:r>
              <a:rPr lang="ar-DZ" dirty="0" smtClean="0">
                <a:solidFill>
                  <a:srgbClr val="C00000"/>
                </a:solidFill>
                <a:cs typeface="Simplified Arabic" pitchFamily="2" charset="-78"/>
              </a:rPr>
              <a:t>    نستنتج مما سبق أن الدعوى هي مظهر من مظاهر حماية الحق، وبالتالي لا يمكن اعتبارها هي الحق نفسه، ولا يمكن اعتبار الدعوى منفصلة عن الحق انفصالا تاما بل هي لصيقة بالحق أو هي جزء منه أو </a:t>
            </a:r>
            <a:r>
              <a:rPr lang="ar-DZ" dirty="0" smtClean="0">
                <a:solidFill>
                  <a:srgbClr val="C00000"/>
                </a:solidFill>
                <a:cs typeface="Simplified Arabic" pitchFamily="2" charset="-78"/>
              </a:rPr>
              <a:t>عنصر من عناصره.</a:t>
            </a:r>
            <a:endParaRPr lang="fr-FR" dirty="0">
              <a:solidFill>
                <a:srgbClr val="C00000"/>
              </a:solidFill>
              <a:cs typeface="Simplified Arabic" pitchFamily="2" charset="-78"/>
            </a:endParaRPr>
          </a:p>
          <a:p>
            <a:pPr algn="just" rtl="1"/>
            <a:endParaRPr lang="fr-FR" dirty="0">
              <a:cs typeface="Simplified Arabic"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899592" y="980728"/>
          <a:ext cx="7560840" cy="5145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15616" y="332656"/>
            <a:ext cx="6912768"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200" b="1" u="sng" dirty="0" smtClean="0">
                <a:solidFill>
                  <a:schemeClr val="tx1"/>
                </a:solidFill>
                <a:cs typeface="Simplified Arabic" pitchFamily="2" charset="-78"/>
              </a:rPr>
              <a:t>6- تمييز الدعوى عن غيرها من المصطلحات والنظم القانونية المشابهة</a:t>
            </a:r>
            <a:endParaRPr lang="fr-FR" sz="2200" b="1" u="sng" dirty="0">
              <a:solidFill>
                <a:schemeClr val="tx1"/>
              </a:solidFill>
              <a:cs typeface="Simplified Arabic" pitchFamily="2" charset="-78"/>
            </a:endParaRPr>
          </a:p>
        </p:txBody>
      </p:sp>
      <p:sp>
        <p:nvSpPr>
          <p:cNvPr id="3" name="Rectangle à coins arrondis 2"/>
          <p:cNvSpPr/>
          <p:nvPr/>
        </p:nvSpPr>
        <p:spPr>
          <a:xfrm>
            <a:off x="395536" y="1124744"/>
            <a:ext cx="7992888" cy="518457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sz="2000" b="1" u="sng" dirty="0" smtClean="0">
              <a:solidFill>
                <a:schemeClr val="tx1"/>
              </a:solidFill>
              <a:cs typeface="Simplified Arabic" pitchFamily="2" charset="-78"/>
            </a:endParaRPr>
          </a:p>
          <a:p>
            <a:pPr algn="ctr" rtl="1"/>
            <a:endParaRPr lang="ar-DZ" sz="2000" b="1" u="sng" dirty="0" smtClean="0">
              <a:solidFill>
                <a:schemeClr val="tx1"/>
              </a:solidFill>
              <a:cs typeface="Simplified Arabic" pitchFamily="2" charset="-78"/>
            </a:endParaRPr>
          </a:p>
          <a:p>
            <a:pPr algn="ctr" rtl="1"/>
            <a:endParaRPr lang="ar-DZ" sz="2000" b="1" u="sng" dirty="0">
              <a:solidFill>
                <a:schemeClr val="tx1"/>
              </a:solidFill>
              <a:cs typeface="Simplified Arabic" pitchFamily="2" charset="-78"/>
            </a:endParaRPr>
          </a:p>
          <a:p>
            <a:pPr algn="ctr" rtl="1"/>
            <a:r>
              <a:rPr lang="ar-DZ" sz="2000" b="1" u="sng" dirty="0" smtClean="0">
                <a:solidFill>
                  <a:schemeClr val="tx1"/>
                </a:solidFill>
                <a:cs typeface="Simplified Arabic" pitchFamily="2" charset="-78"/>
              </a:rPr>
              <a:t>1- الدعوى وحق اللجوء إلى </a:t>
            </a:r>
            <a:r>
              <a:rPr lang="ar-DZ" sz="2000" b="1" u="sng" dirty="0" err="1" smtClean="0">
                <a:solidFill>
                  <a:schemeClr val="tx1"/>
                </a:solidFill>
                <a:cs typeface="Simplified Arabic" pitchFamily="2" charset="-78"/>
              </a:rPr>
              <a:t>القضاء:</a:t>
            </a:r>
            <a:endParaRPr lang="ar-DZ" sz="2000" b="1" u="sng" dirty="0" smtClean="0">
              <a:solidFill>
                <a:schemeClr val="tx1"/>
              </a:solidFill>
              <a:cs typeface="Simplified Arabic" pitchFamily="2" charset="-78"/>
            </a:endParaRPr>
          </a:p>
          <a:p>
            <a:pPr algn="just" rtl="1"/>
            <a:r>
              <a:rPr lang="ar-DZ" dirty="0" smtClean="0">
                <a:cs typeface="Simplified Arabic" pitchFamily="2" charset="-78"/>
              </a:rPr>
              <a:t>  </a:t>
            </a:r>
          </a:p>
          <a:p>
            <a:pPr algn="just" rtl="1"/>
            <a:r>
              <a:rPr lang="ar-DZ" dirty="0" smtClean="0">
                <a:cs typeface="Simplified Arabic" pitchFamily="2" charset="-78"/>
              </a:rPr>
              <a:t>   حق اللجوء إلى القضاء هو من الحقوق العامة المصانة دستوريا، بحيث لا يجوز التنازل عنه، </a:t>
            </a:r>
            <a:r>
              <a:rPr lang="ar-DZ" dirty="0">
                <a:cs typeface="Simplified Arabic" pitchFamily="2" charset="-78"/>
              </a:rPr>
              <a:t>ف</a:t>
            </a:r>
            <a:r>
              <a:rPr lang="ar-DZ" dirty="0" smtClean="0">
                <a:cs typeface="Simplified Arabic" pitchFamily="2" charset="-78"/>
              </a:rPr>
              <a:t>كل شخص يتمتع بهذا الحق بصورة عامة ومجردة، وممارسة هذا الحق يكون برفع الدعوى أمام القضاء ما لم توجد قيود تمنع على استعمال هذا الحق، كما سبق وأن بيناه.</a:t>
            </a:r>
          </a:p>
          <a:p>
            <a:pPr algn="just" rtl="1"/>
            <a:r>
              <a:rPr lang="ar-DZ" dirty="0" smtClean="0">
                <a:cs typeface="Simplified Arabic" pitchFamily="2" charset="-78"/>
              </a:rPr>
              <a:t>   </a:t>
            </a:r>
            <a:r>
              <a:rPr lang="ar-SA" dirty="0">
                <a:cs typeface="Simplified Arabic" pitchFamily="2" charset="-78"/>
              </a:rPr>
              <a:t>وإذا كان مباشرة الدعوى القضائية بمثابة ممارسة حق من الحقوق الأساسية، فإنه من جهة أخرى رتب المشرع على إساءة استعمال حق اللجوء إلى القضاء أثارا، منها تغريم الطرف المتعسف أو الحكم عليه </a:t>
            </a:r>
            <a:r>
              <a:rPr lang="ar-SA" dirty="0" smtClean="0">
                <a:cs typeface="Simplified Arabic" pitchFamily="2" charset="-78"/>
              </a:rPr>
              <a:t>بتعويضات</a:t>
            </a:r>
            <a:r>
              <a:rPr lang="ar-DZ" dirty="0" smtClean="0">
                <a:cs typeface="Simplified Arabic" pitchFamily="2" charset="-78"/>
              </a:rPr>
              <a:t> أو دفع كفالة مالية كنوع من العقاب</a:t>
            </a:r>
            <a:r>
              <a:rPr lang="ar-SA" dirty="0" err="1" smtClean="0">
                <a:cs typeface="Simplified Arabic" pitchFamily="2" charset="-78"/>
              </a:rPr>
              <a:t>.</a:t>
            </a:r>
            <a:r>
              <a:rPr lang="ar-DZ" dirty="0" smtClean="0">
                <a:cs typeface="Simplified Arabic" pitchFamily="2" charset="-78"/>
              </a:rPr>
              <a:t> </a:t>
            </a:r>
          </a:p>
          <a:p>
            <a:pPr algn="just" rtl="1"/>
            <a:r>
              <a:rPr lang="ar-DZ" dirty="0" smtClean="0">
                <a:cs typeface="Simplified Arabic" pitchFamily="2" charset="-78"/>
              </a:rPr>
              <a:t>    مثال ذلك المادة </a:t>
            </a:r>
            <a:r>
              <a:rPr lang="ar-DZ" dirty="0" smtClean="0">
                <a:cs typeface="Simplified Arabic" pitchFamily="2" charset="-78"/>
              </a:rPr>
              <a:t>ما </a:t>
            </a:r>
            <a:r>
              <a:rPr lang="ar-SA" dirty="0" smtClean="0">
                <a:cs typeface="Simplified Arabic" pitchFamily="2" charset="-78"/>
              </a:rPr>
              <a:t>نصت</a:t>
            </a:r>
            <a:r>
              <a:rPr lang="ar-DZ" dirty="0" smtClean="0">
                <a:cs typeface="Simplified Arabic" pitchFamily="2" charset="-78"/>
              </a:rPr>
              <a:t> عليه</a:t>
            </a:r>
            <a:r>
              <a:rPr lang="ar-SA" dirty="0" smtClean="0">
                <a:cs typeface="Simplified Arabic" pitchFamily="2" charset="-78"/>
              </a:rPr>
              <a:t> </a:t>
            </a:r>
            <a:r>
              <a:rPr lang="ar-SA" dirty="0">
                <a:cs typeface="Simplified Arabic" pitchFamily="2" charset="-78"/>
              </a:rPr>
              <a:t>المادة 377 </a:t>
            </a:r>
            <a:r>
              <a:rPr lang="ar-DZ" dirty="0" smtClean="0">
                <a:cs typeface="Simplified Arabic" pitchFamily="2" charset="-78"/>
              </a:rPr>
              <a:t>ق.إ.م.إ </a:t>
            </a:r>
            <a:r>
              <a:rPr lang="ar-SA" dirty="0" err="1" smtClean="0">
                <a:cs typeface="Simplified Arabic" pitchFamily="2" charset="-78"/>
              </a:rPr>
              <a:t>أنه</a:t>
            </a:r>
            <a:r>
              <a:rPr lang="ar-SA" dirty="0" err="1">
                <a:cs typeface="Simplified Arabic" pitchFamily="2" charset="-78"/>
              </a:rPr>
              <a:t>: </a:t>
            </a:r>
            <a:r>
              <a:rPr lang="ar-SA" dirty="0">
                <a:cs typeface="Simplified Arabic" pitchFamily="2" charset="-78"/>
              </a:rPr>
              <a:t>"يجوز للمحكمة العليا إذا رأت أن الطعن تعسفي أو الغرض منه الإضرار بالمطعون ضده أن تحكم على  الطاعن بغرامة مدنية من عشرة </a:t>
            </a:r>
            <a:r>
              <a:rPr lang="ar-DZ" dirty="0" smtClean="0">
                <a:cs typeface="Simplified Arabic" pitchFamily="2" charset="-78"/>
              </a:rPr>
              <a:t>آلا</a:t>
            </a:r>
            <a:r>
              <a:rPr lang="ar-SA" dirty="0" smtClean="0">
                <a:cs typeface="Simplified Arabic" pitchFamily="2" charset="-78"/>
              </a:rPr>
              <a:t>لف دينار</a:t>
            </a:r>
            <a:r>
              <a:rPr lang="ar-DZ" dirty="0" smtClean="0">
                <a:cs typeface="Simplified Arabic" pitchFamily="2" charset="-78"/>
              </a:rPr>
              <a:t> (10.000 </a:t>
            </a:r>
            <a:r>
              <a:rPr lang="ar-DZ" dirty="0" err="1" smtClean="0">
                <a:cs typeface="Simplified Arabic" pitchFamily="2" charset="-78"/>
              </a:rPr>
              <a:t>دج)</a:t>
            </a:r>
            <a:r>
              <a:rPr lang="ar-SA" dirty="0" smtClean="0">
                <a:cs typeface="Simplified Arabic" pitchFamily="2" charset="-78"/>
              </a:rPr>
              <a:t> </a:t>
            </a:r>
            <a:r>
              <a:rPr lang="ar-SA" dirty="0">
                <a:cs typeface="Simplified Arabic" pitchFamily="2" charset="-78"/>
              </a:rPr>
              <a:t>إلى عشرين ألف </a:t>
            </a:r>
            <a:r>
              <a:rPr lang="ar-SA" dirty="0" smtClean="0">
                <a:cs typeface="Simplified Arabic" pitchFamily="2" charset="-78"/>
              </a:rPr>
              <a:t>دينار</a:t>
            </a:r>
            <a:r>
              <a:rPr lang="ar-DZ" dirty="0" smtClean="0">
                <a:cs typeface="Simplified Arabic" pitchFamily="2" charset="-78"/>
              </a:rPr>
              <a:t> (20.000 </a:t>
            </a:r>
            <a:r>
              <a:rPr lang="ar-DZ" dirty="0" err="1" smtClean="0">
                <a:cs typeface="Simplified Arabic" pitchFamily="2" charset="-78"/>
              </a:rPr>
              <a:t>دج)</a:t>
            </a:r>
            <a:r>
              <a:rPr lang="ar-SA" dirty="0" smtClean="0">
                <a:cs typeface="Simplified Arabic" pitchFamily="2" charset="-78"/>
              </a:rPr>
              <a:t> </a:t>
            </a:r>
            <a:r>
              <a:rPr lang="ar-SA" dirty="0">
                <a:cs typeface="Simplified Arabic" pitchFamily="2" charset="-78"/>
              </a:rPr>
              <a:t>دون الإخلال بالتعويضات التي يمكن أن يحكم </a:t>
            </a:r>
            <a:r>
              <a:rPr lang="ar-SA" dirty="0" err="1">
                <a:cs typeface="Simplified Arabic" pitchFamily="2" charset="-78"/>
              </a:rPr>
              <a:t>بها</a:t>
            </a:r>
            <a:r>
              <a:rPr lang="ar-SA" dirty="0">
                <a:cs typeface="Simplified Arabic" pitchFamily="2" charset="-78"/>
              </a:rPr>
              <a:t> للمطعون </a:t>
            </a:r>
            <a:r>
              <a:rPr lang="ar-SA" dirty="0" err="1" smtClean="0">
                <a:cs typeface="Simplified Arabic" pitchFamily="2" charset="-78"/>
              </a:rPr>
              <a:t>ضده".</a:t>
            </a:r>
            <a:r>
              <a:rPr lang="ar-SA" dirty="0" smtClean="0">
                <a:cs typeface="Simplified Arabic" pitchFamily="2" charset="-78"/>
              </a:rPr>
              <a:t> </a:t>
            </a:r>
            <a:r>
              <a:rPr lang="ar-DZ" dirty="0" smtClean="0">
                <a:cs typeface="Simplified Arabic" pitchFamily="2" charset="-78"/>
              </a:rPr>
              <a:t>و</a:t>
            </a:r>
            <a:r>
              <a:rPr lang="ar-SA" dirty="0" smtClean="0">
                <a:cs typeface="Simplified Arabic" pitchFamily="2" charset="-78"/>
              </a:rPr>
              <a:t>القاعدة</a:t>
            </a:r>
            <a:r>
              <a:rPr lang="ar-DZ" dirty="0" smtClean="0">
                <a:cs typeface="Simplified Arabic" pitchFamily="2" charset="-78"/>
              </a:rPr>
              <a:t> نفسها</a:t>
            </a:r>
            <a:r>
              <a:rPr lang="ar-SA" dirty="0" smtClean="0">
                <a:cs typeface="Simplified Arabic" pitchFamily="2" charset="-78"/>
              </a:rPr>
              <a:t> </a:t>
            </a:r>
            <a:r>
              <a:rPr lang="ar-SA" dirty="0">
                <a:cs typeface="Simplified Arabic" pitchFamily="2" charset="-78"/>
              </a:rPr>
              <a:t>تطبق على التعسف في استعمال حق </a:t>
            </a:r>
            <a:r>
              <a:rPr lang="ar-SA" dirty="0" err="1">
                <a:cs typeface="Simplified Arabic" pitchFamily="2" charset="-78"/>
              </a:rPr>
              <a:t>الاستئناف </a:t>
            </a:r>
            <a:r>
              <a:rPr lang="ar-SA" dirty="0" smtClean="0">
                <a:cs typeface="Simplified Arabic" pitchFamily="2" charset="-78"/>
              </a:rPr>
              <a:t>(المادة </a:t>
            </a:r>
            <a:r>
              <a:rPr lang="ar-SA" dirty="0">
                <a:cs typeface="Simplified Arabic" pitchFamily="2" charset="-78"/>
              </a:rPr>
              <a:t>347 </a:t>
            </a:r>
            <a:r>
              <a:rPr lang="ar-DZ" dirty="0" smtClean="0">
                <a:cs typeface="Simplified Arabic" pitchFamily="2" charset="-78"/>
              </a:rPr>
              <a:t>ق.إ.م.إ</a:t>
            </a:r>
            <a:r>
              <a:rPr lang="ar-SA" dirty="0" err="1" smtClean="0">
                <a:cs typeface="Simplified Arabic" pitchFamily="2" charset="-78"/>
              </a:rPr>
              <a:t>)</a:t>
            </a:r>
            <a:r>
              <a:rPr lang="ar-DZ" dirty="0" smtClean="0">
                <a:cs typeface="Simplified Arabic" pitchFamily="2" charset="-78"/>
              </a:rPr>
              <a:t>، كما </a:t>
            </a:r>
            <a:r>
              <a:rPr lang="ar-SA" dirty="0" smtClean="0">
                <a:cs typeface="Simplified Arabic" pitchFamily="2" charset="-78"/>
              </a:rPr>
              <a:t>نص قانون الإجراءات المدنية و الإدارية على حالات خاصة يعاقب فيها المتعسف </a:t>
            </a:r>
            <a:r>
              <a:rPr lang="ar-DZ" dirty="0" smtClean="0">
                <a:cs typeface="Simplified Arabic" pitchFamily="2" charset="-78"/>
              </a:rPr>
              <a:t>ومنها ما نصت </a:t>
            </a:r>
            <a:r>
              <a:rPr lang="ar-SA" dirty="0" smtClean="0">
                <a:cs typeface="Simplified Arabic" pitchFamily="2" charset="-78"/>
              </a:rPr>
              <a:t>عليه</a:t>
            </a:r>
            <a:r>
              <a:rPr lang="ar-DZ" dirty="0" err="1" smtClean="0">
                <a:cs typeface="Simplified Arabic" pitchFamily="2" charset="-78"/>
              </a:rPr>
              <a:t>:</a:t>
            </a:r>
            <a:r>
              <a:rPr lang="ar-SA" dirty="0" smtClean="0">
                <a:cs typeface="Simplified Arabic" pitchFamily="2" charset="-78"/>
              </a:rPr>
              <a:t> </a:t>
            </a:r>
            <a:r>
              <a:rPr lang="ar-DZ" dirty="0" err="1" smtClean="0">
                <a:cs typeface="Simplified Arabic" pitchFamily="2" charset="-78"/>
              </a:rPr>
              <a:t>(</a:t>
            </a:r>
            <a:r>
              <a:rPr lang="ar-SA" dirty="0" smtClean="0">
                <a:cs typeface="Simplified Arabic" pitchFamily="2" charset="-78"/>
              </a:rPr>
              <a:t>المادة 174</a:t>
            </a:r>
            <a:r>
              <a:rPr lang="ar-DZ" dirty="0" smtClean="0">
                <a:cs typeface="Simplified Arabic" pitchFamily="2" charset="-78"/>
              </a:rPr>
              <a:t> والمادة </a:t>
            </a:r>
            <a:r>
              <a:rPr lang="ar-SA" dirty="0" smtClean="0">
                <a:cs typeface="Simplified Arabic" pitchFamily="2" charset="-78"/>
              </a:rPr>
              <a:t>388</a:t>
            </a:r>
            <a:r>
              <a:rPr lang="ar-DZ" dirty="0" smtClean="0">
                <a:cs typeface="Simplified Arabic" pitchFamily="2" charset="-78"/>
              </a:rPr>
              <a:t> </a:t>
            </a:r>
            <a:r>
              <a:rPr lang="ar-SA" dirty="0" smtClean="0">
                <a:cs typeface="Simplified Arabic" pitchFamily="2" charset="-78"/>
              </a:rPr>
              <a:t>والمادة </a:t>
            </a:r>
            <a:r>
              <a:rPr lang="ar-DZ" dirty="0" smtClean="0">
                <a:cs typeface="Simplified Arabic" pitchFamily="2" charset="-78"/>
              </a:rPr>
              <a:t>247 ق.إ.م.إ</a:t>
            </a:r>
            <a:r>
              <a:rPr lang="ar-DZ" dirty="0" err="1" smtClean="0">
                <a:cs typeface="Simplified Arabic" pitchFamily="2" charset="-78"/>
              </a:rPr>
              <a:t>).</a:t>
            </a:r>
            <a:r>
              <a:rPr lang="ar-DZ" dirty="0" smtClean="0">
                <a:cs typeface="Simplified Arabic" pitchFamily="2" charset="-78"/>
              </a:rPr>
              <a:t> </a:t>
            </a:r>
          </a:p>
          <a:p>
            <a:pPr algn="just" rtl="1"/>
            <a:r>
              <a:rPr lang="ar-DZ" dirty="0" smtClean="0">
                <a:cs typeface="Simplified Arabic" pitchFamily="2" charset="-78"/>
              </a:rPr>
              <a:t>    </a:t>
            </a:r>
            <a:r>
              <a:rPr lang="ar-SA" dirty="0" smtClean="0">
                <a:cs typeface="Simplified Arabic" pitchFamily="2" charset="-78"/>
              </a:rPr>
              <a:t>ولكن </a:t>
            </a:r>
            <a:r>
              <a:rPr lang="ar-SA" dirty="0">
                <a:cs typeface="Simplified Arabic" pitchFamily="2" charset="-78"/>
              </a:rPr>
              <a:t>لا يجب أن يكون جزاء التعسف عائقا لمبدأ حرية </a:t>
            </a:r>
            <a:r>
              <a:rPr lang="ar-SA" dirty="0" smtClean="0">
                <a:cs typeface="Simplified Arabic" pitchFamily="2" charset="-78"/>
              </a:rPr>
              <a:t>التقاضي</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ف</a:t>
            </a:r>
            <a:r>
              <a:rPr lang="ar-SA" dirty="0" smtClean="0">
                <a:cs typeface="Simplified Arabic" pitchFamily="2" charset="-78"/>
              </a:rPr>
              <a:t>حق </a:t>
            </a:r>
            <a:r>
              <a:rPr lang="ar-SA" dirty="0">
                <a:cs typeface="Simplified Arabic" pitchFamily="2" charset="-78"/>
              </a:rPr>
              <a:t>اللجوء إلى القضاء لا يكون تعسفيا يستوجب التعويض إلا إذا شكل خطأ فادحا يقترب من التدليس، أو كان عملا يفترض فيه سوء النية</a:t>
            </a:r>
            <a:r>
              <a:rPr lang="ar-SA" dirty="0" smtClean="0">
                <a:cs typeface="Simplified Arabic" pitchFamily="2" charset="-78"/>
              </a:rPr>
              <a:t>.</a:t>
            </a:r>
            <a:endParaRPr lang="ar-DZ" dirty="0" smtClean="0">
              <a:cs typeface="Simplified Arabic" pitchFamily="2" charset="-78"/>
            </a:endParaRPr>
          </a:p>
          <a:p>
            <a:pPr algn="just" rtl="1"/>
            <a:endParaRPr lang="fr-FR" sz="800" dirty="0"/>
          </a:p>
          <a:p>
            <a:pPr algn="just" rtl="1"/>
            <a:endParaRPr lang="fr-FR" dirty="0">
              <a:cs typeface="Simplified Arabic" pitchFamily="2" charset="-78"/>
            </a:endParaRPr>
          </a:p>
          <a:p>
            <a:pPr algn="ctr" rtl="1"/>
            <a:endParaRPr lang="ar-DZ" dirty="0" smtClean="0">
              <a:cs typeface="Simplified Arabic" pitchFamily="2" charset="-78"/>
            </a:endParaRPr>
          </a:p>
          <a:p>
            <a:pPr algn="ctr" rtl="1"/>
            <a:endParaRPr lang="fr-FR" dirty="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548680"/>
            <a:ext cx="7776864" cy="59046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000" b="1" u="sng" dirty="0" err="1" smtClean="0">
                <a:solidFill>
                  <a:schemeClr val="tx1"/>
                </a:solidFill>
                <a:cs typeface="Simplified Arabic" pitchFamily="2" charset="-78"/>
              </a:rPr>
              <a:t>2-</a:t>
            </a:r>
            <a:r>
              <a:rPr lang="ar-DZ" sz="2000" b="1" u="sng" dirty="0" smtClean="0">
                <a:solidFill>
                  <a:schemeClr val="tx1"/>
                </a:solidFill>
                <a:cs typeface="Simplified Arabic" pitchFamily="2" charset="-78"/>
              </a:rPr>
              <a:t> </a:t>
            </a:r>
            <a:r>
              <a:rPr lang="ar-SA" sz="2000" b="1" u="sng" dirty="0" smtClean="0">
                <a:solidFill>
                  <a:schemeClr val="tx1"/>
                </a:solidFill>
                <a:cs typeface="Simplified Arabic" pitchFamily="2" charset="-78"/>
              </a:rPr>
              <a:t>الدعوى وال</a:t>
            </a:r>
            <a:r>
              <a:rPr lang="ar-DZ" sz="2000" b="1" u="sng" dirty="0" smtClean="0">
                <a:solidFill>
                  <a:schemeClr val="tx1"/>
                </a:solidFill>
                <a:cs typeface="Simplified Arabic" pitchFamily="2" charset="-78"/>
              </a:rPr>
              <a:t>طلب</a:t>
            </a:r>
            <a:r>
              <a:rPr lang="ar-SA" sz="2000" b="1" u="sng" dirty="0" smtClean="0">
                <a:solidFill>
                  <a:schemeClr val="tx1"/>
                </a:solidFill>
                <a:cs typeface="Simplified Arabic" pitchFamily="2" charset="-78"/>
              </a:rPr>
              <a:t> القضائي</a:t>
            </a:r>
            <a:r>
              <a:rPr lang="fr-FR" sz="2000" b="1" u="sng" dirty="0" smtClean="0">
                <a:solidFill>
                  <a:schemeClr val="tx1"/>
                </a:solidFill>
                <a:cs typeface="Simplified Arabic" pitchFamily="2" charset="-78"/>
              </a:rPr>
              <a:t>:</a:t>
            </a:r>
            <a:endParaRPr lang="ar-DZ" sz="2000" b="1" u="sng" dirty="0" smtClean="0">
              <a:solidFill>
                <a:schemeClr val="tx1"/>
              </a:solidFill>
              <a:cs typeface="Simplified Arabic" pitchFamily="2" charset="-78"/>
            </a:endParaRPr>
          </a:p>
          <a:p>
            <a:pPr algn="ctr" rtl="1"/>
            <a:endParaRPr lang="ar-DZ" sz="800" b="1" u="sng" dirty="0" smtClean="0">
              <a:solidFill>
                <a:schemeClr val="tx1"/>
              </a:solidFill>
              <a:cs typeface="Simplified Arabic" pitchFamily="2" charset="-78"/>
            </a:endParaRPr>
          </a:p>
          <a:p>
            <a:pPr algn="ctr" rtl="1"/>
            <a:endParaRPr lang="fr-FR" sz="800" u="sng" dirty="0">
              <a:solidFill>
                <a:schemeClr val="tx1"/>
              </a:solidFill>
              <a:cs typeface="Simplified Arabic" pitchFamily="2" charset="-78"/>
            </a:endParaRPr>
          </a:p>
          <a:p>
            <a:pPr algn="just" rtl="1"/>
            <a:r>
              <a:rPr lang="ar-DZ" dirty="0" smtClean="0">
                <a:cs typeface="Simplified Arabic" pitchFamily="2" charset="-78"/>
              </a:rPr>
              <a:t>     </a:t>
            </a:r>
            <a:r>
              <a:rPr lang="ar-SA" dirty="0" smtClean="0">
                <a:cs typeface="Simplified Arabic" pitchFamily="2" charset="-78"/>
              </a:rPr>
              <a:t>الطلب </a:t>
            </a:r>
            <a:r>
              <a:rPr lang="ar-SA" dirty="0">
                <a:cs typeface="Simplified Arabic" pitchFamily="2" charset="-78"/>
              </a:rPr>
              <a:t>القضائي هو </a:t>
            </a:r>
            <a:r>
              <a:rPr lang="ar-SA" dirty="0" smtClean="0">
                <a:cs typeface="Simplified Arabic" pitchFamily="2" charset="-78"/>
              </a:rPr>
              <a:t>وسيلة لاستعمال </a:t>
            </a:r>
            <a:r>
              <a:rPr lang="ar-SA" dirty="0">
                <a:cs typeface="Simplified Arabic" pitchFamily="2" charset="-78"/>
              </a:rPr>
              <a:t>الحق في </a:t>
            </a:r>
            <a:r>
              <a:rPr lang="ar-SA" dirty="0" smtClean="0">
                <a:cs typeface="Simplified Arabic" pitchFamily="2" charset="-78"/>
              </a:rPr>
              <a:t>الدعوى</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يتضمن إدعاء قانوني يطرح على المحكمة بهدف الحصول على الحماية </a:t>
            </a:r>
            <a:r>
              <a:rPr lang="ar-DZ" dirty="0" err="1" smtClean="0">
                <a:cs typeface="Simplified Arabic" pitchFamily="2" charset="-78"/>
              </a:rPr>
              <a:t>القضائية،</a:t>
            </a:r>
            <a:r>
              <a:rPr lang="ar-DZ" dirty="0" smtClean="0">
                <a:cs typeface="Simplified Arabic" pitchFamily="2" charset="-78"/>
              </a:rPr>
              <a:t> </a:t>
            </a:r>
            <a:r>
              <a:rPr lang="ar-SA" dirty="0" smtClean="0">
                <a:cs typeface="Simplified Arabic" pitchFamily="2" charset="-78"/>
              </a:rPr>
              <a:t>فالدعوى </a:t>
            </a:r>
            <a:r>
              <a:rPr lang="ar-SA" dirty="0">
                <a:cs typeface="Simplified Arabic" pitchFamily="2" charset="-78"/>
              </a:rPr>
              <a:t>تظل في حالة سكون </a:t>
            </a:r>
            <a:r>
              <a:rPr lang="ar-DZ" dirty="0" smtClean="0">
                <a:cs typeface="Simplified Arabic" pitchFamily="2" charset="-78"/>
              </a:rPr>
              <a:t>إ</a:t>
            </a:r>
            <a:r>
              <a:rPr lang="ar-SA" dirty="0" smtClean="0">
                <a:cs typeface="Simplified Arabic" pitchFamily="2" charset="-78"/>
              </a:rPr>
              <a:t>لى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يشرع صاحبها في </a:t>
            </a:r>
            <a:r>
              <a:rPr lang="ar-SA" dirty="0" smtClean="0">
                <a:cs typeface="Simplified Arabic" pitchFamily="2" charset="-78"/>
              </a:rPr>
              <a:t>استعمالها.</a:t>
            </a:r>
            <a:r>
              <a:rPr lang="ar-DZ" dirty="0">
                <a:cs typeface="Simplified Arabic" pitchFamily="2" charset="-78"/>
              </a:rPr>
              <a:t> </a:t>
            </a:r>
            <a:r>
              <a:rPr lang="ar-SA" dirty="0" smtClean="0">
                <a:cs typeface="Simplified Arabic" pitchFamily="2" charset="-78"/>
              </a:rPr>
              <a:t>فبواسطة</a:t>
            </a:r>
            <a:r>
              <a:rPr lang="ar-DZ" dirty="0" smtClean="0">
                <a:cs typeface="Simplified Arabic" pitchFamily="2" charset="-78"/>
              </a:rPr>
              <a:t> </a:t>
            </a:r>
            <a:r>
              <a:rPr lang="ar-SA" dirty="0" smtClean="0">
                <a:cs typeface="Simplified Arabic" pitchFamily="2" charset="-78"/>
              </a:rPr>
              <a:t>الطلب القضائي</a:t>
            </a:r>
            <a:r>
              <a:rPr lang="ar-SA" dirty="0" smtClean="0">
                <a:cs typeface="Simplified Arabic" pitchFamily="2" charset="-78"/>
              </a:rPr>
              <a:t> </a:t>
            </a:r>
            <a:r>
              <a:rPr lang="ar-SA" dirty="0">
                <a:cs typeface="Simplified Arabic" pitchFamily="2" charset="-78"/>
              </a:rPr>
              <a:t>تحرك الدعوى لطرح النزاع أمام القضاء الذي يلزم بالفصل </a:t>
            </a:r>
            <a:r>
              <a:rPr lang="ar-SA" dirty="0" err="1">
                <a:cs typeface="Simplified Arabic" pitchFamily="2" charset="-78"/>
              </a:rPr>
              <a:t>فيه.</a:t>
            </a:r>
            <a:r>
              <a:rPr lang="ar-SA" dirty="0">
                <a:cs typeface="Simplified Arabic" pitchFamily="2" charset="-78"/>
              </a:rPr>
              <a:t> والطلب القضائي هو الذي ينشأ بين الخصوم حالة قانونية خاصة </a:t>
            </a:r>
            <a:r>
              <a:rPr lang="ar-SA" dirty="0" err="1">
                <a:cs typeface="Simplified Arabic" pitchFamily="2" charset="-78"/>
              </a:rPr>
              <a:t>تدعى </a:t>
            </a:r>
            <a:r>
              <a:rPr lang="ar-SA" dirty="0">
                <a:cs typeface="Simplified Arabic" pitchFamily="2" charset="-78"/>
              </a:rPr>
              <a:t>"علاقة </a:t>
            </a:r>
            <a:r>
              <a:rPr lang="ar-SA" dirty="0" err="1">
                <a:cs typeface="Simplified Arabic" pitchFamily="2" charset="-78"/>
              </a:rPr>
              <a:t>الخصومة"</a:t>
            </a:r>
            <a:r>
              <a:rPr lang="ar-SA" dirty="0">
                <a:cs typeface="Simplified Arabic" pitchFamily="2" charset="-78"/>
              </a:rPr>
              <a:t> </a:t>
            </a:r>
            <a:r>
              <a:rPr lang="fr-FR" dirty="0">
                <a:cs typeface="Simplified Arabic" pitchFamily="2" charset="-78"/>
              </a:rPr>
              <a:t>le rapport </a:t>
            </a:r>
            <a:r>
              <a:rPr lang="fr-FR" dirty="0" smtClean="0">
                <a:cs typeface="Simplified Arabic" pitchFamily="2" charset="-78"/>
              </a:rPr>
              <a:t>d’instance</a:t>
            </a:r>
            <a:r>
              <a:rPr lang="ar-DZ" dirty="0" smtClean="0">
                <a:cs typeface="Simplified Arabic" pitchFamily="2" charset="-78"/>
              </a:rPr>
              <a:t> </a:t>
            </a:r>
            <a:r>
              <a:rPr lang="ar-SA" dirty="0" smtClean="0">
                <a:cs typeface="Simplified Arabic" pitchFamily="2" charset="-78"/>
              </a:rPr>
              <a:t>بمعنى </a:t>
            </a:r>
            <a:r>
              <a:rPr lang="ar-DZ" dirty="0" smtClean="0">
                <a:cs typeface="Simplified Arabic" pitchFamily="2" charset="-78"/>
              </a:rPr>
              <a:t>أ</a:t>
            </a:r>
            <a:r>
              <a:rPr lang="ar-SA" dirty="0" smtClean="0">
                <a:cs typeface="Simplified Arabic" pitchFamily="2" charset="-78"/>
              </a:rPr>
              <a:t>ن المدعي قد باشر حقه في الالتجاء الى القضاء</a:t>
            </a:r>
            <a:r>
              <a:rPr lang="ar-DZ" dirty="0" smtClean="0">
                <a:cs typeface="Simplified Arabic" pitchFamily="2" charset="-78"/>
              </a:rPr>
              <a:t>، لذا </a:t>
            </a:r>
            <a:r>
              <a:rPr lang="ar-SA" dirty="0" smtClean="0">
                <a:cs typeface="Simplified Arabic" pitchFamily="2" charset="-78"/>
              </a:rPr>
              <a:t>يرى </a:t>
            </a:r>
            <a:r>
              <a:rPr lang="ar-DZ" dirty="0" smtClean="0">
                <a:cs typeface="Simplified Arabic" pitchFamily="2" charset="-78"/>
              </a:rPr>
              <a:t>بعض </a:t>
            </a:r>
            <a:r>
              <a:rPr lang="ar-SA" dirty="0" smtClean="0">
                <a:cs typeface="Simplified Arabic" pitchFamily="2" charset="-78"/>
              </a:rPr>
              <a:t>الفقه </a:t>
            </a:r>
            <a:r>
              <a:rPr lang="ar-DZ" dirty="0" smtClean="0">
                <a:cs typeface="Simplified Arabic" pitchFamily="2" charset="-78"/>
              </a:rPr>
              <a:t>أ</a:t>
            </a:r>
            <a:r>
              <a:rPr lang="ar-SA" dirty="0" smtClean="0">
                <a:cs typeface="Simplified Arabic" pitchFamily="2" charset="-78"/>
              </a:rPr>
              <a:t>ن الدعوى في لغة المرافعات ما</a:t>
            </a:r>
            <a:r>
              <a:rPr lang="ar-DZ" dirty="0" smtClean="0">
                <a:cs typeface="Simplified Arabic" pitchFamily="2" charset="-78"/>
              </a:rPr>
              <a:t> </a:t>
            </a:r>
            <a:r>
              <a:rPr lang="ar-SA" dirty="0" smtClean="0">
                <a:cs typeface="Simplified Arabic" pitchFamily="2" charset="-78"/>
              </a:rPr>
              <a:t>هي إلا المطالبة القضائية</a:t>
            </a:r>
            <a:r>
              <a:rPr lang="ar-DZ" dirty="0" err="1" smtClean="0">
                <a:cs typeface="Simplified Arabic" pitchFamily="2" charset="-78"/>
              </a:rPr>
              <a:t>.</a:t>
            </a:r>
            <a:endParaRPr lang="ar-DZ" dirty="0" smtClean="0">
              <a:cs typeface="Simplified Arabic" pitchFamily="2" charset="-78"/>
            </a:endParaRPr>
          </a:p>
          <a:p>
            <a:pPr algn="just" rtl="1"/>
            <a:r>
              <a:rPr lang="ar-SA" dirty="0" smtClean="0">
                <a:cs typeface="Simplified Arabic" pitchFamily="2" charset="-78"/>
              </a:rPr>
              <a:t> </a:t>
            </a:r>
            <a:r>
              <a:rPr lang="ar-DZ" dirty="0" smtClean="0">
                <a:cs typeface="Simplified Arabic" pitchFamily="2" charset="-78"/>
              </a:rPr>
              <a:t>    لكن</a:t>
            </a:r>
            <a:r>
              <a:rPr lang="ar-DZ" dirty="0" smtClean="0">
                <a:cs typeface="Simplified Arabic" pitchFamily="2" charset="-78"/>
              </a:rPr>
              <a:t> </a:t>
            </a:r>
            <a:r>
              <a:rPr lang="ar-SA" dirty="0" smtClean="0">
                <a:cs typeface="Simplified Arabic" pitchFamily="2" charset="-78"/>
              </a:rPr>
              <a:t>كثيرا </a:t>
            </a:r>
            <a:r>
              <a:rPr lang="ar-SA" dirty="0">
                <a:cs typeface="Simplified Arabic" pitchFamily="2" charset="-78"/>
              </a:rPr>
              <a:t>ما تختلط الدعوى بالطلب القضائي اذ لا يستعمل هذا الاخير إلا لرفع الدعوى </a:t>
            </a:r>
            <a:r>
              <a:rPr lang="ar-DZ" dirty="0" smtClean="0">
                <a:cs typeface="Simplified Arabic" pitchFamily="2" charset="-78"/>
              </a:rPr>
              <a:t>أمام</a:t>
            </a:r>
            <a:r>
              <a:rPr lang="ar-SA" dirty="0" smtClean="0">
                <a:cs typeface="Simplified Arabic" pitchFamily="2" charset="-78"/>
              </a:rPr>
              <a:t> القضاء</a:t>
            </a:r>
            <a:r>
              <a:rPr lang="ar-DZ" dirty="0" err="1" smtClean="0">
                <a:cs typeface="Simplified Arabic" pitchFamily="2" charset="-78"/>
              </a:rPr>
              <a:t>،</a:t>
            </a:r>
            <a:r>
              <a:rPr lang="ar-SA" dirty="0" smtClean="0">
                <a:cs typeface="Simplified Arabic" pitchFamily="2" charset="-78"/>
              </a:rPr>
              <a:t> ولذلك</a:t>
            </a:r>
            <a:r>
              <a:rPr lang="ar-DZ" dirty="0" smtClean="0">
                <a:cs typeface="Simplified Arabic" pitchFamily="2" charset="-78"/>
              </a:rPr>
              <a:t> </a:t>
            </a:r>
            <a:r>
              <a:rPr lang="ar-SA" dirty="0" smtClean="0">
                <a:cs typeface="Simplified Arabic" pitchFamily="2" charset="-78"/>
              </a:rPr>
              <a:t>يجب </a:t>
            </a:r>
            <a:r>
              <a:rPr lang="ar-SA" dirty="0">
                <a:cs typeface="Simplified Arabic" pitchFamily="2" charset="-78"/>
              </a:rPr>
              <a:t>التمييز بين الاثنين</a:t>
            </a:r>
            <a:r>
              <a:rPr lang="ar-SA" dirty="0" smtClean="0">
                <a:cs typeface="Simplified Arabic" pitchFamily="2" charset="-78"/>
              </a:rPr>
              <a:t>، </a:t>
            </a:r>
            <a:r>
              <a:rPr lang="ar-SA" dirty="0">
                <a:cs typeface="Simplified Arabic" pitchFamily="2" charset="-78"/>
              </a:rPr>
              <a:t>فالدعوى توجد سابقة على المطالبة القضائية، كما </a:t>
            </a:r>
            <a:r>
              <a:rPr lang="ar-DZ" dirty="0" smtClean="0">
                <a:cs typeface="Simplified Arabic" pitchFamily="2" charset="-78"/>
              </a:rPr>
              <a:t>أ</a:t>
            </a:r>
            <a:r>
              <a:rPr lang="ar-SA" dirty="0" smtClean="0">
                <a:cs typeface="Simplified Arabic" pitchFamily="2" charset="-78"/>
              </a:rPr>
              <a:t>نه </a:t>
            </a:r>
            <a:r>
              <a:rPr lang="ar-SA" dirty="0">
                <a:cs typeface="Simplified Arabic" pitchFamily="2" charset="-78"/>
              </a:rPr>
              <a:t>من المتصور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تظل قائمة رغم زوال هذه الاخيرة، كما لو زالت الخصومة دون حكم في موضوعها فزال معها الطلب الذي </a:t>
            </a:r>
            <a:r>
              <a:rPr lang="ar-DZ" dirty="0" smtClean="0">
                <a:cs typeface="Simplified Arabic" pitchFamily="2" charset="-78"/>
              </a:rPr>
              <a:t>أ</a:t>
            </a:r>
            <a:r>
              <a:rPr lang="ar-SA" dirty="0" smtClean="0">
                <a:cs typeface="Simplified Arabic" pitchFamily="2" charset="-78"/>
              </a:rPr>
              <a:t>نش</a:t>
            </a:r>
            <a:r>
              <a:rPr lang="ar-DZ" dirty="0" smtClean="0">
                <a:cs typeface="Simplified Arabic" pitchFamily="2" charset="-78"/>
              </a:rPr>
              <a:t>أ</a:t>
            </a:r>
            <a:r>
              <a:rPr lang="ar-SA" dirty="0" smtClean="0">
                <a:cs typeface="Simplified Arabic" pitchFamily="2" charset="-78"/>
              </a:rPr>
              <a:t>ها</a:t>
            </a:r>
            <a:r>
              <a:rPr lang="ar-DZ" dirty="0" err="1" smtClean="0">
                <a:cs typeface="Simplified Arabic" pitchFamily="2" charset="-78"/>
              </a:rPr>
              <a:t>،</a:t>
            </a:r>
            <a:r>
              <a:rPr lang="ar-SA" dirty="0" smtClean="0">
                <a:cs typeface="Simplified Arabic" pitchFamily="2" charset="-78"/>
              </a:rPr>
              <a:t> </a:t>
            </a:r>
            <a:r>
              <a:rPr lang="ar-SA" dirty="0">
                <a:cs typeface="Simplified Arabic" pitchFamily="2" charset="-78"/>
              </a:rPr>
              <a:t>بحيث يمكن </a:t>
            </a:r>
            <a:r>
              <a:rPr lang="ar-SA" dirty="0" smtClean="0">
                <a:cs typeface="Simplified Arabic" pitchFamily="2" charset="-78"/>
              </a:rPr>
              <a:t>استعمال </a:t>
            </a:r>
            <a:r>
              <a:rPr lang="ar-SA" dirty="0">
                <a:cs typeface="Simplified Arabic" pitchFamily="2" charset="-78"/>
              </a:rPr>
              <a:t>هذه الدعوى مرة </a:t>
            </a:r>
            <a:r>
              <a:rPr lang="ar-DZ" dirty="0" smtClean="0">
                <a:cs typeface="Simplified Arabic" pitchFamily="2" charset="-78"/>
              </a:rPr>
              <a:t>أ</a:t>
            </a:r>
            <a:r>
              <a:rPr lang="ar-SA" dirty="0" smtClean="0">
                <a:cs typeface="Simplified Arabic" pitchFamily="2" charset="-78"/>
              </a:rPr>
              <a:t>خرى </a:t>
            </a:r>
            <a:r>
              <a:rPr lang="ar-SA" dirty="0">
                <a:cs typeface="Simplified Arabic" pitchFamily="2" charset="-78"/>
              </a:rPr>
              <a:t>بطلب جديد كما </a:t>
            </a:r>
            <a:r>
              <a:rPr lang="ar-DZ" dirty="0" smtClean="0">
                <a:cs typeface="Simplified Arabic" pitchFamily="2" charset="-78"/>
              </a:rPr>
              <a:t>أ</a:t>
            </a:r>
            <a:r>
              <a:rPr lang="ar-SA" dirty="0" smtClean="0">
                <a:cs typeface="Simplified Arabic" pitchFamily="2" charset="-78"/>
              </a:rPr>
              <a:t>نه </a:t>
            </a:r>
            <a:r>
              <a:rPr lang="ar-SA" dirty="0">
                <a:cs typeface="Simplified Arabic" pitchFamily="2" charset="-78"/>
              </a:rPr>
              <a:t>من المتصور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يوجد الطلب القضائي ثمّ يتبين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مقدمه لم يكن له الحق في </a:t>
            </a:r>
            <a:r>
              <a:rPr lang="ar-SA" dirty="0" smtClean="0">
                <a:cs typeface="Simplified Arabic" pitchFamily="2" charset="-78"/>
              </a:rPr>
              <a:t>الدعوى</a:t>
            </a:r>
            <a:r>
              <a:rPr lang="ar-DZ" dirty="0" err="1" smtClean="0">
                <a:cs typeface="Simplified Arabic" pitchFamily="2" charset="-78"/>
              </a:rPr>
              <a:t>.</a:t>
            </a:r>
            <a:endParaRPr lang="fr-FR" dirty="0">
              <a:cs typeface="Simplified Arabic" pitchFamily="2" charset="-78"/>
            </a:endParaRPr>
          </a:p>
          <a:p>
            <a:pPr algn="just" rtl="1"/>
            <a:r>
              <a:rPr lang="ar-DZ" dirty="0" smtClean="0">
                <a:cs typeface="Simplified Arabic" pitchFamily="2" charset="-78"/>
              </a:rPr>
              <a:t>   </a:t>
            </a:r>
            <a:r>
              <a:rPr lang="ar-SA" dirty="0" smtClean="0">
                <a:cs typeface="Simplified Arabic" pitchFamily="2" charset="-78"/>
              </a:rPr>
              <a:t>يمكن </a:t>
            </a:r>
            <a:r>
              <a:rPr lang="ar-DZ" dirty="0" smtClean="0">
                <a:cs typeface="Simplified Arabic" pitchFamily="2" charset="-78"/>
              </a:rPr>
              <a:t>لأي</a:t>
            </a:r>
            <a:r>
              <a:rPr lang="ar-SA" dirty="0" smtClean="0">
                <a:cs typeface="Simplified Arabic" pitchFamily="2" charset="-78"/>
              </a:rPr>
              <a:t> </a:t>
            </a:r>
            <a:r>
              <a:rPr lang="ar-SA" dirty="0">
                <a:cs typeface="Simplified Arabic" pitchFamily="2" charset="-78"/>
              </a:rPr>
              <a:t>شخص ان </a:t>
            </a:r>
            <a:r>
              <a:rPr lang="ar-SA" dirty="0" smtClean="0">
                <a:cs typeface="Simplified Arabic" pitchFamily="2" charset="-78"/>
              </a:rPr>
              <a:t>يمارس</a:t>
            </a:r>
            <a:r>
              <a:rPr lang="ar-DZ" dirty="0" smtClean="0">
                <a:cs typeface="Simplified Arabic" pitchFamily="2" charset="-78"/>
              </a:rPr>
              <a:t> حقه في التقاضي</a:t>
            </a:r>
            <a:r>
              <a:rPr lang="ar-SA" dirty="0" smtClean="0">
                <a:cs typeface="Simplified Arabic" pitchFamily="2" charset="-78"/>
              </a:rPr>
              <a:t> ولو </a:t>
            </a:r>
            <a:r>
              <a:rPr lang="ar-SA" dirty="0">
                <a:cs typeface="Simplified Arabic" pitchFamily="2" charset="-78"/>
              </a:rPr>
              <a:t>لم تتوافر لديه شروط قبول </a:t>
            </a:r>
            <a:r>
              <a:rPr lang="ar-SA" dirty="0" smtClean="0">
                <a:cs typeface="Simplified Arabic" pitchFamily="2" charset="-78"/>
              </a:rPr>
              <a:t>الدعوى</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لكن</a:t>
            </a:r>
            <a:r>
              <a:rPr lang="ar-SA" dirty="0" smtClean="0">
                <a:cs typeface="Simplified Arabic" pitchFamily="2" charset="-78"/>
              </a:rPr>
              <a:t> </a:t>
            </a:r>
            <a:r>
              <a:rPr lang="ar-SA" dirty="0">
                <a:cs typeface="Simplified Arabic" pitchFamily="2" charset="-78"/>
              </a:rPr>
              <a:t>لا يمكن </a:t>
            </a:r>
            <a:r>
              <a:rPr lang="ar-SA" dirty="0" smtClean="0">
                <a:cs typeface="Simplified Arabic" pitchFamily="2" charset="-78"/>
              </a:rPr>
              <a:t>التحقق </a:t>
            </a:r>
            <a:r>
              <a:rPr lang="ar-SA" dirty="0">
                <a:cs typeface="Simplified Arabic" pitchFamily="2" charset="-78"/>
              </a:rPr>
              <a:t>من توافر </a:t>
            </a:r>
            <a:r>
              <a:rPr lang="ar-SA" dirty="0" smtClean="0">
                <a:cs typeface="Simplified Arabic" pitchFamily="2" charset="-78"/>
              </a:rPr>
              <a:t>هذه </a:t>
            </a:r>
            <a:r>
              <a:rPr lang="ar-SA" dirty="0">
                <a:cs typeface="Simplified Arabic" pitchFamily="2" charset="-78"/>
              </a:rPr>
              <a:t>الشروط إلا </a:t>
            </a:r>
            <a:r>
              <a:rPr lang="ar-SA" dirty="0" smtClean="0">
                <a:cs typeface="Simplified Arabic" pitchFamily="2" charset="-78"/>
              </a:rPr>
              <a:t>بعد</a:t>
            </a:r>
            <a:r>
              <a:rPr lang="ar-DZ" dirty="0" smtClean="0">
                <a:cs typeface="Simplified Arabic" pitchFamily="2" charset="-78"/>
              </a:rPr>
              <a:t> </a:t>
            </a:r>
            <a:r>
              <a:rPr lang="ar-SA" dirty="0" smtClean="0">
                <a:cs typeface="Simplified Arabic" pitchFamily="2" charset="-78"/>
              </a:rPr>
              <a:t>عرض </a:t>
            </a:r>
            <a:r>
              <a:rPr lang="ar-SA" dirty="0">
                <a:cs typeface="Simplified Arabic" pitchFamily="2" charset="-78"/>
              </a:rPr>
              <a:t>الدعوى على </a:t>
            </a:r>
            <a:r>
              <a:rPr lang="ar-SA" dirty="0" err="1">
                <a:cs typeface="Simplified Arabic" pitchFamily="2" charset="-78"/>
              </a:rPr>
              <a:t>القضاء.</a:t>
            </a:r>
            <a:r>
              <a:rPr lang="ar-SA" dirty="0">
                <a:cs typeface="Simplified Arabic" pitchFamily="2" charset="-78"/>
              </a:rPr>
              <a:t> </a:t>
            </a:r>
            <a:endParaRPr lang="fr-FR" dirty="0">
              <a:cs typeface="Simplified Arabic" pitchFamily="2" charset="-78"/>
            </a:endParaRPr>
          </a:p>
          <a:p>
            <a:pPr algn="just" rtl="1"/>
            <a:r>
              <a:rPr lang="ar-DZ" dirty="0" smtClean="0">
                <a:cs typeface="Simplified Arabic" pitchFamily="2" charset="-78"/>
              </a:rPr>
              <a:t>   </a:t>
            </a:r>
            <a:r>
              <a:rPr lang="ar-SA" dirty="0" smtClean="0">
                <a:cs typeface="Simplified Arabic" pitchFamily="2" charset="-78"/>
              </a:rPr>
              <a:t>ومما </a:t>
            </a:r>
            <a:r>
              <a:rPr lang="ar-SA" dirty="0">
                <a:cs typeface="Simplified Arabic" pitchFamily="2" charset="-78"/>
              </a:rPr>
              <a:t>يؤكد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الدعوى لا تختلط بالطلب </a:t>
            </a:r>
            <a:r>
              <a:rPr lang="ar-SA" dirty="0" err="1">
                <a:cs typeface="Simplified Arabic" pitchFamily="2" charset="-78"/>
              </a:rPr>
              <a:t>القضائي.</a:t>
            </a:r>
            <a:r>
              <a:rPr lang="ar-SA" dirty="0">
                <a:cs typeface="Simplified Arabic" pitchFamily="2" charset="-78"/>
              </a:rPr>
              <a:t>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هذا الاخير ليس هو الاداة الوحيدة </a:t>
            </a:r>
            <a:r>
              <a:rPr lang="ar-SA" dirty="0" smtClean="0">
                <a:cs typeface="Simplified Arabic" pitchFamily="2" charset="-78"/>
              </a:rPr>
              <a:t>لاستعمال </a:t>
            </a:r>
            <a:r>
              <a:rPr lang="ar-SA" dirty="0">
                <a:cs typeface="Simplified Arabic" pitchFamily="2" charset="-78"/>
              </a:rPr>
              <a:t>الدعوى فهناك </a:t>
            </a:r>
            <a:r>
              <a:rPr lang="ar-DZ" dirty="0" smtClean="0">
                <a:cs typeface="Simplified Arabic" pitchFamily="2" charset="-78"/>
              </a:rPr>
              <a:t>أ</a:t>
            </a:r>
            <a:r>
              <a:rPr lang="ar-SA" dirty="0" err="1" smtClean="0">
                <a:cs typeface="Simplified Arabic" pitchFamily="2" charset="-78"/>
              </a:rPr>
              <a:t>يضا</a:t>
            </a:r>
            <a:r>
              <a:rPr lang="ar-SA" dirty="0" smtClean="0">
                <a:cs typeface="Simplified Arabic" pitchFamily="2" charset="-78"/>
              </a:rPr>
              <a:t> </a:t>
            </a:r>
            <a:r>
              <a:rPr lang="ar-SA" dirty="0">
                <a:cs typeface="Simplified Arabic" pitchFamily="2" charset="-78"/>
              </a:rPr>
              <a:t>الطلب الولائي </a:t>
            </a:r>
            <a:r>
              <a:rPr lang="ar-DZ" dirty="0" smtClean="0">
                <a:cs typeface="Simplified Arabic" pitchFamily="2" charset="-78"/>
              </a:rPr>
              <a:t>أ</a:t>
            </a:r>
            <a:r>
              <a:rPr lang="ar-SA" dirty="0" smtClean="0">
                <a:cs typeface="Simplified Arabic" pitchFamily="2" charset="-78"/>
              </a:rPr>
              <a:t>و العريضة</a:t>
            </a:r>
            <a:r>
              <a:rPr lang="ar-DZ" dirty="0" smtClean="0">
                <a:cs typeface="Simplified Arabic" pitchFamily="2" charset="-78"/>
              </a:rPr>
              <a:t> </a:t>
            </a:r>
            <a:r>
              <a:rPr lang="ar-SA" dirty="0" smtClean="0">
                <a:cs typeface="Simplified Arabic" pitchFamily="2" charset="-78"/>
              </a:rPr>
              <a:t>و </a:t>
            </a:r>
            <a:r>
              <a:rPr lang="ar-SA" dirty="0">
                <a:cs typeface="Simplified Arabic" pitchFamily="2" charset="-78"/>
              </a:rPr>
              <a:t>هناك </a:t>
            </a:r>
            <a:r>
              <a:rPr lang="ar-SA" dirty="0" err="1">
                <a:cs typeface="Simplified Arabic" pitchFamily="2" charset="-78"/>
              </a:rPr>
              <a:t>الدفع.</a:t>
            </a:r>
            <a:r>
              <a:rPr lang="ar-SA" dirty="0">
                <a:cs typeface="Simplified Arabic" pitchFamily="2" charset="-78"/>
              </a:rPr>
              <a:t> فالعريضة وسيلة </a:t>
            </a:r>
            <a:r>
              <a:rPr lang="ar-SA" dirty="0" smtClean="0">
                <a:cs typeface="Simplified Arabic" pitchFamily="2" charset="-78"/>
              </a:rPr>
              <a:t>لاستعمال </a:t>
            </a:r>
            <a:r>
              <a:rPr lang="ar-SA" dirty="0">
                <a:cs typeface="Simplified Arabic" pitchFamily="2" charset="-78"/>
              </a:rPr>
              <a:t>الدعوى بدون خصومة </a:t>
            </a:r>
            <a:r>
              <a:rPr lang="ar-DZ" dirty="0" smtClean="0">
                <a:cs typeface="Simplified Arabic" pitchFamily="2" charset="-78"/>
              </a:rPr>
              <a:t>أ</a:t>
            </a:r>
            <a:r>
              <a:rPr lang="ar-SA" dirty="0" smtClean="0">
                <a:cs typeface="Simplified Arabic" pitchFamily="2" charset="-78"/>
              </a:rPr>
              <a:t>مّا </a:t>
            </a:r>
            <a:r>
              <a:rPr lang="ar-SA" dirty="0">
                <a:cs typeface="Simplified Arabic" pitchFamily="2" charset="-78"/>
              </a:rPr>
              <a:t>الدفع فهو وسيلة </a:t>
            </a:r>
            <a:r>
              <a:rPr lang="ar-SA" dirty="0" smtClean="0">
                <a:cs typeface="Simplified Arabic" pitchFamily="2" charset="-78"/>
              </a:rPr>
              <a:t>لاستعمال </a:t>
            </a:r>
            <a:r>
              <a:rPr lang="ar-SA" dirty="0">
                <a:cs typeface="Simplified Arabic" pitchFamily="2" charset="-78"/>
              </a:rPr>
              <a:t>الدعوى بواسطة المدعى </a:t>
            </a:r>
            <a:r>
              <a:rPr lang="ar-SA" dirty="0" smtClean="0">
                <a:cs typeface="Simplified Arabic" pitchFamily="2" charset="-78"/>
              </a:rPr>
              <a:t>عليه</a:t>
            </a:r>
            <a:r>
              <a:rPr lang="ar-DZ" dirty="0" err="1" smtClean="0">
                <a:cs typeface="Simplified Arabic" pitchFamily="2" charset="-78"/>
              </a:rPr>
              <a:t>.</a:t>
            </a:r>
            <a:endParaRPr lang="fr-FR" dirty="0">
              <a:cs typeface="Simplified Arabic" pitchFamily="2" charset="-78"/>
            </a:endParaRPr>
          </a:p>
        </p:txBody>
      </p:sp>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11560" y="764704"/>
            <a:ext cx="7704856" cy="504056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sz="2000" b="1" u="sng" dirty="0" smtClean="0">
              <a:solidFill>
                <a:schemeClr val="tx1"/>
              </a:solidFill>
              <a:cs typeface="Simplified Arabic" pitchFamily="2" charset="-78"/>
            </a:endParaRPr>
          </a:p>
          <a:p>
            <a:pPr algn="ctr" rtl="1"/>
            <a:r>
              <a:rPr lang="ar-DZ" sz="2000" b="1" u="sng" dirty="0" smtClean="0">
                <a:solidFill>
                  <a:schemeClr val="tx1"/>
                </a:solidFill>
                <a:cs typeface="Simplified Arabic" pitchFamily="2" charset="-78"/>
              </a:rPr>
              <a:t>3- الدعوى والخصومة </a:t>
            </a:r>
            <a:r>
              <a:rPr lang="ar-DZ" sz="2000" b="1" u="sng" dirty="0" err="1" smtClean="0">
                <a:solidFill>
                  <a:schemeClr val="tx1"/>
                </a:solidFill>
                <a:cs typeface="Simplified Arabic" pitchFamily="2" charset="-78"/>
              </a:rPr>
              <a:t>القضائية:</a:t>
            </a:r>
            <a:endParaRPr lang="ar-DZ" sz="2000" b="1" u="sng" dirty="0" smtClean="0">
              <a:solidFill>
                <a:schemeClr val="tx1"/>
              </a:solidFill>
              <a:cs typeface="Simplified Arabic" pitchFamily="2" charset="-78"/>
            </a:endParaRPr>
          </a:p>
          <a:p>
            <a:pPr algn="ctr" rtl="1"/>
            <a:endParaRPr lang="ar-DZ" sz="1100" b="1" u="sng" dirty="0" smtClean="0">
              <a:solidFill>
                <a:schemeClr val="tx1"/>
              </a:solidFill>
              <a:cs typeface="Simplified Arabic" pitchFamily="2" charset="-78"/>
            </a:endParaRPr>
          </a:p>
          <a:p>
            <a:pPr algn="just" rtl="1"/>
            <a:r>
              <a:rPr lang="ar-DZ" dirty="0" smtClean="0">
                <a:solidFill>
                  <a:schemeClr val="tx1"/>
                </a:solidFill>
                <a:cs typeface="Simplified Arabic" pitchFamily="2" charset="-78"/>
              </a:rPr>
              <a:t>      </a:t>
            </a:r>
            <a:r>
              <a:rPr lang="ar-DZ" u="sng" dirty="0" smtClean="0">
                <a:solidFill>
                  <a:schemeClr val="tx1"/>
                </a:solidFill>
                <a:cs typeface="Simplified Arabic" pitchFamily="2" charset="-78"/>
              </a:rPr>
              <a:t>أ- من حيث المفهوم</a:t>
            </a:r>
            <a:r>
              <a:rPr lang="ar-DZ" dirty="0" smtClean="0">
                <a:solidFill>
                  <a:schemeClr val="tx1"/>
                </a:solidFill>
                <a:cs typeface="Simplified Arabic" pitchFamily="2" charset="-78"/>
              </a:rPr>
              <a:t>: الخصومة القضائية تنشأ عن استعمال صاحب الحق لسلطته في الدعوى، فهي موجودة سواء استعملها صاحبها أم لا، أما الخصومة فوجودها مرتبط بمباشرة صاحب الحق للدعوى.</a:t>
            </a:r>
          </a:p>
          <a:p>
            <a:pPr algn="just" rtl="1"/>
            <a:r>
              <a:rPr lang="ar-DZ" dirty="0" smtClean="0">
                <a:solidFill>
                  <a:schemeClr val="tx1"/>
                </a:solidFill>
                <a:cs typeface="Simplified Arabic" pitchFamily="2" charset="-78"/>
              </a:rPr>
              <a:t>فالخصومة تنشأ من مجموعة الإجراءات</a:t>
            </a:r>
            <a:r>
              <a:rPr lang="ar-SA" dirty="0" smtClean="0">
                <a:cs typeface="Simplified Arabic" pitchFamily="2" charset="-78"/>
              </a:rPr>
              <a:t> الشكلية</a:t>
            </a:r>
            <a:r>
              <a:rPr lang="ar-DZ" dirty="0" smtClean="0">
                <a:solidFill>
                  <a:schemeClr val="tx1"/>
                </a:solidFill>
                <a:cs typeface="Simplified Arabic" pitchFamily="2" charset="-78"/>
              </a:rPr>
              <a:t> التي تتخذ من وقت إيداع الطلب القضائي لدى كتابة ضبط المحكمة وما يتبعها من إجراءات أمام القضاء في جميع مراحل التقاضي وصولا إلى صدور حكم بات ينهي </a:t>
            </a:r>
            <a:r>
              <a:rPr lang="ar-DZ" dirty="0" err="1" smtClean="0">
                <a:solidFill>
                  <a:schemeClr val="tx1"/>
                </a:solidFill>
                <a:cs typeface="Simplified Arabic" pitchFamily="2" charset="-78"/>
              </a:rPr>
              <a:t>الخصومة.</a:t>
            </a:r>
            <a:r>
              <a:rPr lang="ar-DZ" dirty="0" smtClean="0">
                <a:solidFill>
                  <a:schemeClr val="tx1"/>
                </a:solidFill>
                <a:cs typeface="Simplified Arabic" pitchFamily="2" charset="-78"/>
              </a:rPr>
              <a:t> </a:t>
            </a:r>
            <a:r>
              <a:rPr lang="ar-DZ" dirty="0" smtClean="0">
                <a:cs typeface="Simplified Arabic" pitchFamily="2" charset="-78"/>
              </a:rPr>
              <a:t>أما الدعوى فهي عنصر من عناصر الحق تهدف لحماية الحق الموضوعي.</a:t>
            </a:r>
            <a:endParaRPr lang="ar-DZ" dirty="0" smtClean="0">
              <a:solidFill>
                <a:schemeClr val="tx1"/>
              </a:solidFill>
              <a:cs typeface="Simplified Arabic" pitchFamily="2" charset="-78"/>
            </a:endParaRPr>
          </a:p>
          <a:p>
            <a:pPr algn="just" rtl="1"/>
            <a:r>
              <a:rPr lang="ar-DZ" dirty="0" smtClean="0">
                <a:solidFill>
                  <a:schemeClr val="tx1"/>
                </a:solidFill>
                <a:cs typeface="Simplified Arabic" pitchFamily="2" charset="-78"/>
              </a:rPr>
              <a:t>    </a:t>
            </a:r>
            <a:r>
              <a:rPr lang="ar-DZ" u="sng" dirty="0" smtClean="0">
                <a:solidFill>
                  <a:schemeClr val="tx1"/>
                </a:solidFill>
                <a:cs typeface="Simplified Arabic" pitchFamily="2" charset="-78"/>
              </a:rPr>
              <a:t>ب- من حيث </a:t>
            </a:r>
            <a:r>
              <a:rPr lang="ar-DZ" u="sng" dirty="0" err="1" smtClean="0">
                <a:solidFill>
                  <a:schemeClr val="tx1"/>
                </a:solidFill>
                <a:cs typeface="Simplified Arabic" pitchFamily="2" charset="-78"/>
              </a:rPr>
              <a:t>الشروط:</a:t>
            </a:r>
            <a:r>
              <a:rPr lang="ar-DZ" dirty="0" smtClean="0">
                <a:cs typeface="Simplified Arabic" pitchFamily="2" charset="-78"/>
              </a:rPr>
              <a:t> </a:t>
            </a:r>
            <a:r>
              <a:rPr lang="ar-SA" dirty="0" smtClean="0">
                <a:cs typeface="Simplified Arabic" pitchFamily="2" charset="-78"/>
              </a:rPr>
              <a:t>صحيح </a:t>
            </a:r>
            <a:r>
              <a:rPr lang="ar-SA" dirty="0">
                <a:cs typeface="Simplified Arabic" pitchFamily="2" charset="-78"/>
              </a:rPr>
              <a:t>انّ الخصومة </a:t>
            </a:r>
            <a:r>
              <a:rPr lang="ar-SA" dirty="0" smtClean="0">
                <a:cs typeface="Simplified Arabic" pitchFamily="2" charset="-78"/>
              </a:rPr>
              <a:t>ل</a:t>
            </a:r>
            <a:r>
              <a:rPr lang="ar-DZ" dirty="0" smtClean="0">
                <a:cs typeface="Simplified Arabic" pitchFamily="2" charset="-78"/>
              </a:rPr>
              <a:t>ا</a:t>
            </a:r>
            <a:r>
              <a:rPr lang="ar-SA" dirty="0" smtClean="0">
                <a:cs typeface="Simplified Arabic" pitchFamily="2" charset="-78"/>
              </a:rPr>
              <a:t> </a:t>
            </a:r>
            <a:r>
              <a:rPr lang="ar-SA" dirty="0">
                <a:cs typeface="Simplified Arabic" pitchFamily="2" charset="-78"/>
              </a:rPr>
              <a:t>تنشا إلاّ نتيجة </a:t>
            </a:r>
            <a:r>
              <a:rPr lang="ar-SA" dirty="0" smtClean="0">
                <a:cs typeface="Simplified Arabic" pitchFamily="2" charset="-78"/>
              </a:rPr>
              <a:t>لاستعمال </a:t>
            </a:r>
            <a:r>
              <a:rPr lang="ar-SA" dirty="0">
                <a:cs typeface="Simplified Arabic" pitchFamily="2" charset="-78"/>
              </a:rPr>
              <a:t>الدعوى </a:t>
            </a:r>
            <a:r>
              <a:rPr lang="ar-SA" dirty="0" smtClean="0">
                <a:cs typeface="Simplified Arabic" pitchFamily="2" charset="-78"/>
              </a:rPr>
              <a:t>بعد </a:t>
            </a:r>
            <a:r>
              <a:rPr lang="ar-SA" dirty="0">
                <a:cs typeface="Simplified Arabic" pitchFamily="2" charset="-78"/>
              </a:rPr>
              <a:t>تقديم </a:t>
            </a:r>
            <a:r>
              <a:rPr lang="ar-SA" dirty="0" smtClean="0">
                <a:cs typeface="Simplified Arabic" pitchFamily="2" charset="-78"/>
              </a:rPr>
              <a:t>الطلب</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لتنظر المحكمة ما </a:t>
            </a:r>
            <a:r>
              <a:rPr lang="ar-SA" dirty="0" smtClean="0">
                <a:cs typeface="Simplified Arabic" pitchFamily="2" charset="-78"/>
              </a:rPr>
              <a:t>إذا </a:t>
            </a:r>
            <a:r>
              <a:rPr lang="ar-SA" dirty="0">
                <a:cs typeface="Simplified Arabic" pitchFamily="2" charset="-78"/>
              </a:rPr>
              <a:t>كانت شروط قبول الدعوى </a:t>
            </a:r>
            <a:r>
              <a:rPr lang="ar-SA" dirty="0" smtClean="0">
                <a:cs typeface="Simplified Arabic" pitchFamily="2" charset="-78"/>
              </a:rPr>
              <a:t>متوفرة </a:t>
            </a:r>
            <a:r>
              <a:rPr lang="ar-DZ" dirty="0" smtClean="0">
                <a:cs typeface="Simplified Arabic" pitchFamily="2" charset="-78"/>
              </a:rPr>
              <a:t>أ</a:t>
            </a:r>
            <a:r>
              <a:rPr lang="ar-SA" dirty="0" smtClean="0">
                <a:cs typeface="Simplified Arabic" pitchFamily="2" charset="-78"/>
              </a:rPr>
              <a:t>م لا</a:t>
            </a:r>
            <a:r>
              <a:rPr lang="ar-DZ" dirty="0" smtClean="0">
                <a:cs typeface="Simplified Arabic" pitchFamily="2" charset="-78"/>
              </a:rPr>
              <a:t>، فإذا كانت غير متوفرة قضي بعدم قبول الدعوى,</a:t>
            </a:r>
            <a:r>
              <a:rPr lang="ar-SA" dirty="0" smtClean="0">
                <a:cs typeface="Simplified Arabic" pitchFamily="2" charset="-78"/>
              </a:rPr>
              <a:t> </a:t>
            </a:r>
            <a:r>
              <a:rPr lang="ar-DZ" dirty="0" smtClean="0">
                <a:cs typeface="Simplified Arabic" pitchFamily="2" charset="-78"/>
              </a:rPr>
              <a:t>أ</a:t>
            </a:r>
            <a:r>
              <a:rPr lang="ar-SA" dirty="0" smtClean="0">
                <a:cs typeface="Simplified Arabic" pitchFamily="2" charset="-78"/>
              </a:rPr>
              <a:t>ما </a:t>
            </a:r>
            <a:r>
              <a:rPr lang="ar-DZ" dirty="0" smtClean="0">
                <a:cs typeface="Simplified Arabic" pitchFamily="2" charset="-78"/>
              </a:rPr>
              <a:t>إذا تخلفت شروط الخصومة القضائية إما بسبب المدة أو الإجراءات فتؤدي إلى </a:t>
            </a:r>
            <a:r>
              <a:rPr lang="ar-DZ" dirty="0" smtClean="0">
                <a:cs typeface="Simplified Arabic" pitchFamily="2" charset="-78"/>
              </a:rPr>
              <a:t>سقوطها، مع جواز تصحيح </a:t>
            </a:r>
            <a:r>
              <a:rPr lang="ar-DZ" dirty="0" err="1" smtClean="0">
                <a:cs typeface="Simplified Arabic" pitchFamily="2" charset="-78"/>
              </a:rPr>
              <a:t>الإجراءات </a:t>
            </a:r>
            <a:r>
              <a:rPr lang="ar-DZ" dirty="0" smtClean="0">
                <a:cs typeface="Simplified Arabic" pitchFamily="2" charset="-78"/>
              </a:rPr>
              <a:t>(الم 226 ق.إ.م.إ)  </a:t>
            </a:r>
            <a:r>
              <a:rPr lang="ar-DZ" dirty="0" smtClean="0">
                <a:cs typeface="Simplified Arabic" pitchFamily="2" charset="-78"/>
              </a:rPr>
              <a:t>من دون أن</a:t>
            </a:r>
            <a:r>
              <a:rPr lang="ar-SA" dirty="0" smtClean="0">
                <a:cs typeface="Simplified Arabic" pitchFamily="2" charset="-78"/>
              </a:rPr>
              <a:t> </a:t>
            </a:r>
            <a:r>
              <a:rPr lang="ar-SA" dirty="0">
                <a:cs typeface="Simplified Arabic" pitchFamily="2" charset="-78"/>
              </a:rPr>
              <a:t>يؤدي </a:t>
            </a:r>
            <a:r>
              <a:rPr lang="ar-DZ" dirty="0" smtClean="0">
                <a:cs typeface="Simplified Arabic" pitchFamily="2" charset="-78"/>
              </a:rPr>
              <a:t>ذلك</a:t>
            </a:r>
            <a:r>
              <a:rPr lang="ar-SA" dirty="0" smtClean="0">
                <a:cs typeface="Simplified Arabic" pitchFamily="2" charset="-78"/>
              </a:rPr>
              <a:t> </a:t>
            </a:r>
            <a:r>
              <a:rPr lang="ar-SA" dirty="0">
                <a:cs typeface="Simplified Arabic" pitchFamily="2" charset="-78"/>
              </a:rPr>
              <a:t>الى </a:t>
            </a:r>
            <a:r>
              <a:rPr lang="ar-SA" dirty="0" smtClean="0">
                <a:cs typeface="Simplified Arabic" pitchFamily="2" charset="-78"/>
              </a:rPr>
              <a:t>انقضاء </a:t>
            </a:r>
            <a:r>
              <a:rPr lang="ar-SA" dirty="0">
                <a:cs typeface="Simplified Arabic" pitchFamily="2" charset="-78"/>
              </a:rPr>
              <a:t>الحق في </a:t>
            </a:r>
            <a:r>
              <a:rPr lang="ar-SA" dirty="0" smtClean="0">
                <a:cs typeface="Simplified Arabic" pitchFamily="2" charset="-78"/>
              </a:rPr>
              <a:t>الدعوى</a:t>
            </a:r>
            <a:r>
              <a:rPr lang="ar-DZ" dirty="0" err="1" smtClean="0">
                <a:cs typeface="Simplified Arabic" pitchFamily="2" charset="-78"/>
              </a:rPr>
              <a:t>،</a:t>
            </a:r>
            <a:r>
              <a:rPr lang="ar-SA" dirty="0" smtClean="0">
                <a:cs typeface="Simplified Arabic" pitchFamily="2" charset="-78"/>
              </a:rPr>
              <a:t> الذي </a:t>
            </a:r>
            <a:r>
              <a:rPr lang="ar-SA" dirty="0">
                <a:cs typeface="Simplified Arabic" pitchFamily="2" charset="-78"/>
              </a:rPr>
              <a:t>يمكن </a:t>
            </a:r>
            <a:r>
              <a:rPr lang="ar-SA" dirty="0" smtClean="0">
                <a:cs typeface="Simplified Arabic" pitchFamily="2" charset="-78"/>
              </a:rPr>
              <a:t>استعماله </a:t>
            </a:r>
            <a:r>
              <a:rPr lang="ar-SA" dirty="0">
                <a:cs typeface="Simplified Arabic" pitchFamily="2" charset="-78"/>
              </a:rPr>
              <a:t>من جديد بإنشاء خصومة </a:t>
            </a:r>
            <a:r>
              <a:rPr lang="ar-SA" dirty="0" smtClean="0">
                <a:cs typeface="Simplified Arabic" pitchFamily="2" charset="-78"/>
              </a:rPr>
              <a:t>جديدة</a:t>
            </a:r>
            <a:r>
              <a:rPr lang="ar-DZ" dirty="0" err="1" smtClean="0">
                <a:cs typeface="Simplified Arabic" pitchFamily="2" charset="-78"/>
              </a:rPr>
              <a:t>.</a:t>
            </a:r>
            <a:r>
              <a:rPr lang="ar-DZ" dirty="0" smtClean="0">
                <a:cs typeface="Simplified Arabic" pitchFamily="2" charset="-78"/>
              </a:rPr>
              <a:t> </a:t>
            </a:r>
            <a:endParaRPr lang="fr-FR" dirty="0">
              <a:cs typeface="Simplified Arabic" pitchFamily="2" charset="-78"/>
            </a:endParaRPr>
          </a:p>
          <a:p>
            <a:pPr algn="ctr" rtl="1"/>
            <a:endParaRPr lang="ar-DZ" dirty="0" smtClean="0">
              <a:solidFill>
                <a:schemeClr val="tx1"/>
              </a:solidFill>
              <a:cs typeface="Simplified Arabic" pitchFamily="2" charset="-78"/>
            </a:endParaRPr>
          </a:p>
          <a:p>
            <a:pPr algn="ctr" rtl="1"/>
            <a:endParaRPr lang="fr-FR"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91680" y="548680"/>
            <a:ext cx="5616624" cy="5040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a:solidFill>
                  <a:schemeClr val="tx1"/>
                </a:solidFill>
                <a:cs typeface="Simplified Arabic" pitchFamily="2" charset="-78"/>
              </a:rPr>
              <a:t>شروط قبول الدعوى </a:t>
            </a:r>
            <a:endParaRPr lang="fr-FR" sz="2400" dirty="0">
              <a:solidFill>
                <a:schemeClr val="tx1"/>
              </a:solidFill>
              <a:cs typeface="Simplified Arabic" pitchFamily="2" charset="-78"/>
            </a:endParaRPr>
          </a:p>
        </p:txBody>
      </p:sp>
      <p:sp>
        <p:nvSpPr>
          <p:cNvPr id="3" name="Rectangle à coins arrondis 2"/>
          <p:cNvSpPr/>
          <p:nvPr/>
        </p:nvSpPr>
        <p:spPr>
          <a:xfrm>
            <a:off x="683568" y="1268760"/>
            <a:ext cx="7920880" cy="129614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dirty="0" smtClean="0"/>
          </a:p>
          <a:p>
            <a:pPr algn="ctr" rtl="1"/>
            <a:r>
              <a:rPr lang="ar-DZ" dirty="0" smtClean="0">
                <a:cs typeface="Simplified Arabic" pitchFamily="2" charset="-78"/>
              </a:rPr>
              <a:t>نصت </a:t>
            </a:r>
            <a:r>
              <a:rPr lang="ar-SA" dirty="0" smtClean="0">
                <a:cs typeface="Simplified Arabic" pitchFamily="2" charset="-78"/>
              </a:rPr>
              <a:t>المادة</a:t>
            </a:r>
            <a:r>
              <a:rPr lang="fr-FR" dirty="0">
                <a:cs typeface="Simplified Arabic" pitchFamily="2" charset="-78"/>
              </a:rPr>
              <a:t> </a:t>
            </a:r>
            <a:r>
              <a:rPr lang="fr-FR" b="1" dirty="0">
                <a:cs typeface="Simplified Arabic" pitchFamily="2" charset="-78"/>
              </a:rPr>
              <a:t>13</a:t>
            </a:r>
            <a:r>
              <a:rPr lang="fr-FR" dirty="0">
                <a:cs typeface="Simplified Arabic" pitchFamily="2" charset="-78"/>
              </a:rPr>
              <a:t> </a:t>
            </a:r>
            <a:r>
              <a:rPr lang="ar-SA" dirty="0">
                <a:cs typeface="Simplified Arabic" pitchFamily="2" charset="-78"/>
              </a:rPr>
              <a:t>من </a:t>
            </a:r>
            <a:r>
              <a:rPr lang="ar-DZ" dirty="0" smtClean="0">
                <a:cs typeface="Simplified Arabic" pitchFamily="2" charset="-78"/>
              </a:rPr>
              <a:t>ق.</a:t>
            </a:r>
            <a:r>
              <a:rPr lang="ar-DZ" dirty="0" err="1" smtClean="0">
                <a:cs typeface="Simplified Arabic" pitchFamily="2" charset="-78"/>
              </a:rPr>
              <a:t>إم.إ: ”</a:t>
            </a:r>
            <a:r>
              <a:rPr lang="ar-SA" dirty="0" smtClean="0">
                <a:cs typeface="Simplified Arabic" pitchFamily="2" charset="-78"/>
              </a:rPr>
              <a:t>لا </a:t>
            </a:r>
            <a:r>
              <a:rPr lang="ar-SA" dirty="0">
                <a:cs typeface="Simplified Arabic" pitchFamily="2" charset="-78"/>
              </a:rPr>
              <a:t>يجوز لأي شخص التقاضي ما لم تكن له صفة وله مصلحة قائمة أو محتملة يقرها </a:t>
            </a:r>
            <a:r>
              <a:rPr lang="ar-SA" dirty="0" smtClean="0">
                <a:cs typeface="Simplified Arabic" pitchFamily="2" charset="-78"/>
              </a:rPr>
              <a:t>القانون</a:t>
            </a:r>
            <a:r>
              <a:rPr lang="ar-DZ" dirty="0" err="1" smtClean="0">
                <a:cs typeface="Simplified Arabic" pitchFamily="2" charset="-78"/>
              </a:rPr>
              <a:t>.</a:t>
            </a:r>
            <a:endParaRPr lang="ar-DZ" dirty="0" smtClean="0">
              <a:cs typeface="Simplified Arabic" pitchFamily="2" charset="-78"/>
            </a:endParaRPr>
          </a:p>
          <a:p>
            <a:pPr algn="ctr" rtl="1"/>
            <a:r>
              <a:rPr lang="ar-SA" dirty="0" smtClean="0">
                <a:cs typeface="Simplified Arabic" pitchFamily="2" charset="-78"/>
              </a:rPr>
              <a:t> </a:t>
            </a:r>
            <a:r>
              <a:rPr lang="ar-SA" dirty="0">
                <a:cs typeface="Simplified Arabic" pitchFamily="2" charset="-78"/>
              </a:rPr>
              <a:t>يثير القاضي تلقائيا انعدام الصفة في المدعى أو المدعى </a:t>
            </a:r>
            <a:r>
              <a:rPr lang="ar-SA" dirty="0" smtClean="0">
                <a:cs typeface="Simplified Arabic" pitchFamily="2" charset="-78"/>
              </a:rPr>
              <a:t>عليه</a:t>
            </a:r>
            <a:r>
              <a:rPr lang="ar-DZ" dirty="0" err="1" smtClean="0">
                <a:cs typeface="Simplified Arabic" pitchFamily="2" charset="-78"/>
              </a:rPr>
              <a:t>.</a:t>
            </a:r>
            <a:endParaRPr lang="ar-DZ" dirty="0">
              <a:cs typeface="Simplified Arabic" pitchFamily="2" charset="-78"/>
            </a:endParaRPr>
          </a:p>
          <a:p>
            <a:pPr algn="ctr" rtl="1"/>
            <a:r>
              <a:rPr lang="ar-SA" dirty="0" smtClean="0">
                <a:cs typeface="Simplified Arabic" pitchFamily="2" charset="-78"/>
              </a:rPr>
              <a:t> </a:t>
            </a:r>
            <a:r>
              <a:rPr lang="ar-SA" dirty="0">
                <a:cs typeface="Simplified Arabic" pitchFamily="2" charset="-78"/>
              </a:rPr>
              <a:t>كما يثير تلقائيا انعدام الإذن إذا ما اشترطه </a:t>
            </a:r>
            <a:r>
              <a:rPr lang="ar-SA" dirty="0" smtClean="0">
                <a:cs typeface="Simplified Arabic" pitchFamily="2" charset="-78"/>
              </a:rPr>
              <a:t>القانون</a:t>
            </a:r>
            <a:r>
              <a:rPr lang="ar-DZ" dirty="0" err="1" smtClean="0">
                <a:cs typeface="Simplified Arabic" pitchFamily="2" charset="-78"/>
              </a:rPr>
              <a:t>“.</a:t>
            </a:r>
            <a:endParaRPr lang="ar-DZ" dirty="0" smtClean="0">
              <a:cs typeface="Simplified Arabic" pitchFamily="2" charset="-78"/>
            </a:endParaRPr>
          </a:p>
          <a:p>
            <a:pPr algn="ctr" rtl="1"/>
            <a:endParaRPr lang="fr-FR" dirty="0"/>
          </a:p>
        </p:txBody>
      </p:sp>
      <p:graphicFrame>
        <p:nvGraphicFramePr>
          <p:cNvPr id="6" name="Diagramme 5"/>
          <p:cNvGraphicFramePr/>
          <p:nvPr/>
        </p:nvGraphicFramePr>
        <p:xfrm>
          <a:off x="683568" y="2708920"/>
          <a:ext cx="7704856"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3000">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971600" y="3068960"/>
            <a:ext cx="7200800" cy="309634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endParaRPr lang="ar-DZ" b="1" dirty="0" smtClean="0"/>
          </a:p>
          <a:p>
            <a:pPr algn="just" rtl="1"/>
            <a:endParaRPr lang="ar-DZ" b="1" dirty="0"/>
          </a:p>
          <a:p>
            <a:pPr algn="just" rtl="1"/>
            <a:endParaRPr lang="ar-DZ" b="1" dirty="0" smtClean="0"/>
          </a:p>
          <a:p>
            <a:pPr algn="just" rtl="1"/>
            <a:endParaRPr lang="ar-DZ" b="1" dirty="0"/>
          </a:p>
          <a:p>
            <a:pPr algn="ctr" rtl="1"/>
            <a:endParaRPr lang="ar-DZ" b="1" dirty="0" smtClean="0">
              <a:cs typeface="Simplified Arabic" pitchFamily="2" charset="-78"/>
            </a:endParaRPr>
          </a:p>
          <a:p>
            <a:pPr algn="ctr" rtl="1"/>
            <a:r>
              <a:rPr lang="ar-SA" sz="2000" b="1" u="sng" dirty="0" smtClean="0">
                <a:solidFill>
                  <a:srgbClr val="C00000"/>
                </a:solidFill>
                <a:cs typeface="Simplified Arabic" pitchFamily="2" charset="-78"/>
              </a:rPr>
              <a:t>تمييز الصفة</a:t>
            </a:r>
            <a:r>
              <a:rPr lang="ar-DZ" sz="2000" b="1" u="sng" dirty="0" smtClean="0">
                <a:solidFill>
                  <a:srgbClr val="C00000"/>
                </a:solidFill>
                <a:cs typeface="Simplified Arabic" pitchFamily="2" charset="-78"/>
              </a:rPr>
              <a:t> عن غيرها من المفاهيم </a:t>
            </a:r>
            <a:r>
              <a:rPr lang="ar-SA" sz="2000" b="1" u="sng" dirty="0" smtClean="0">
                <a:solidFill>
                  <a:srgbClr val="C00000"/>
                </a:solidFill>
                <a:cs typeface="Simplified Arabic" pitchFamily="2" charset="-78"/>
              </a:rPr>
              <a:t>الأخرى</a:t>
            </a:r>
            <a:endParaRPr lang="ar-DZ" sz="2000" b="1" u="sng" dirty="0" smtClean="0">
              <a:solidFill>
                <a:srgbClr val="C00000"/>
              </a:solidFill>
              <a:cs typeface="Simplified Arabic" pitchFamily="2" charset="-78"/>
            </a:endParaRPr>
          </a:p>
          <a:p>
            <a:pPr algn="ctr" rtl="1"/>
            <a:endParaRPr lang="fr-FR" sz="1200" dirty="0" smtClean="0">
              <a:cs typeface="Simplified Arabic" pitchFamily="2" charset="-78"/>
            </a:endParaRPr>
          </a:p>
          <a:p>
            <a:pPr algn="ctr" rtl="1"/>
            <a:r>
              <a:rPr lang="ar-SA" b="1" u="sng" dirty="0" smtClean="0">
                <a:cs typeface="Simplified Arabic" pitchFamily="2" charset="-78"/>
              </a:rPr>
              <a:t>-الصفة والأهلية</a:t>
            </a:r>
            <a:r>
              <a:rPr lang="ar-DZ" b="1" u="sng" dirty="0" err="1" smtClean="0">
                <a:cs typeface="Simplified Arabic" pitchFamily="2" charset="-78"/>
              </a:rPr>
              <a:t>:</a:t>
            </a:r>
            <a:r>
              <a:rPr lang="ar-DZ" b="1" u="sng" dirty="0" smtClean="0">
                <a:cs typeface="Simplified Arabic" pitchFamily="2" charset="-78"/>
              </a:rPr>
              <a:t> </a:t>
            </a:r>
          </a:p>
          <a:p>
            <a:pPr algn="ctr" rtl="1"/>
            <a:endParaRPr lang="ar-DZ" sz="1200" b="1" u="sng" dirty="0" smtClean="0">
              <a:cs typeface="Simplified Arabic" pitchFamily="2" charset="-78"/>
            </a:endParaRPr>
          </a:p>
          <a:p>
            <a:pPr algn="just" rtl="1"/>
            <a:r>
              <a:rPr lang="ar-SA" dirty="0" smtClean="0">
                <a:cs typeface="Simplified Arabic" pitchFamily="2" charset="-78"/>
              </a:rPr>
              <a:t>أهلية التقاضي تدخل في أهلية الأداء</a:t>
            </a:r>
            <a:r>
              <a:rPr lang="ar-DZ"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وبهذا يكون شرط الأهلية ما هو </a:t>
            </a:r>
            <a:r>
              <a:rPr lang="ar-DZ" dirty="0" smtClean="0">
                <a:cs typeface="Simplified Arabic" pitchFamily="2" charset="-78"/>
              </a:rPr>
              <a:t>إلا </a:t>
            </a:r>
            <a:r>
              <a:rPr lang="ar-SA" dirty="0" smtClean="0">
                <a:cs typeface="Simplified Arabic" pitchFamily="2" charset="-78"/>
              </a:rPr>
              <a:t>اشتراط للصفة في استعمال الدعوى،</a:t>
            </a:r>
            <a:r>
              <a:rPr lang="fr-FR" dirty="0" smtClean="0">
                <a:cs typeface="Simplified Arabic" pitchFamily="2" charset="-78"/>
              </a:rPr>
              <a:t> </a:t>
            </a:r>
            <a:r>
              <a:rPr lang="ar-DZ" dirty="0" smtClean="0">
                <a:cs typeface="Simplified Arabic" pitchFamily="2" charset="-78"/>
              </a:rPr>
              <a:t>ويلاحظ أن المشرع واعتبرها شرطا إجرائيا يجب على القاضي التأكد من توفرها في الخصوم، ويترتب على انعدامها بطلان اجراءات الدعوى شكلا، أما انعدام الصفة  فيترتب عليه عدم قبول الدعوى.</a:t>
            </a:r>
          </a:p>
          <a:p>
            <a:pPr algn="just" rtl="1"/>
            <a:endParaRPr lang="ar-DZ" b="1" dirty="0" smtClean="0"/>
          </a:p>
          <a:p>
            <a:pPr algn="just" rtl="1"/>
            <a:endParaRPr lang="ar-DZ" b="1" dirty="0" smtClean="0"/>
          </a:p>
          <a:p>
            <a:pPr algn="just" rtl="1"/>
            <a:endParaRPr lang="ar-DZ" b="1" dirty="0" smtClean="0"/>
          </a:p>
          <a:p>
            <a:pPr algn="just" rtl="1"/>
            <a:endParaRPr lang="fr-FR" dirty="0"/>
          </a:p>
          <a:p>
            <a:pPr algn="just" rtl="1"/>
            <a:endParaRPr lang="fr-FR" dirty="0"/>
          </a:p>
          <a:p>
            <a:pPr algn="just" rtl="1"/>
            <a:endParaRPr lang="fr-FR" dirty="0"/>
          </a:p>
        </p:txBody>
      </p:sp>
      <p:sp>
        <p:nvSpPr>
          <p:cNvPr id="16" name="Rectangle à coins arrondis 15"/>
          <p:cNvSpPr/>
          <p:nvPr/>
        </p:nvSpPr>
        <p:spPr>
          <a:xfrm>
            <a:off x="827584" y="620688"/>
            <a:ext cx="7272808" cy="223224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rtl="1"/>
            <a:endParaRPr lang="ar-DZ" b="1" dirty="0" smtClean="0"/>
          </a:p>
          <a:p>
            <a:pPr algn="ctr" rtl="1"/>
            <a:r>
              <a:rPr lang="ar-DZ" sz="2000" b="1" u="sng" dirty="0" smtClean="0">
                <a:cs typeface="Simplified Arabic" pitchFamily="2" charset="-78"/>
              </a:rPr>
              <a:t>أولا: </a:t>
            </a:r>
            <a:r>
              <a:rPr lang="ar-DZ" sz="2000" b="1" u="sng" dirty="0" smtClean="0">
                <a:cs typeface="Simplified Arabic" pitchFamily="2" charset="-78"/>
              </a:rPr>
              <a:t>شرط </a:t>
            </a:r>
            <a:r>
              <a:rPr lang="ar-DZ" sz="2000" b="1" u="sng" dirty="0" smtClean="0">
                <a:cs typeface="Simplified Arabic" pitchFamily="2" charset="-78"/>
              </a:rPr>
              <a:t>الصفة</a:t>
            </a:r>
          </a:p>
          <a:p>
            <a:pPr algn="ctr" rtl="1"/>
            <a:r>
              <a:rPr lang="ar-DZ" b="1" dirty="0" smtClean="0">
                <a:cs typeface="Simplified Arabic" pitchFamily="2" charset="-78"/>
              </a:rPr>
              <a:t>(أن ترفع الدعوى من ذي صفة على ذي صفة</a:t>
            </a:r>
            <a:r>
              <a:rPr lang="ar-DZ" b="1" dirty="0" err="1">
                <a:cs typeface="Simplified Arabic" pitchFamily="2" charset="-78"/>
              </a:rPr>
              <a:t>)</a:t>
            </a:r>
            <a:r>
              <a:rPr lang="ar-DZ" b="1" dirty="0" err="1" smtClean="0">
                <a:cs typeface="Simplified Arabic" pitchFamily="2" charset="-78"/>
              </a:rPr>
              <a:t>.</a:t>
            </a:r>
            <a:endParaRPr lang="ar-DZ" b="1" dirty="0" smtClean="0">
              <a:cs typeface="Simplified Arabic" pitchFamily="2" charset="-78"/>
            </a:endParaRPr>
          </a:p>
          <a:p>
            <a:pPr algn="ctr" rtl="1"/>
            <a:endParaRPr lang="ar-DZ" sz="1100" b="1" u="sng" dirty="0" smtClean="0">
              <a:cs typeface="Simplified Arabic" pitchFamily="2" charset="-78"/>
            </a:endParaRPr>
          </a:p>
          <a:p>
            <a:pPr algn="just" rtl="1"/>
            <a:r>
              <a:rPr lang="ar-DZ" dirty="0" smtClean="0">
                <a:cs typeface="Simplified Arabic" pitchFamily="2" charset="-78"/>
              </a:rPr>
              <a:t>الصفة: هي العلاقة التي تربط أطراف الدعوى </a:t>
            </a:r>
            <a:r>
              <a:rPr lang="ar-DZ" dirty="0" err="1" smtClean="0">
                <a:cs typeface="Simplified Arabic" pitchFamily="2" charset="-78"/>
              </a:rPr>
              <a:t>بموضوعها،</a:t>
            </a:r>
            <a:r>
              <a:rPr lang="ar-DZ" dirty="0" smtClean="0">
                <a:cs typeface="Simplified Arabic" pitchFamily="2" charset="-78"/>
              </a:rPr>
              <a:t> </a:t>
            </a:r>
            <a:r>
              <a:rPr lang="ar-SA" dirty="0" smtClean="0">
                <a:cs typeface="Simplified Arabic" pitchFamily="2" charset="-78"/>
              </a:rPr>
              <a:t>فلا تقبل الدعوى إلا إذا كان المدعى يدعي حقا أو مركزا قانونيا لنفس</a:t>
            </a:r>
            <a:r>
              <a:rPr lang="ar-DZ" dirty="0" smtClean="0">
                <a:cs typeface="Simplified Arabic" pitchFamily="2" charset="-78"/>
              </a:rPr>
              <a:t>ه، وأن يكون من ترفع عليه </a:t>
            </a:r>
            <a:r>
              <a:rPr lang="ar-DZ" dirty="0" err="1" smtClean="0">
                <a:cs typeface="Simplified Arabic" pitchFamily="2" charset="-78"/>
              </a:rPr>
              <a:t>الدعوى </a:t>
            </a:r>
            <a:r>
              <a:rPr lang="ar-DZ" dirty="0" smtClean="0">
                <a:cs typeface="Simplified Arabic" pitchFamily="2" charset="-78"/>
              </a:rPr>
              <a:t>(المدعى عليه) هو من تطلب حماية الحق ضد موقفه من ذلك الحق.</a:t>
            </a:r>
            <a:endParaRPr lang="ar-DZ" sz="2000" dirty="0" smtClean="0">
              <a:cs typeface="Simplified Arabic" pitchFamily="2" charset="-78"/>
            </a:endParaRPr>
          </a:p>
          <a:p>
            <a:pPr algn="ct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971600" y="1052736"/>
            <a:ext cx="7344816" cy="48245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buFontTx/>
              <a:buChar char="-"/>
            </a:pPr>
            <a:r>
              <a:rPr lang="ar-DZ" sz="2000" b="1" u="sng" dirty="0" smtClean="0">
                <a:cs typeface="Simplified Arabic" pitchFamily="2" charset="-78"/>
              </a:rPr>
              <a:t>الصفة </a:t>
            </a:r>
            <a:r>
              <a:rPr lang="ar-DZ" sz="2000" b="1" u="sng" dirty="0" err="1" smtClean="0">
                <a:cs typeface="Simplified Arabic" pitchFamily="2" charset="-78"/>
              </a:rPr>
              <a:t>والمصلحة:</a:t>
            </a:r>
            <a:endParaRPr lang="ar-DZ" sz="2000" b="1" u="sng" dirty="0" smtClean="0">
              <a:cs typeface="Simplified Arabic" pitchFamily="2" charset="-78"/>
            </a:endParaRPr>
          </a:p>
          <a:p>
            <a:pPr algn="ctr" rtl="1"/>
            <a:endParaRPr lang="ar-DZ" b="1" u="sng" dirty="0" smtClean="0">
              <a:cs typeface="Simplified Arabic" pitchFamily="2" charset="-78"/>
            </a:endParaRPr>
          </a:p>
          <a:p>
            <a:pPr algn="just" rtl="1">
              <a:lnSpc>
                <a:spcPct val="150000"/>
              </a:lnSpc>
            </a:pPr>
            <a:r>
              <a:rPr lang="ar-DZ" b="1" dirty="0" smtClean="0">
                <a:cs typeface="Simplified Arabic" pitchFamily="2" charset="-78"/>
              </a:rPr>
              <a:t>     </a:t>
            </a:r>
            <a:r>
              <a:rPr lang="ar-DZ" dirty="0" smtClean="0">
                <a:cs typeface="Simplified Arabic" pitchFamily="2" charset="-78"/>
              </a:rPr>
              <a:t>قد تندمج وتمتزج الصفة بالمصلحة، فيكون صاحب الصفة هو نفسه صاحب الحق </a:t>
            </a:r>
            <a:r>
              <a:rPr lang="ar-DZ" dirty="0" smtClean="0">
                <a:cs typeface="Simplified Arabic" pitchFamily="2" charset="-78"/>
              </a:rPr>
              <a:t>المراد حمايته وهو الذي يتولى بنفسه مباشرة</a:t>
            </a:r>
            <a:r>
              <a:rPr lang="ar-DZ" dirty="0">
                <a:cs typeface="Simplified Arabic" pitchFamily="2" charset="-78"/>
              </a:rPr>
              <a:t> </a:t>
            </a:r>
            <a:r>
              <a:rPr lang="ar-DZ" dirty="0" smtClean="0">
                <a:cs typeface="Simplified Arabic" pitchFamily="2" charset="-78"/>
              </a:rPr>
              <a:t>دعواه، </a:t>
            </a:r>
            <a:r>
              <a:rPr lang="ar-DZ" dirty="0" smtClean="0">
                <a:cs typeface="Simplified Arabic" pitchFamily="2" charset="-78"/>
              </a:rPr>
              <a:t>وتتحقق الصفة عند تحقق المصلحة الشخصية المباشرة ولو لم يكن مباشر الدعوى هو الشخص بنفسه بل بواسطة نائبه </a:t>
            </a:r>
            <a:r>
              <a:rPr lang="ar-DZ" dirty="0" err="1" smtClean="0">
                <a:cs typeface="Simplified Arabic" pitchFamily="2" charset="-78"/>
              </a:rPr>
              <a:t>القانوني.</a:t>
            </a:r>
            <a:r>
              <a:rPr lang="ar-DZ" dirty="0" smtClean="0">
                <a:cs typeface="Simplified Arabic" pitchFamily="2" charset="-78"/>
              </a:rPr>
              <a:t> </a:t>
            </a:r>
          </a:p>
          <a:p>
            <a:pPr algn="just" rtl="1">
              <a:lnSpc>
                <a:spcPct val="150000"/>
              </a:lnSpc>
            </a:pPr>
            <a:r>
              <a:rPr lang="fr-FR" dirty="0" smtClean="0">
                <a:cs typeface="Simplified Arabic" pitchFamily="2" charset="-78"/>
              </a:rPr>
              <a:t>- </a:t>
            </a:r>
            <a:r>
              <a:rPr lang="ar-SA" dirty="0" smtClean="0">
                <a:cs typeface="Simplified Arabic" pitchFamily="2" charset="-78"/>
              </a:rPr>
              <a:t>ومن خلال استقرا</a:t>
            </a:r>
            <a:r>
              <a:rPr lang="ar-DZ" dirty="0" smtClean="0">
                <a:cs typeface="Simplified Arabic" pitchFamily="2" charset="-78"/>
              </a:rPr>
              <a:t>ء</a:t>
            </a:r>
            <a:r>
              <a:rPr lang="ar-SA" dirty="0" smtClean="0">
                <a:cs typeface="Simplified Arabic" pitchFamily="2" charset="-78"/>
              </a:rPr>
              <a:t> نص المادة</a:t>
            </a:r>
            <a:r>
              <a:rPr lang="fr-FR" dirty="0" smtClean="0">
                <a:cs typeface="Simplified Arabic" pitchFamily="2" charset="-78"/>
              </a:rPr>
              <a:t>13 </a:t>
            </a:r>
            <a:r>
              <a:rPr lang="ar-DZ" dirty="0" smtClean="0">
                <a:cs typeface="Simplified Arabic" pitchFamily="2" charset="-78"/>
              </a:rPr>
              <a:t> ق.إ.م.إ</a:t>
            </a:r>
            <a:r>
              <a:rPr lang="ar-SA" dirty="0" smtClean="0">
                <a:cs typeface="Simplified Arabic" pitchFamily="2" charset="-78"/>
              </a:rPr>
              <a:t>نجد أن المشرع أعطى للقاضي سلطة إثارة شرط الصفة فقط دون المصلحة من تلقاء نفسه حتى ولو لم يترك الخصوم ما معناه أن هذا الشرط من النظام العام يترتب على تخلفه البطلان</a:t>
            </a:r>
            <a:r>
              <a:rPr lang="ar-DZ" dirty="0" err="1" smtClean="0">
                <a:cs typeface="Simplified Arabic" pitchFamily="2" charset="-78"/>
              </a:rPr>
              <a:t>.</a:t>
            </a:r>
            <a:endParaRPr lang="ar-DZ" dirty="0">
              <a:cs typeface="Simplified Arabic"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11560" y="404664"/>
            <a:ext cx="7848872" cy="604867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ar-DZ" b="1" u="sng" dirty="0" smtClean="0">
              <a:cs typeface="Simplified Arabic" pitchFamily="2" charset="-78"/>
            </a:endParaRPr>
          </a:p>
          <a:p>
            <a:pPr algn="ctr" rtl="1"/>
            <a:r>
              <a:rPr lang="ar-SA" b="1" u="sng" dirty="0" smtClean="0">
                <a:cs typeface="Simplified Arabic" pitchFamily="2" charset="-78"/>
              </a:rPr>
              <a:t>الصفة والتمثيل القانوني</a:t>
            </a:r>
            <a:r>
              <a:rPr lang="ar-DZ" b="1" u="sng" dirty="0" err="1" smtClean="0">
                <a:cs typeface="Simplified Arabic" pitchFamily="2" charset="-78"/>
              </a:rPr>
              <a:t>:</a:t>
            </a:r>
            <a:r>
              <a:rPr lang="ar-SA" b="1" dirty="0" smtClean="0">
                <a:cs typeface="Simplified Arabic" pitchFamily="2" charset="-78"/>
              </a:rPr>
              <a:t> </a:t>
            </a:r>
            <a:endParaRPr lang="ar-DZ" b="1" dirty="0" smtClean="0">
              <a:cs typeface="Simplified Arabic" pitchFamily="2" charset="-78"/>
            </a:endParaRPr>
          </a:p>
          <a:p>
            <a:pPr algn="ctr" rtl="1"/>
            <a:endParaRPr lang="ar-DZ" sz="1100" dirty="0" smtClean="0">
              <a:cs typeface="Simplified Arabic" pitchFamily="2" charset="-78"/>
            </a:endParaRPr>
          </a:p>
          <a:p>
            <a:pPr algn="just" rtl="1">
              <a:lnSpc>
                <a:spcPct val="150000"/>
              </a:lnSpc>
            </a:pPr>
            <a:r>
              <a:rPr lang="ar-DZ" dirty="0" smtClean="0">
                <a:cs typeface="Simplified Arabic" pitchFamily="2" charset="-78"/>
              </a:rPr>
              <a:t>   تكتسب الصفة إما: تلقائيا لكل من له مصلحة </a:t>
            </a:r>
            <a:r>
              <a:rPr lang="ar-DZ" dirty="0" err="1" smtClean="0">
                <a:cs typeface="Simplified Arabic" pitchFamily="2" charset="-78"/>
              </a:rPr>
              <a:t>حقيقية</a:t>
            </a:r>
            <a:r>
              <a:rPr lang="ar-DZ" dirty="0" smtClean="0">
                <a:cs typeface="Simplified Arabic" pitchFamily="2" charset="-78"/>
              </a:rPr>
              <a:t> في رفع الدعوى وهو الأصل، أو بنص قانوني يمنح الصفة لأشخاص </a:t>
            </a:r>
            <a:r>
              <a:rPr lang="ar-SA" dirty="0" smtClean="0">
                <a:cs typeface="Simplified Arabic" pitchFamily="2" charset="-78"/>
              </a:rPr>
              <a:t>خارجين عن الخصومة صلاحية تمثيل صاحب الحق الأصلي</a:t>
            </a:r>
            <a:r>
              <a:rPr lang="ar-DZ" dirty="0" smtClean="0">
                <a:cs typeface="Simplified Arabic" pitchFamily="2" charset="-78"/>
              </a:rPr>
              <a:t> أمام القضاء</a:t>
            </a:r>
            <a:r>
              <a:rPr lang="ar-SA"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فيكون ل</a:t>
            </a:r>
            <a:r>
              <a:rPr lang="ar-SA" dirty="0" smtClean="0">
                <a:cs typeface="Simplified Arabic" pitchFamily="2" charset="-78"/>
              </a:rPr>
              <a:t>لممثل </a:t>
            </a:r>
            <a:r>
              <a:rPr lang="ar-DZ" dirty="0" smtClean="0">
                <a:cs typeface="Simplified Arabic" pitchFamily="2" charset="-78"/>
              </a:rPr>
              <a:t>القانوني</a:t>
            </a:r>
            <a:r>
              <a:rPr lang="ar-SA" dirty="0" smtClean="0">
                <a:cs typeface="Simplified Arabic" pitchFamily="2" charset="-78"/>
              </a:rPr>
              <a:t> صفة إجرائية في مباشرة الدعوى القضائية ومتابعة سيرها</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كالوكيل وممثل الشخص المعنوي ك</a:t>
            </a:r>
            <a:r>
              <a:rPr lang="ar-SA" dirty="0" smtClean="0">
                <a:cs typeface="Simplified Arabic" pitchFamily="2" charset="-78"/>
              </a:rPr>
              <a:t>رئيس البلدية الذي يمثل بلديته أمام القضاء</a:t>
            </a:r>
            <a:r>
              <a:rPr lang="ar-DZ" dirty="0" smtClean="0">
                <a:cs typeface="Simplified Arabic" pitchFamily="2" charset="-78"/>
              </a:rPr>
              <a:t> </a:t>
            </a:r>
            <a:r>
              <a:rPr lang="ar-DZ" dirty="0" err="1" smtClean="0">
                <a:cs typeface="Simplified Arabic" pitchFamily="2" charset="-78"/>
              </a:rPr>
              <a:t>(</a:t>
            </a:r>
            <a:r>
              <a:rPr lang="ar-SA" dirty="0" smtClean="0">
                <a:cs typeface="Simplified Arabic" pitchFamily="2" charset="-78"/>
              </a:rPr>
              <a:t>المادة 82 من القانون رقم 11-10 المؤرخ في 22/06/2011 المتعلق بالبلدية</a:t>
            </a:r>
            <a:r>
              <a:rPr lang="ar-SA"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يتعين على الممثل أن يثبت أولا صفة الشخص الطبيعي أو الاعتباري الذي يمثله، وثانيا أن يثبت سلطته كممثل</a:t>
            </a:r>
            <a:r>
              <a:rPr lang="ar-DZ" dirty="0" err="1" smtClean="0">
                <a:cs typeface="Simplified Arabic" pitchFamily="2" charset="-78"/>
              </a:rPr>
              <a:t>.</a:t>
            </a:r>
            <a:r>
              <a:rPr lang="ar-DZ" dirty="0" smtClean="0">
                <a:cs typeface="Simplified Arabic" pitchFamily="2" charset="-78"/>
              </a:rPr>
              <a:t> </a:t>
            </a:r>
          </a:p>
          <a:p>
            <a:pPr algn="just" rtl="1">
              <a:lnSpc>
                <a:spcPct val="150000"/>
              </a:lnSpc>
            </a:pPr>
            <a:r>
              <a:rPr lang="ar-SA" dirty="0" smtClean="0">
                <a:cs typeface="Simplified Arabic" pitchFamily="2" charset="-78"/>
              </a:rPr>
              <a:t>وقد يكون هذا التمثيل بالاتفاق كالتمثيل بواسطة المحامي(المادة 5 من القانون رقم رقم 13-07 المؤرخ في 29/10/2013 ا</a:t>
            </a:r>
            <a:r>
              <a:rPr lang="ar-DZ" dirty="0" smtClean="0">
                <a:cs typeface="Simplified Arabic" pitchFamily="2" charset="-78"/>
              </a:rPr>
              <a:t>لم</a:t>
            </a:r>
            <a:r>
              <a:rPr lang="ar-SA" dirty="0" smtClean="0">
                <a:cs typeface="Simplified Arabic" pitchFamily="2" charset="-78"/>
              </a:rPr>
              <a:t>تضمن تنظيم مهنة المحاماة</a:t>
            </a:r>
            <a:r>
              <a:rPr lang="ar-SA" dirty="0" err="1" smtClean="0">
                <a:cs typeface="Simplified Arabic" pitchFamily="2" charset="-78"/>
              </a:rPr>
              <a:t>)</a:t>
            </a:r>
            <a:endParaRPr lang="fr-FR" dirty="0" smtClean="0">
              <a:cs typeface="Simplified Arabic" pitchFamily="2" charset="-78"/>
            </a:endParaRPr>
          </a:p>
          <a:p>
            <a:pPr algn="just" rtl="1">
              <a:lnSpc>
                <a:spcPct val="150000"/>
              </a:lnSpc>
            </a:pPr>
            <a:r>
              <a:rPr lang="ar-SA" dirty="0" smtClean="0">
                <a:cs typeface="Simplified Arabic" pitchFamily="2" charset="-78"/>
              </a:rPr>
              <a:t>يترتب عل</a:t>
            </a:r>
            <a:r>
              <a:rPr lang="ar-DZ" dirty="0" smtClean="0">
                <a:cs typeface="Simplified Arabic" pitchFamily="2" charset="-78"/>
              </a:rPr>
              <a:t>ى</a:t>
            </a:r>
            <a:r>
              <a:rPr lang="ar-SA" dirty="0" smtClean="0">
                <a:cs typeface="Simplified Arabic" pitchFamily="2" charset="-78"/>
              </a:rPr>
              <a:t> التمييز بين الصفة والتمثيل</a:t>
            </a:r>
            <a:r>
              <a:rPr lang="ar-DZ" dirty="0" smtClean="0">
                <a:cs typeface="Simplified Arabic" pitchFamily="2" charset="-78"/>
              </a:rPr>
              <a:t> القانوني</a:t>
            </a:r>
            <a:r>
              <a:rPr lang="ar-SA" dirty="0" smtClean="0">
                <a:cs typeface="Simplified Arabic" pitchFamily="2" charset="-78"/>
              </a:rPr>
              <a:t> أثار مختلفة</a:t>
            </a:r>
            <a:r>
              <a:rPr lang="ar-DZ" dirty="0" smtClean="0">
                <a:cs typeface="Simplified Arabic" pitchFamily="2" charset="-78"/>
              </a:rPr>
              <a:t>، حيث يترتب على</a:t>
            </a:r>
            <a:r>
              <a:rPr lang="ar-SA" dirty="0" smtClean="0">
                <a:cs typeface="Simplified Arabic" pitchFamily="2" charset="-78"/>
              </a:rPr>
              <a:t> انتفاء صفة التمثيل بطلان الإجراءات </a:t>
            </a:r>
            <a:r>
              <a:rPr lang="ar-SA" dirty="0" err="1" smtClean="0">
                <a:cs typeface="Simplified Arabic" pitchFamily="2" charset="-78"/>
              </a:rPr>
              <a:t>فقط،</a:t>
            </a:r>
            <a:r>
              <a:rPr lang="ar-SA" dirty="0" smtClean="0">
                <a:cs typeface="Simplified Arabic" pitchFamily="2" charset="-78"/>
              </a:rPr>
              <a:t> </a:t>
            </a:r>
            <a:r>
              <a:rPr lang="ar-DZ" dirty="0" smtClean="0">
                <a:cs typeface="Simplified Arabic" pitchFamily="2" charset="-78"/>
              </a:rPr>
              <a:t>و</a:t>
            </a:r>
            <a:r>
              <a:rPr lang="ar-SA" dirty="0" smtClean="0">
                <a:cs typeface="Simplified Arabic" pitchFamily="2" charset="-78"/>
              </a:rPr>
              <a:t>هو</a:t>
            </a:r>
            <a:r>
              <a:rPr lang="ar-DZ" dirty="0" smtClean="0">
                <a:cs typeface="Simplified Arabic" pitchFamily="2" charset="-78"/>
              </a:rPr>
              <a:t> يعد</a:t>
            </a:r>
            <a:r>
              <a:rPr lang="ar-SA" dirty="0" smtClean="0">
                <a:cs typeface="Simplified Arabic" pitchFamily="2" charset="-78"/>
              </a:rPr>
              <a:t> دفع شكلي يمكن </a:t>
            </a:r>
            <a:r>
              <a:rPr lang="ar-SA" dirty="0" err="1" smtClean="0">
                <a:cs typeface="Simplified Arabic" pitchFamily="2" charset="-78"/>
              </a:rPr>
              <a:t>تصحيحه،</a:t>
            </a:r>
            <a:r>
              <a:rPr lang="ar-SA" dirty="0" smtClean="0">
                <a:cs typeface="Simplified Arabic" pitchFamily="2" charset="-78"/>
              </a:rPr>
              <a:t> </a:t>
            </a:r>
            <a:r>
              <a:rPr lang="ar-DZ" dirty="0" smtClean="0">
                <a:cs typeface="Simplified Arabic" pitchFamily="2" charset="-78"/>
              </a:rPr>
              <a:t>أما </a:t>
            </a:r>
            <a:r>
              <a:rPr lang="ar-SA" dirty="0" smtClean="0">
                <a:cs typeface="Simplified Arabic" pitchFamily="2" charset="-78"/>
              </a:rPr>
              <a:t>عدم توفر شرط الصفة </a:t>
            </a:r>
            <a:r>
              <a:rPr lang="ar-DZ" dirty="0" smtClean="0">
                <a:cs typeface="Simplified Arabic" pitchFamily="2" charset="-78"/>
              </a:rPr>
              <a:t>ف</a:t>
            </a:r>
            <a:r>
              <a:rPr lang="ar-SA" dirty="0" smtClean="0">
                <a:cs typeface="Simplified Arabic" pitchFamily="2" charset="-78"/>
              </a:rPr>
              <a:t>يترتب عليه عدم قبول الدعوى.</a:t>
            </a:r>
            <a:endParaRPr lang="ar-DZ" dirty="0" smtClean="0">
              <a:cs typeface="Simplified Arabic" pitchFamily="2" charset="-78"/>
            </a:endParaRPr>
          </a:p>
          <a:p>
            <a:pPr algn="just" rtl="1"/>
            <a:endParaRPr lang="fr-FR" dirty="0">
              <a:cs typeface="Simplified Arabic"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476672"/>
            <a:ext cx="7920880" cy="59046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lnSpc>
                <a:spcPct val="150000"/>
              </a:lnSpc>
            </a:pPr>
            <a:r>
              <a:rPr lang="ar-DZ" sz="2000" b="1" u="sng" dirty="0" smtClean="0">
                <a:cs typeface="Simplified Arabic" pitchFamily="2" charset="-78"/>
              </a:rPr>
              <a:t>حالات </a:t>
            </a:r>
            <a:r>
              <a:rPr lang="ar-DZ" sz="2000" b="1" u="sng" dirty="0" err="1" smtClean="0">
                <a:cs typeface="Simplified Arabic" pitchFamily="2" charset="-78"/>
              </a:rPr>
              <a:t>الصفة:</a:t>
            </a:r>
            <a:endParaRPr lang="ar-DZ" sz="2000" b="1" u="sng" dirty="0" smtClean="0">
              <a:cs typeface="Simplified Arabic" pitchFamily="2" charset="-78"/>
            </a:endParaRPr>
          </a:p>
          <a:p>
            <a:pPr algn="just" rtl="1">
              <a:lnSpc>
                <a:spcPct val="150000"/>
              </a:lnSpc>
            </a:pPr>
            <a:r>
              <a:rPr lang="ar-DZ" b="1" u="sng" dirty="0" smtClean="0">
                <a:cs typeface="Simplified Arabic" pitchFamily="2" charset="-78"/>
              </a:rPr>
              <a:t>1-الصفة في حالة المصلحة الفردية</a:t>
            </a:r>
            <a:r>
              <a:rPr lang="ar-DZ" b="1" dirty="0" smtClean="0">
                <a:cs typeface="Simplified Arabic" pitchFamily="2" charset="-78"/>
              </a:rPr>
              <a:t>: </a:t>
            </a:r>
            <a:r>
              <a:rPr lang="ar-DZ" dirty="0" smtClean="0">
                <a:cs typeface="Simplified Arabic" pitchFamily="2" charset="-78"/>
              </a:rPr>
              <a:t>هي صلاحية الشخص لمباشرة الإجراءات القضائية بنفسه، أو عن طريق ممثله القانوني ليقوم مقام صاحب الحق في مباشرة الدعوى كالولي بالنسبة للقاصر ووكيل التفليسة بالنسبة للشركة المفلسة، وسواء تعلقت المصلحة بشخص طبيعي أو </a:t>
            </a:r>
            <a:r>
              <a:rPr lang="ar-DZ" dirty="0" err="1" smtClean="0">
                <a:cs typeface="Simplified Arabic" pitchFamily="2" charset="-78"/>
              </a:rPr>
              <a:t>معنوي.</a:t>
            </a:r>
            <a:r>
              <a:rPr lang="ar-DZ" b="1" dirty="0">
                <a:cs typeface="Simplified Arabic" pitchFamily="2" charset="-78"/>
              </a:rPr>
              <a:t> </a:t>
            </a:r>
            <a:r>
              <a:rPr lang="ar-DZ" dirty="0" smtClean="0">
                <a:cs typeface="Simplified Arabic" pitchFamily="2" charset="-78"/>
              </a:rPr>
              <a:t>مثال ذلك </a:t>
            </a:r>
            <a:r>
              <a:rPr lang="ar-SA" dirty="0" smtClean="0">
                <a:cs typeface="Simplified Arabic" pitchFamily="2" charset="-78"/>
              </a:rPr>
              <a:t>الدعوى غير المباشرة أو الدعوى </a:t>
            </a:r>
            <a:r>
              <a:rPr lang="ar-SA" dirty="0" err="1" smtClean="0">
                <a:cs typeface="Simplified Arabic" pitchFamily="2" charset="-78"/>
              </a:rPr>
              <a:t>البولصية</a:t>
            </a:r>
            <a:r>
              <a:rPr lang="ar-DZ"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إذ يجوز للدائن أن يستعمل باسم مدينه حقوق هذا المدين بما في ذلك الدعاوى للمطالبة بحقوقه وذلك على أساس النيابة القانونية المفروضة لمصلحة الدائن الذي يستعمل حقوق المدين للمحافظة على الضمان العام</a:t>
            </a:r>
            <a:r>
              <a:rPr lang="fr-FR" dirty="0" smtClean="0">
                <a:cs typeface="Simplified Arabic" pitchFamily="2" charset="-78"/>
              </a:rPr>
              <a:t>.</a:t>
            </a:r>
            <a:endParaRPr lang="ar-DZ" dirty="0" smtClean="0">
              <a:cs typeface="Simplified Arabic" pitchFamily="2" charset="-78"/>
            </a:endParaRPr>
          </a:p>
          <a:p>
            <a:pPr algn="just" rtl="1">
              <a:lnSpc>
                <a:spcPct val="150000"/>
              </a:lnSpc>
            </a:pPr>
            <a:r>
              <a:rPr lang="ar-DZ" b="1" u="sng" dirty="0" smtClean="0">
                <a:cs typeface="Simplified Arabic" pitchFamily="2" charset="-78"/>
              </a:rPr>
              <a:t>2- الصفة في حالة المصلحة الجماعية</a:t>
            </a:r>
            <a:r>
              <a:rPr lang="ar-DZ" b="1" dirty="0" smtClean="0">
                <a:cs typeface="Simplified Arabic" pitchFamily="2" charset="-78"/>
              </a:rPr>
              <a:t>:</a:t>
            </a:r>
            <a:r>
              <a:rPr lang="ar-SA" b="1" dirty="0" smtClean="0">
                <a:cs typeface="Simplified Arabic" pitchFamily="2" charset="-78"/>
              </a:rPr>
              <a:t> </a:t>
            </a:r>
            <a:r>
              <a:rPr lang="ar-DZ" dirty="0" smtClean="0">
                <a:cs typeface="Simplified Arabic" pitchFamily="2" charset="-78"/>
              </a:rPr>
              <a:t>مثل </a:t>
            </a:r>
            <a:r>
              <a:rPr lang="ar-SA" dirty="0" smtClean="0">
                <a:cs typeface="Simplified Arabic" pitchFamily="2" charset="-78"/>
              </a:rPr>
              <a:t>دعاوى النقابات والجمعيات</a:t>
            </a:r>
            <a:r>
              <a:rPr lang="ar-DZ" dirty="0" smtClean="0">
                <a:cs typeface="Simplified Arabic" pitchFamily="2" charset="-78"/>
              </a:rPr>
              <a:t> </a:t>
            </a:r>
            <a:r>
              <a:rPr lang="ar-SA" dirty="0" smtClean="0">
                <a:cs typeface="Simplified Arabic" pitchFamily="2" charset="-78"/>
              </a:rPr>
              <a:t>التي يكون موضوعها المطالبة بحق لها</a:t>
            </a:r>
            <a:r>
              <a:rPr lang="ar-DZ" dirty="0" err="1" smtClean="0">
                <a:cs typeface="Simplified Arabic" pitchFamily="2" charset="-78"/>
              </a:rPr>
              <a:t>،</a:t>
            </a:r>
            <a:r>
              <a:rPr lang="ar-SA" dirty="0" smtClean="0">
                <a:cs typeface="Simplified Arabic" pitchFamily="2" charset="-78"/>
              </a:rPr>
              <a:t> باعتبارها شخصا معنويا يقوم بالدفاع عن </a:t>
            </a:r>
            <a:r>
              <a:rPr lang="ar-DZ" dirty="0" smtClean="0">
                <a:cs typeface="Simplified Arabic" pitchFamily="2" charset="-78"/>
              </a:rPr>
              <a:t>ال</a:t>
            </a:r>
            <a:r>
              <a:rPr lang="ar-SA" dirty="0" smtClean="0">
                <a:cs typeface="Simplified Arabic" pitchFamily="2" charset="-78"/>
              </a:rPr>
              <a:t>مصالح المشتركة </a:t>
            </a:r>
            <a:r>
              <a:rPr lang="ar-DZ" dirty="0" smtClean="0">
                <a:cs typeface="Simplified Arabic" pitchFamily="2" charset="-78"/>
              </a:rPr>
              <a:t>ل</a:t>
            </a:r>
            <a:r>
              <a:rPr lang="ar-SA" dirty="0" smtClean="0">
                <a:cs typeface="Simplified Arabic" pitchFamily="2" charset="-78"/>
              </a:rPr>
              <a:t>لنقابة أو الجمعية قصد حمايتها مثل الدعاوى التي يرفعها اتحاد المحامين أو نقابة الأطباء ضد الشخص الذي انتحل صفة طبيب أو محامي</a:t>
            </a:r>
            <a:r>
              <a:rPr lang="fr-FR" dirty="0" smtClean="0">
                <a:cs typeface="Simplified Arabic" pitchFamily="2" charset="-78"/>
              </a:rPr>
              <a:t>.</a:t>
            </a:r>
            <a:r>
              <a:rPr lang="ar-DZ" dirty="0" smtClean="0">
                <a:cs typeface="Simplified Arabic" pitchFamily="2" charset="-78"/>
              </a:rPr>
              <a:t> بشرط إثبات الضرر الذي يمس المصالح الجماعية المشتركة للمهنة، وأن يتولى رئيس الجمعية أو النقيب بتمثيلها أمام القضاء.</a:t>
            </a:r>
            <a:endParaRPr lang="ar-DZ" b="1" dirty="0" smtClean="0">
              <a:cs typeface="Simplified Arabic"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15616" y="548680"/>
            <a:ext cx="6408712" cy="72008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a:solidFill>
                  <a:schemeClr val="tx1"/>
                </a:solidFill>
                <a:cs typeface="Simplified Arabic" pitchFamily="2" charset="-78"/>
              </a:rPr>
              <a:t>مفهوم الدعوى القضائية</a:t>
            </a:r>
            <a:endParaRPr lang="fr-FR" sz="2400" b="1" dirty="0">
              <a:solidFill>
                <a:schemeClr val="tx1"/>
              </a:solidFill>
              <a:cs typeface="Simplified Arabic" pitchFamily="2" charset="-78"/>
            </a:endParaRPr>
          </a:p>
        </p:txBody>
      </p:sp>
      <p:sp>
        <p:nvSpPr>
          <p:cNvPr id="3" name="Rectangle à coins arrondis 2"/>
          <p:cNvSpPr/>
          <p:nvPr/>
        </p:nvSpPr>
        <p:spPr>
          <a:xfrm>
            <a:off x="467544" y="1412776"/>
            <a:ext cx="7992888" cy="4536504"/>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rtl="1"/>
            <a:endParaRPr lang="ar-DZ" b="1" u="sng" dirty="0" smtClean="0">
              <a:solidFill>
                <a:schemeClr val="tx1"/>
              </a:solidFill>
              <a:cs typeface="Simplified Arabic" pitchFamily="2" charset="-78"/>
            </a:endParaRPr>
          </a:p>
          <a:p>
            <a:pPr algn="ctr" rtl="1"/>
            <a:endParaRPr lang="ar-DZ" b="1" u="sng" dirty="0">
              <a:solidFill>
                <a:schemeClr val="tx1"/>
              </a:solidFill>
              <a:cs typeface="Simplified Arabic" pitchFamily="2" charset="-78"/>
            </a:endParaRPr>
          </a:p>
          <a:p>
            <a:pPr algn="ctr" rtl="1"/>
            <a:endParaRPr lang="ar-DZ" b="1" u="sng" dirty="0" smtClean="0">
              <a:solidFill>
                <a:schemeClr val="tx1"/>
              </a:solidFill>
              <a:cs typeface="Simplified Arabic" pitchFamily="2" charset="-78"/>
            </a:endParaRPr>
          </a:p>
          <a:p>
            <a:pPr algn="ctr" rtl="1"/>
            <a:endParaRPr lang="ar-DZ" sz="2000" b="1" u="sng" dirty="0" smtClean="0">
              <a:solidFill>
                <a:schemeClr val="tx1"/>
              </a:solidFill>
              <a:cs typeface="Simplified Arabic" pitchFamily="2" charset="-78"/>
            </a:endParaRPr>
          </a:p>
          <a:p>
            <a:pPr algn="ctr" rtl="1"/>
            <a:r>
              <a:rPr lang="ar-DZ" sz="2000" b="1" u="sng" dirty="0" smtClean="0">
                <a:solidFill>
                  <a:schemeClr val="tx1"/>
                </a:solidFill>
                <a:cs typeface="Simplified Arabic" pitchFamily="2" charset="-78"/>
              </a:rPr>
              <a:t>1- تعريف الدعوى القضائية</a:t>
            </a:r>
          </a:p>
          <a:p>
            <a:pPr algn="ctr" rtl="1"/>
            <a:endParaRPr lang="ar-DZ" b="1" u="sng" dirty="0" smtClean="0">
              <a:solidFill>
                <a:schemeClr val="tx1"/>
              </a:solidFill>
              <a:cs typeface="Simplified Arabic" pitchFamily="2" charset="-78"/>
            </a:endParaRPr>
          </a:p>
          <a:p>
            <a:pPr algn="ctr" rtl="1">
              <a:lnSpc>
                <a:spcPct val="150000"/>
              </a:lnSpc>
            </a:pPr>
            <a:r>
              <a:rPr lang="ar-DZ" dirty="0" smtClean="0">
                <a:solidFill>
                  <a:schemeClr val="tx1"/>
                </a:solidFill>
                <a:cs typeface="Simplified Arabic" pitchFamily="2" charset="-78"/>
              </a:rPr>
              <a:t>لم يعرفها المشرع ولكن أكتفى ببيان شروطها وإجراءات رفعها، لكن</a:t>
            </a:r>
            <a:r>
              <a:rPr lang="ar-DZ" dirty="0" smtClean="0">
                <a:cs typeface="Simplified Arabic" pitchFamily="2" charset="-78"/>
              </a:rPr>
              <a:t> </a:t>
            </a:r>
            <a:r>
              <a:rPr lang="ar-SA" dirty="0" smtClean="0">
                <a:solidFill>
                  <a:schemeClr val="tx1"/>
                </a:solidFill>
                <a:cs typeface="Simplified Arabic" pitchFamily="2" charset="-78"/>
              </a:rPr>
              <a:t>جاء </a:t>
            </a:r>
            <a:r>
              <a:rPr lang="ar-SA" dirty="0">
                <a:solidFill>
                  <a:schemeClr val="tx1"/>
                </a:solidFill>
                <a:cs typeface="Simplified Arabic" pitchFamily="2" charset="-78"/>
              </a:rPr>
              <a:t>في المادة </a:t>
            </a:r>
            <a:r>
              <a:rPr lang="ar-DZ" dirty="0" smtClean="0">
                <a:solidFill>
                  <a:schemeClr val="tx1"/>
                </a:solidFill>
                <a:cs typeface="Simplified Arabic" pitchFamily="2" charset="-78"/>
              </a:rPr>
              <a:t>03</a:t>
            </a:r>
            <a:r>
              <a:rPr lang="ar-SA" dirty="0" smtClean="0">
                <a:solidFill>
                  <a:schemeClr val="tx1"/>
                </a:solidFill>
                <a:cs typeface="Simplified Arabic" pitchFamily="2" charset="-78"/>
              </a:rPr>
              <a:t> ق.إ.م</a:t>
            </a:r>
            <a:r>
              <a:rPr lang="ar-DZ" dirty="0" smtClean="0">
                <a:solidFill>
                  <a:schemeClr val="tx1"/>
                </a:solidFill>
                <a:cs typeface="Simplified Arabic" pitchFamily="2" charset="-78"/>
              </a:rPr>
              <a:t>.إ</a:t>
            </a:r>
            <a:r>
              <a:rPr lang="ar-SA" dirty="0" err="1" smtClean="0">
                <a:solidFill>
                  <a:schemeClr val="tx1"/>
                </a:solidFill>
                <a:cs typeface="Simplified Arabic" pitchFamily="2" charset="-78"/>
              </a:rPr>
              <a:t>: </a:t>
            </a:r>
            <a:r>
              <a:rPr lang="ar-SA" dirty="0" err="1">
                <a:solidFill>
                  <a:schemeClr val="tx1"/>
                </a:solidFill>
                <a:cs typeface="Simplified Arabic" pitchFamily="2" charset="-78"/>
              </a:rPr>
              <a:t>(</a:t>
            </a:r>
            <a:r>
              <a:rPr lang="ar-SA" dirty="0">
                <a:solidFill>
                  <a:schemeClr val="tx1"/>
                </a:solidFill>
                <a:cs typeface="Simplified Arabic" pitchFamily="2" charset="-78"/>
              </a:rPr>
              <a:t>(يجوز لكل شخص يدعي حقا رفع دعوى أمام القضاء للحصول على ذلك الحق أو حمايته</a:t>
            </a:r>
            <a:r>
              <a:rPr lang="ar-SA" dirty="0" err="1">
                <a:solidFill>
                  <a:schemeClr val="tx1"/>
                </a:solidFill>
                <a:cs typeface="Simplified Arabic" pitchFamily="2" charset="-78"/>
              </a:rPr>
              <a:t>))</a:t>
            </a:r>
            <a:endParaRPr lang="fr-FR" dirty="0">
              <a:solidFill>
                <a:schemeClr val="tx1"/>
              </a:solidFill>
              <a:cs typeface="Simplified Arabic" pitchFamily="2" charset="-78"/>
            </a:endParaRPr>
          </a:p>
          <a:p>
            <a:pPr algn="just" rtl="1">
              <a:lnSpc>
                <a:spcPct val="150000"/>
              </a:lnSpc>
            </a:pPr>
            <a:r>
              <a:rPr lang="ar-DZ" dirty="0" smtClean="0">
                <a:solidFill>
                  <a:schemeClr val="tx1"/>
                </a:solidFill>
                <a:cs typeface="Simplified Arabic" pitchFamily="2" charset="-78"/>
              </a:rPr>
              <a:t>أما الفقه ف</a:t>
            </a:r>
            <a:r>
              <a:rPr lang="ar-DZ" dirty="0" smtClean="0">
                <a:solidFill>
                  <a:schemeClr val="tx1"/>
                </a:solidFill>
                <a:cs typeface="Simplified Arabic" pitchFamily="2" charset="-78"/>
              </a:rPr>
              <a:t>عرفها بأنها:</a:t>
            </a:r>
            <a:r>
              <a:rPr lang="ar-DZ" dirty="0">
                <a:solidFill>
                  <a:schemeClr val="tx1"/>
                </a:solidFill>
                <a:cs typeface="Simplified Arabic" pitchFamily="2" charset="-78"/>
              </a:rPr>
              <a:t> </a:t>
            </a:r>
            <a:r>
              <a:rPr lang="ar-DZ" dirty="0" smtClean="0">
                <a:solidFill>
                  <a:schemeClr val="tx1"/>
                </a:solidFill>
                <a:cs typeface="Simplified Arabic" pitchFamily="2" charset="-78"/>
              </a:rPr>
              <a:t>سلطة </a:t>
            </a:r>
            <a:r>
              <a:rPr lang="ar-DZ" dirty="0">
                <a:solidFill>
                  <a:schemeClr val="tx1"/>
                </a:solidFill>
                <a:cs typeface="Simplified Arabic" pitchFamily="2" charset="-78"/>
              </a:rPr>
              <a:t>اللجوء إلى القضاء للحصول على تقرير حق أو </a:t>
            </a:r>
            <a:r>
              <a:rPr lang="ar-DZ" dirty="0" err="1">
                <a:solidFill>
                  <a:schemeClr val="tx1"/>
                </a:solidFill>
                <a:cs typeface="Simplified Arabic" pitchFamily="2" charset="-78"/>
              </a:rPr>
              <a:t>حمايته.</a:t>
            </a:r>
            <a:r>
              <a:rPr lang="ar-DZ" dirty="0">
                <a:solidFill>
                  <a:schemeClr val="tx1"/>
                </a:solidFill>
                <a:cs typeface="Simplified Arabic" pitchFamily="2" charset="-78"/>
              </a:rPr>
              <a:t> أو هي إدعاء قانوني معرض على </a:t>
            </a:r>
            <a:r>
              <a:rPr lang="ar-DZ" dirty="0" err="1">
                <a:solidFill>
                  <a:schemeClr val="tx1"/>
                </a:solidFill>
                <a:cs typeface="Simplified Arabic" pitchFamily="2" charset="-78"/>
              </a:rPr>
              <a:t>القضاء.</a:t>
            </a:r>
            <a:r>
              <a:rPr lang="ar-DZ" dirty="0">
                <a:solidFill>
                  <a:schemeClr val="tx1"/>
                </a:solidFill>
                <a:cs typeface="Simplified Arabic" pitchFamily="2" charset="-78"/>
              </a:rPr>
              <a:t>  </a:t>
            </a:r>
            <a:endParaRPr lang="fr-FR" dirty="0">
              <a:solidFill>
                <a:schemeClr val="tx1"/>
              </a:solidFill>
              <a:cs typeface="Simplified Arabic" pitchFamily="2" charset="-78"/>
            </a:endParaRPr>
          </a:p>
          <a:p>
            <a:pPr algn="just" rtl="1">
              <a:lnSpc>
                <a:spcPct val="150000"/>
              </a:lnSpc>
            </a:pPr>
            <a:r>
              <a:rPr lang="ar-DZ" dirty="0" err="1" smtClean="0">
                <a:solidFill>
                  <a:schemeClr val="tx1"/>
                </a:solidFill>
                <a:cs typeface="Simplified Arabic" pitchFamily="2" charset="-78"/>
              </a:rPr>
              <a:t>أو </a:t>
            </a:r>
            <a:r>
              <a:rPr lang="ar-DZ" dirty="0" smtClean="0">
                <a:solidFill>
                  <a:schemeClr val="tx1"/>
                </a:solidFill>
                <a:cs typeface="Simplified Arabic" pitchFamily="2" charset="-78"/>
              </a:rPr>
              <a:t>"هي </a:t>
            </a:r>
            <a:r>
              <a:rPr lang="ar-DZ" dirty="0">
                <a:solidFill>
                  <a:schemeClr val="tx1"/>
                </a:solidFill>
                <a:cs typeface="Simplified Arabic" pitchFamily="2" charset="-78"/>
              </a:rPr>
              <a:t>رخصة أو مكنة خولها القانون لصاحب الحق لحماية </a:t>
            </a:r>
            <a:r>
              <a:rPr lang="ar-DZ" dirty="0" smtClean="0">
                <a:solidFill>
                  <a:schemeClr val="tx1"/>
                </a:solidFill>
                <a:cs typeface="Simplified Arabic" pitchFamily="2" charset="-78"/>
              </a:rPr>
              <a:t>حقه“، فالدعوى هي وسيلة صاحب الحق للجوء إلى القضاء لحمية حقه أو استرداده إذا سلب منه.</a:t>
            </a:r>
          </a:p>
          <a:p>
            <a:pPr algn="just" rtl="1"/>
            <a:endParaRPr lang="ar-DZ" dirty="0" smtClean="0">
              <a:solidFill>
                <a:schemeClr val="tx1"/>
              </a:solidFill>
              <a:cs typeface="Simplified Arabic" pitchFamily="2" charset="-78"/>
            </a:endParaRPr>
          </a:p>
          <a:p>
            <a:pPr algn="just" rtl="1"/>
            <a:endParaRPr lang="ar-DZ" dirty="0" smtClean="0">
              <a:solidFill>
                <a:schemeClr val="tx1"/>
              </a:solidFill>
              <a:cs typeface="Simplified Arabic" pitchFamily="2" charset="-78"/>
            </a:endParaRPr>
          </a:p>
          <a:p>
            <a:pPr algn="ctr" rtl="1"/>
            <a:endParaRPr lang="ar-DZ" dirty="0" smtClean="0">
              <a:solidFill>
                <a:schemeClr val="tx1"/>
              </a:solidFill>
              <a:cs typeface="Simplified Arabic" pitchFamily="2" charset="-78"/>
            </a:endParaRPr>
          </a:p>
          <a:p>
            <a:pPr algn="ctr" rtl="1"/>
            <a:endParaRPr lang="ar-DZ" dirty="0" smtClean="0">
              <a:solidFill>
                <a:schemeClr val="tx1"/>
              </a:solidFill>
              <a:cs typeface="Simplified Arabic"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43608" y="764704"/>
            <a:ext cx="6984776" cy="56886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rtl="1">
              <a:lnSpc>
                <a:spcPct val="150000"/>
              </a:lnSpc>
            </a:pPr>
            <a:r>
              <a:rPr lang="ar-DZ" b="1" u="sng" dirty="0" smtClean="0">
                <a:cs typeface="Simplified Arabic" pitchFamily="2" charset="-78"/>
              </a:rPr>
              <a:t>3- الصفة في حالة المصلحة العامة</a:t>
            </a:r>
            <a:r>
              <a:rPr lang="ar-DZ" b="1" dirty="0" smtClean="0">
                <a:cs typeface="Simplified Arabic" pitchFamily="2" charset="-78"/>
              </a:rPr>
              <a:t>: </a:t>
            </a:r>
            <a:r>
              <a:rPr lang="ar-DZ" dirty="0" smtClean="0">
                <a:cs typeface="Simplified Arabic" pitchFamily="2" charset="-78"/>
              </a:rPr>
              <a:t>هي الصفة الموكلة للنيابة العامة ممثلة في الحق العام، التي غايتها السهر على تطبيق القانون وحماية النظام العام والآداب، لذا فقد  خولها القانون تحريك الدعوى العمومية والتدخل كطرف في الدعاوى المدنية بصفتها مدعية أو مدعى عليها، مثل: دعاوى الجنسية، دعاوى القصر وقضايا شؤون الأسرة، الطعن لصالح القانون.</a:t>
            </a:r>
          </a:p>
          <a:p>
            <a:pPr algn="just" rtl="1">
              <a:lnSpc>
                <a:spcPct val="150000"/>
              </a:lnSpc>
            </a:pPr>
            <a:r>
              <a:rPr lang="ar-DZ" b="1" u="sng" dirty="0" smtClean="0">
                <a:cs typeface="Simplified Arabic" pitchFamily="2" charset="-78"/>
              </a:rPr>
              <a:t>4- الصفة في حالة دعاوى الحسبة</a:t>
            </a:r>
            <a:r>
              <a:rPr lang="ar-DZ" dirty="0" smtClean="0">
                <a:cs typeface="Simplified Arabic" pitchFamily="2" charset="-78"/>
              </a:rPr>
              <a:t>: الأصل أن النيابة العامة هي صاحبة الصفة في رفع دعاوى الحسبة، إلا أنه يجوز لأي شخص أن يرفع هذه الدعوى للدفاع عن المصالح العامة والآداب، فتقبل دعواه ويعالجها القاضي بقناعته، مثال ذلك: وجود كتب أو أفلام </a:t>
            </a:r>
            <a:r>
              <a:rPr lang="ar-DZ" dirty="0" err="1" smtClean="0">
                <a:cs typeface="Simplified Arabic" pitchFamily="2" charset="-78"/>
              </a:rPr>
              <a:t>تسيئ</a:t>
            </a:r>
            <a:r>
              <a:rPr lang="ar-DZ" dirty="0" smtClean="0">
                <a:cs typeface="Simplified Arabic" pitchFamily="2" charset="-78"/>
              </a:rPr>
              <a:t> للنبي محمد صلى الله عليه وسلم أو للدين الاسلامي منتشرة بين الشباب، أو رفع دعوى </a:t>
            </a:r>
            <a:r>
              <a:rPr lang="ar-DZ" dirty="0" err="1" smtClean="0">
                <a:cs typeface="Simplified Arabic" pitchFamily="2" charset="-78"/>
              </a:rPr>
              <a:t>ضذ</a:t>
            </a:r>
            <a:r>
              <a:rPr lang="ar-DZ" dirty="0" smtClean="0">
                <a:cs typeface="Simplified Arabic" pitchFamily="2" charset="-78"/>
              </a:rPr>
              <a:t> شخص يمتهن </a:t>
            </a:r>
            <a:r>
              <a:rPr lang="ar-DZ" dirty="0" err="1" smtClean="0">
                <a:cs typeface="Simplified Arabic" pitchFamily="2" charset="-78"/>
              </a:rPr>
              <a:t>الشعودة</a:t>
            </a:r>
            <a:r>
              <a:rPr lang="ar-DZ" dirty="0" smtClean="0">
                <a:cs typeface="Simplified Arabic" pitchFamily="2" charset="-78"/>
              </a:rPr>
              <a:t> والتنجيم.</a:t>
            </a:r>
            <a:endParaRPr lang="fr-FR" dirty="0" smtClean="0">
              <a:cs typeface="Simplified Arabic" pitchFamily="2" charset="-78"/>
            </a:endParaRPr>
          </a:p>
          <a:p>
            <a:pPr algn="ctr" rtl="1"/>
            <a:endParaRPr lang="fr-FR" dirty="0">
              <a:cs typeface="Simplified Arabic"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755576" y="1628800"/>
            <a:ext cx="7344816" cy="338437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000" b="1" u="sng" dirty="0" smtClean="0">
                <a:cs typeface="Simplified Arabic" pitchFamily="2" charset="-78"/>
              </a:rPr>
              <a:t>جزاء تخلف شرط </a:t>
            </a:r>
            <a:r>
              <a:rPr lang="ar-DZ" sz="2000" b="1" u="sng" dirty="0" err="1" smtClean="0">
                <a:cs typeface="Simplified Arabic" pitchFamily="2" charset="-78"/>
              </a:rPr>
              <a:t>الصفة</a:t>
            </a:r>
            <a:r>
              <a:rPr lang="ar-DZ" sz="2000" b="1" dirty="0" err="1" smtClean="0">
                <a:cs typeface="Simplified Arabic" pitchFamily="2" charset="-78"/>
              </a:rPr>
              <a:t>:</a:t>
            </a:r>
            <a:r>
              <a:rPr lang="ar-DZ" sz="2000" b="1" dirty="0" smtClean="0">
                <a:cs typeface="Simplified Arabic" pitchFamily="2" charset="-78"/>
              </a:rPr>
              <a:t> </a:t>
            </a:r>
          </a:p>
          <a:p>
            <a:pPr algn="ctr" rtl="1"/>
            <a:endParaRPr lang="ar-DZ" sz="2000" b="1" dirty="0" smtClean="0">
              <a:cs typeface="Simplified Arabic" pitchFamily="2" charset="-78"/>
            </a:endParaRPr>
          </a:p>
          <a:p>
            <a:pPr algn="ctr" rtl="1">
              <a:lnSpc>
                <a:spcPct val="150000"/>
              </a:lnSpc>
            </a:pPr>
            <a:r>
              <a:rPr lang="ar-DZ" sz="2000" dirty="0" smtClean="0">
                <a:cs typeface="Simplified Arabic" pitchFamily="2" charset="-78"/>
              </a:rPr>
              <a:t>اعتبرت المادة 13 ق.إ.م.إ شرط الصفة من النظام العام الذي </a:t>
            </a:r>
            <a:r>
              <a:rPr lang="ar-DZ" sz="2000" dirty="0" smtClean="0">
                <a:cs typeface="Simplified Arabic" pitchFamily="2" charset="-78"/>
              </a:rPr>
              <a:t>يقع على عاتق القاضي رقابة مدى توفرها في أطرافها، </a:t>
            </a:r>
            <a:r>
              <a:rPr lang="ar-DZ" sz="2000" dirty="0" smtClean="0">
                <a:cs typeface="Simplified Arabic" pitchFamily="2" charset="-78"/>
              </a:rPr>
              <a:t>فإذا لم تتوفر أثارها القاضي من تلقاء نفسه، حتى ولو لم يثرها الخصوم، فيقضي القاضي بعدم قبول الدعوى، وهو أيضا ما أكدته المادة 67 ق.إ.م.إ</a:t>
            </a:r>
            <a:r>
              <a:rPr lang="ar-DZ" dirty="0" smtClean="0">
                <a:cs typeface="Simplified Arabic" pitchFamily="2" charset="-78"/>
              </a:rPr>
              <a:t>.</a:t>
            </a:r>
            <a:endParaRPr lang="ar-DZ" dirty="0" smtClean="0">
              <a:cs typeface="Simplified Arabic"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611560" y="404664"/>
            <a:ext cx="7776864" cy="19442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endParaRPr lang="ar-DZ" sz="2000" b="1" u="sng" dirty="0" smtClean="0">
              <a:cs typeface="Simplified Arabic" pitchFamily="2" charset="-78"/>
            </a:endParaRPr>
          </a:p>
          <a:p>
            <a:pPr algn="ctr" rtl="1"/>
            <a:r>
              <a:rPr lang="ar-DZ" sz="2000" b="1" u="sng" dirty="0" smtClean="0">
                <a:cs typeface="Simplified Arabic" pitchFamily="2" charset="-78"/>
              </a:rPr>
              <a:t>ثانيا: </a:t>
            </a:r>
            <a:r>
              <a:rPr lang="ar-DZ" sz="2000" b="1" u="sng" dirty="0" smtClean="0">
                <a:cs typeface="Simplified Arabic" pitchFamily="2" charset="-78"/>
              </a:rPr>
              <a:t>شرط المصلحة</a:t>
            </a:r>
          </a:p>
          <a:p>
            <a:pPr algn="ctr" rtl="1"/>
            <a:r>
              <a:rPr lang="ar-DZ" b="1" dirty="0" smtClean="0">
                <a:cs typeface="Simplified Arabic" pitchFamily="2" charset="-78"/>
              </a:rPr>
              <a:t>(المصلحة مناط الدعوى</a:t>
            </a:r>
            <a:r>
              <a:rPr lang="ar-DZ" b="1" dirty="0" err="1" smtClean="0">
                <a:cs typeface="Simplified Arabic" pitchFamily="2" charset="-78"/>
              </a:rPr>
              <a:t>)</a:t>
            </a:r>
            <a:endParaRPr lang="fr-FR" sz="1200" dirty="0">
              <a:cs typeface="Simplified Arabic" pitchFamily="2" charset="-78"/>
            </a:endParaRPr>
          </a:p>
          <a:p>
            <a:pPr algn="just" rtl="1"/>
            <a:r>
              <a:rPr lang="ar-EG" dirty="0" smtClean="0">
                <a:cs typeface="Simplified Arabic" pitchFamily="2" charset="-78"/>
              </a:rPr>
              <a:t> </a:t>
            </a:r>
            <a:r>
              <a:rPr lang="ar-DZ" dirty="0" smtClean="0">
                <a:cs typeface="Simplified Arabic" pitchFamily="2" charset="-78"/>
              </a:rPr>
              <a:t>   </a:t>
            </a:r>
            <a:r>
              <a:rPr lang="ar-EG" dirty="0" smtClean="0">
                <a:cs typeface="Simplified Arabic" pitchFamily="2" charset="-78"/>
              </a:rPr>
              <a:t>المصلحة هي المنفعة</a:t>
            </a:r>
            <a:r>
              <a:rPr lang="ar-DZ" dirty="0" smtClean="0">
                <a:cs typeface="Simplified Arabic" pitchFamily="2" charset="-78"/>
              </a:rPr>
              <a:t> المادية أو المعنوية</a:t>
            </a:r>
            <a:r>
              <a:rPr lang="ar-EG" dirty="0" smtClean="0">
                <a:cs typeface="Simplified Arabic" pitchFamily="2" charset="-78"/>
              </a:rPr>
              <a:t> </a:t>
            </a:r>
            <a:r>
              <a:rPr lang="ar-EG" dirty="0">
                <a:cs typeface="Simplified Arabic" pitchFamily="2" charset="-78"/>
              </a:rPr>
              <a:t>التي يجنيها المدعى من التجائه إلى القضاء أو هي الباعث على رفع </a:t>
            </a:r>
            <a:r>
              <a:rPr lang="ar-EG" dirty="0" smtClean="0">
                <a:cs typeface="Simplified Arabic" pitchFamily="2" charset="-78"/>
              </a:rPr>
              <a:t>الدعوى</a:t>
            </a:r>
            <a:r>
              <a:rPr lang="ar-DZ"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فإذا </a:t>
            </a:r>
            <a:r>
              <a:rPr lang="ar-DZ" dirty="0" smtClean="0">
                <a:cs typeface="Simplified Arabic" pitchFamily="2" charset="-78"/>
              </a:rPr>
              <a:t>تم الاعتداء</a:t>
            </a:r>
            <a:r>
              <a:rPr lang="ar-SA" dirty="0" smtClean="0">
                <a:cs typeface="Simplified Arabic" pitchFamily="2" charset="-78"/>
              </a:rPr>
              <a:t> </a:t>
            </a:r>
            <a:r>
              <a:rPr lang="ar-SA" dirty="0">
                <a:cs typeface="Simplified Arabic" pitchFamily="2" charset="-78"/>
              </a:rPr>
              <a:t>على حق شخصي ما أو كان </a:t>
            </a:r>
            <a:r>
              <a:rPr lang="ar-DZ" dirty="0" smtClean="0">
                <a:cs typeface="Simplified Arabic" pitchFamily="2" charset="-78"/>
              </a:rPr>
              <a:t>ال</a:t>
            </a:r>
            <a:r>
              <a:rPr lang="ar-SA" dirty="0" smtClean="0">
                <a:cs typeface="Simplified Arabic" pitchFamily="2" charset="-78"/>
              </a:rPr>
              <a:t>حق </a:t>
            </a:r>
            <a:r>
              <a:rPr lang="ar-SA" dirty="0">
                <a:cs typeface="Simplified Arabic" pitchFamily="2" charset="-78"/>
              </a:rPr>
              <a:t>مهددا بالاعتداء عليه تهديدا </a:t>
            </a:r>
            <a:r>
              <a:rPr lang="ar-SA" dirty="0" smtClean="0">
                <a:cs typeface="Simplified Arabic" pitchFamily="2" charset="-78"/>
              </a:rPr>
              <a:t>جديا</a:t>
            </a:r>
            <a:r>
              <a:rPr lang="ar-DZ" dirty="0" err="1" smtClean="0">
                <a:cs typeface="Simplified Arabic" pitchFamily="2" charset="-78"/>
              </a:rPr>
              <a:t>،</a:t>
            </a:r>
            <a:r>
              <a:rPr lang="ar-SA" dirty="0" smtClean="0">
                <a:cs typeface="Simplified Arabic" pitchFamily="2" charset="-78"/>
              </a:rPr>
              <a:t> </a:t>
            </a:r>
            <a:r>
              <a:rPr lang="ar-SA" dirty="0">
                <a:cs typeface="Simplified Arabic" pitchFamily="2" charset="-78"/>
              </a:rPr>
              <a:t>تحققت المصلحة المشروطة لقبول الدعوى </a:t>
            </a:r>
            <a:r>
              <a:rPr lang="ar-SA" dirty="0" smtClean="0">
                <a:cs typeface="Simplified Arabic" pitchFamily="2" charset="-78"/>
              </a:rPr>
              <a:t>وفقا لنص المادة</a:t>
            </a:r>
            <a:r>
              <a:rPr lang="fr-FR" dirty="0" smtClean="0">
                <a:cs typeface="Simplified Arabic" pitchFamily="2" charset="-78"/>
              </a:rPr>
              <a:t>13</a:t>
            </a:r>
            <a:r>
              <a:rPr lang="fr-FR" dirty="0">
                <a:cs typeface="Simplified Arabic" pitchFamily="2" charset="-78"/>
              </a:rPr>
              <a:t> </a:t>
            </a:r>
            <a:r>
              <a:rPr lang="ar-DZ" dirty="0">
                <a:cs typeface="Simplified Arabic" pitchFamily="2" charset="-78"/>
              </a:rPr>
              <a:t> </a:t>
            </a:r>
            <a:r>
              <a:rPr lang="ar-DZ" dirty="0" smtClean="0">
                <a:cs typeface="Simplified Arabic" pitchFamily="2" charset="-78"/>
              </a:rPr>
              <a:t>ق.إ.م.إ.</a:t>
            </a:r>
          </a:p>
          <a:p>
            <a:pPr algn="ctr" rtl="1"/>
            <a:endParaRPr lang="fr-FR" dirty="0"/>
          </a:p>
        </p:txBody>
      </p:sp>
      <p:graphicFrame>
        <p:nvGraphicFramePr>
          <p:cNvPr id="5" name="Diagramme 4"/>
          <p:cNvGraphicFramePr/>
          <p:nvPr/>
        </p:nvGraphicFramePr>
        <p:xfrm>
          <a:off x="611560" y="2564904"/>
          <a:ext cx="8064896"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95536" y="836712"/>
            <a:ext cx="8208912" cy="554461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ar-DZ" sz="2000" b="1" u="sng" dirty="0" smtClean="0">
              <a:cs typeface="Simplified Arabic" pitchFamily="2" charset="-78"/>
            </a:endParaRPr>
          </a:p>
          <a:p>
            <a:pPr algn="ctr" rtl="1"/>
            <a:endParaRPr lang="ar-DZ" sz="2000" b="1" u="sng" dirty="0" smtClean="0">
              <a:cs typeface="Simplified Arabic" pitchFamily="2" charset="-78"/>
            </a:endParaRPr>
          </a:p>
          <a:p>
            <a:pPr algn="ctr" rtl="1"/>
            <a:endParaRPr lang="ar-DZ" sz="800" b="1" u="sng" dirty="0" smtClean="0">
              <a:cs typeface="Simplified Arabic" pitchFamily="2" charset="-78"/>
            </a:endParaRPr>
          </a:p>
          <a:p>
            <a:pPr algn="ctr" rtl="1">
              <a:buFontTx/>
              <a:buChar char="-"/>
            </a:pPr>
            <a:r>
              <a:rPr lang="ar-DZ" sz="2000" b="1" u="sng" dirty="0" smtClean="0">
                <a:cs typeface="Simplified Arabic" pitchFamily="2" charset="-78"/>
              </a:rPr>
              <a:t> </a:t>
            </a:r>
            <a:r>
              <a:rPr lang="ar-SA" sz="2000" b="1" u="sng" dirty="0" smtClean="0">
                <a:cs typeface="Simplified Arabic" pitchFamily="2" charset="-78"/>
              </a:rPr>
              <a:t>شروط</a:t>
            </a:r>
            <a:r>
              <a:rPr lang="ar-DZ" sz="2000" b="1" u="sng" dirty="0" smtClean="0">
                <a:cs typeface="Simplified Arabic" pitchFamily="2" charset="-78"/>
              </a:rPr>
              <a:t> </a:t>
            </a:r>
            <a:r>
              <a:rPr lang="ar-SA" sz="2000" b="1" u="sng" dirty="0" smtClean="0">
                <a:cs typeface="Simplified Arabic" pitchFamily="2" charset="-78"/>
              </a:rPr>
              <a:t>المصلحة</a:t>
            </a:r>
            <a:endParaRPr lang="ar-DZ" sz="2000" b="1" u="sng" dirty="0" smtClean="0">
              <a:cs typeface="Simplified Arabic" pitchFamily="2" charset="-78"/>
            </a:endParaRPr>
          </a:p>
          <a:p>
            <a:pPr algn="ctr" rtl="1"/>
            <a:endParaRPr lang="ar-DZ" sz="2000" b="1" u="sng" dirty="0" smtClean="0">
              <a:cs typeface="Simplified Arabic" pitchFamily="2" charset="-78"/>
            </a:endParaRPr>
          </a:p>
          <a:p>
            <a:pPr algn="just" rtl="1"/>
            <a:r>
              <a:rPr lang="ar-SA" b="1" dirty="0" smtClean="0">
                <a:cs typeface="Simplified Arabic" pitchFamily="2" charset="-78"/>
              </a:rPr>
              <a:t>أ</a:t>
            </a:r>
            <a:r>
              <a:rPr lang="fr-FR" b="1" dirty="0" smtClean="0">
                <a:cs typeface="Simplified Arabic" pitchFamily="2" charset="-78"/>
              </a:rPr>
              <a:t> </a:t>
            </a:r>
            <a:r>
              <a:rPr lang="fr-FR" dirty="0" smtClean="0">
                <a:cs typeface="Simplified Arabic" pitchFamily="2" charset="-78"/>
              </a:rPr>
              <a:t>– </a:t>
            </a:r>
            <a:r>
              <a:rPr lang="ar-SA" dirty="0" smtClean="0">
                <a:cs typeface="Simplified Arabic" pitchFamily="2" charset="-78"/>
              </a:rPr>
              <a:t>أن تكون المصلحة قانونية</a:t>
            </a:r>
            <a:r>
              <a:rPr lang="ar-DZ" dirty="0" smtClean="0">
                <a:cs typeface="Simplified Arabic" pitchFamily="2" charset="-78"/>
              </a:rPr>
              <a:t> أي</a:t>
            </a:r>
            <a:r>
              <a:rPr lang="ar-SA" dirty="0" smtClean="0">
                <a:cs typeface="Simplified Arabic" pitchFamily="2" charset="-78"/>
              </a:rPr>
              <a:t> </a:t>
            </a:r>
            <a:r>
              <a:rPr lang="ar-DZ" dirty="0" smtClean="0">
                <a:cs typeface="Simplified Arabic" pitchFamily="2" charset="-78"/>
              </a:rPr>
              <a:t>أن </a:t>
            </a:r>
            <a:r>
              <a:rPr lang="ar-SA" dirty="0" smtClean="0">
                <a:cs typeface="Simplified Arabic" pitchFamily="2" charset="-78"/>
              </a:rPr>
              <a:t>يعترف القانون ب</a:t>
            </a:r>
            <a:r>
              <a:rPr lang="ar-DZ" dirty="0" smtClean="0">
                <a:cs typeface="Simplified Arabic" pitchFamily="2" charset="-78"/>
              </a:rPr>
              <a:t>ال</a:t>
            </a:r>
            <a:r>
              <a:rPr lang="ar-SA" dirty="0" smtClean="0">
                <a:cs typeface="Simplified Arabic" pitchFamily="2" charset="-78"/>
              </a:rPr>
              <a:t>حق</a:t>
            </a:r>
            <a:r>
              <a:rPr lang="ar-DZ" dirty="0" smtClean="0">
                <a:cs typeface="Simplified Arabic" pitchFamily="2" charset="-78"/>
              </a:rPr>
              <a:t> </a:t>
            </a:r>
            <a:r>
              <a:rPr lang="ar-SA" dirty="0" err="1" smtClean="0">
                <a:cs typeface="Simplified Arabic" pitchFamily="2" charset="-78"/>
              </a:rPr>
              <a:t>ويحميه،</a:t>
            </a:r>
            <a:r>
              <a:rPr lang="ar-SA" dirty="0" smtClean="0">
                <a:cs typeface="Simplified Arabic" pitchFamily="2" charset="-78"/>
              </a:rPr>
              <a:t> </a:t>
            </a:r>
            <a:r>
              <a:rPr lang="ar-DZ" dirty="0" smtClean="0">
                <a:cs typeface="Simplified Arabic" pitchFamily="2" charset="-78"/>
              </a:rPr>
              <a:t>ف</a:t>
            </a:r>
            <a:r>
              <a:rPr lang="ar-SA" dirty="0" smtClean="0">
                <a:cs typeface="Simplified Arabic" pitchFamily="2" charset="-78"/>
              </a:rPr>
              <a:t>إذا انعدم هذا العنصر يكون الطلب القضائي غير </a:t>
            </a:r>
            <a:r>
              <a:rPr lang="ar-SA" dirty="0" err="1" smtClean="0">
                <a:cs typeface="Simplified Arabic" pitchFamily="2" charset="-78"/>
              </a:rPr>
              <a:t>مقبول،</a:t>
            </a:r>
            <a:r>
              <a:rPr lang="ar-SA" dirty="0" smtClean="0">
                <a:cs typeface="Simplified Arabic" pitchFamily="2" charset="-78"/>
              </a:rPr>
              <a:t> </a:t>
            </a:r>
            <a:r>
              <a:rPr lang="ar-DZ" dirty="0">
                <a:cs typeface="Simplified Arabic" pitchFamily="2" charset="-78"/>
              </a:rPr>
              <a:t>ل</a:t>
            </a:r>
            <a:r>
              <a:rPr lang="ar-SA" dirty="0" smtClean="0">
                <a:cs typeface="Simplified Arabic" pitchFamily="2" charset="-78"/>
              </a:rPr>
              <a:t>ذا</a:t>
            </a:r>
            <a:r>
              <a:rPr lang="ar-DZ" dirty="0" smtClean="0">
                <a:cs typeface="Simplified Arabic" pitchFamily="2" charset="-78"/>
              </a:rPr>
              <a:t> فإن</a:t>
            </a:r>
            <a:r>
              <a:rPr lang="ar-SA" dirty="0" smtClean="0">
                <a:cs typeface="Simplified Arabic" pitchFamily="2" charset="-78"/>
              </a:rPr>
              <a:t> القاضي ملزم قبل تطرقه إلى موضوع الدعوى مراقبة مدى شرعية وقانونية المصلحة</a:t>
            </a:r>
            <a:r>
              <a:rPr lang="ar-DZ" dirty="0" smtClean="0">
                <a:cs typeface="Simplified Arabic" pitchFamily="2" charset="-78"/>
              </a:rPr>
              <a:t>، فمثلا</a:t>
            </a:r>
            <a:r>
              <a:rPr lang="ar-SA" dirty="0" smtClean="0">
                <a:cs typeface="Simplified Arabic" pitchFamily="2" charset="-78"/>
              </a:rPr>
              <a:t> الدعوى الرامية إلى المطالبة بدين ناتج عن قمار تكون غير مقبولة لعدم قانونية المصلحة </a:t>
            </a:r>
            <a:r>
              <a:rPr lang="ar-DZ" dirty="0" smtClean="0">
                <a:cs typeface="Simplified Arabic" pitchFamily="2" charset="-78"/>
              </a:rPr>
              <a:t>ل</a:t>
            </a:r>
            <a:r>
              <a:rPr lang="ar-SA" dirty="0" smtClean="0">
                <a:cs typeface="Simplified Arabic" pitchFamily="2" charset="-78"/>
              </a:rPr>
              <a:t>أن القانون المدني حظرت القمار</a:t>
            </a:r>
            <a:r>
              <a:rPr lang="ar-DZ" dirty="0" smtClean="0">
                <a:cs typeface="Simplified Arabic" pitchFamily="2" charset="-78"/>
              </a:rPr>
              <a:t> والرهان بين الأفراد</a:t>
            </a:r>
            <a:r>
              <a:rPr lang="fr-FR" dirty="0" smtClean="0">
                <a:cs typeface="Simplified Arabic" pitchFamily="2" charset="-78"/>
              </a:rPr>
              <a:t> </a:t>
            </a:r>
            <a:r>
              <a:rPr lang="ar-DZ" dirty="0" err="1" smtClean="0">
                <a:cs typeface="Simplified Arabic" pitchFamily="2" charset="-78"/>
              </a:rPr>
              <a:t>.</a:t>
            </a:r>
            <a:endParaRPr lang="ar-DZ" dirty="0" smtClean="0">
              <a:cs typeface="Simplified Arabic" pitchFamily="2" charset="-78"/>
            </a:endParaRPr>
          </a:p>
          <a:p>
            <a:pPr algn="just" rtl="1"/>
            <a:r>
              <a:rPr lang="ar-DZ" dirty="0" err="1" smtClean="0">
                <a:cs typeface="Simplified Arabic" pitchFamily="2" charset="-78"/>
              </a:rPr>
              <a:t>ب</a:t>
            </a:r>
            <a:r>
              <a:rPr lang="ar-DZ" b="1" dirty="0" err="1" smtClean="0">
                <a:cs typeface="Simplified Arabic" pitchFamily="2" charset="-78"/>
              </a:rPr>
              <a:t>-</a:t>
            </a:r>
            <a:r>
              <a:rPr lang="ar-DZ" dirty="0" smtClean="0">
                <a:cs typeface="Simplified Arabic" pitchFamily="2" charset="-78"/>
              </a:rPr>
              <a:t> </a:t>
            </a:r>
            <a:r>
              <a:rPr lang="ar-EG" dirty="0" smtClean="0">
                <a:cs typeface="Simplified Arabic" pitchFamily="2" charset="-78"/>
              </a:rPr>
              <a:t>أن تكون </a:t>
            </a:r>
            <a:r>
              <a:rPr lang="ar-DZ" dirty="0" smtClean="0">
                <a:cs typeface="Simplified Arabic" pitchFamily="2" charset="-78"/>
              </a:rPr>
              <a:t>ال</a:t>
            </a:r>
            <a:r>
              <a:rPr lang="ar-EG" dirty="0" smtClean="0">
                <a:cs typeface="Simplified Arabic" pitchFamily="2" charset="-78"/>
              </a:rPr>
              <a:t>مصلحة حالة</a:t>
            </a:r>
            <a:r>
              <a:rPr lang="ar-DZ" dirty="0" smtClean="0">
                <a:cs typeface="Simplified Arabic" pitchFamily="2" charset="-78"/>
              </a:rPr>
              <a:t> و</a:t>
            </a:r>
            <a:r>
              <a:rPr lang="ar-EG" dirty="0" smtClean="0">
                <a:cs typeface="Simplified Arabic" pitchFamily="2" charset="-78"/>
              </a:rPr>
              <a:t>قائمة وقت رفع الدعوى؛ بمعنى أن يكون </a:t>
            </a:r>
            <a:r>
              <a:rPr lang="ar-DZ" dirty="0" smtClean="0">
                <a:cs typeface="Simplified Arabic" pitchFamily="2" charset="-78"/>
              </a:rPr>
              <a:t>ال</a:t>
            </a:r>
            <a:r>
              <a:rPr lang="ar-EG" dirty="0" smtClean="0">
                <a:cs typeface="Simplified Arabic" pitchFamily="2" charset="-78"/>
              </a:rPr>
              <a:t>حق قد اعتدى عليه بالفعل أو حصلت له منازعة فيه</a:t>
            </a:r>
            <a:r>
              <a:rPr lang="ar-DZ" dirty="0" err="1" smtClean="0">
                <a:cs typeface="Simplified Arabic" pitchFamily="2" charset="-78"/>
              </a:rPr>
              <a:t>،</a:t>
            </a:r>
            <a:r>
              <a:rPr lang="ar-EG" dirty="0" smtClean="0">
                <a:cs typeface="Simplified Arabic" pitchFamily="2" charset="-78"/>
              </a:rPr>
              <a:t> فيتحقق الضرر الذي يبرر الالتجاء إلى </a:t>
            </a:r>
            <a:r>
              <a:rPr lang="ar-DZ" dirty="0" smtClean="0">
                <a:cs typeface="Simplified Arabic" pitchFamily="2" charset="-78"/>
              </a:rPr>
              <a:t>لي</a:t>
            </a:r>
            <a:r>
              <a:rPr lang="ar-SA" dirty="0" smtClean="0">
                <a:cs typeface="Simplified Arabic" pitchFamily="2" charset="-78"/>
              </a:rPr>
              <a:t>طلب حماية حق</a:t>
            </a:r>
            <a:r>
              <a:rPr lang="ar-DZ" dirty="0" smtClean="0">
                <a:cs typeface="Simplified Arabic" pitchFamily="2" charset="-78"/>
              </a:rPr>
              <a:t>ه</a:t>
            </a:r>
            <a:r>
              <a:rPr lang="ar-SA" dirty="0" smtClean="0">
                <a:cs typeface="Simplified Arabic" pitchFamily="2" charset="-78"/>
              </a:rPr>
              <a:t> </a:t>
            </a:r>
            <a:r>
              <a:rPr lang="ar-DZ" dirty="0" smtClean="0">
                <a:cs typeface="Simplified Arabic" pitchFamily="2" charset="-78"/>
              </a:rPr>
              <a:t>الذي</a:t>
            </a:r>
            <a:r>
              <a:rPr lang="ar-SA" dirty="0" smtClean="0">
                <a:cs typeface="Simplified Arabic" pitchFamily="2" charset="-78"/>
              </a:rPr>
              <a:t> اعتدي عليه بالفعل، كما أجاز المشرع قبول الدعوى في حالة المصلحة المحتملة التي يقرها القانون</a:t>
            </a:r>
            <a:r>
              <a:rPr lang="ar-DZ" dirty="0" smtClean="0">
                <a:cs typeface="Simplified Arabic" pitchFamily="2" charset="-78"/>
              </a:rPr>
              <a:t>، وهذا لغرض الاحتياط لدفع ضرر محدق، </a:t>
            </a:r>
            <a:r>
              <a:rPr lang="ar-DZ" dirty="0" err="1" smtClean="0">
                <a:cs typeface="Simplified Arabic" pitchFamily="2" charset="-78"/>
              </a:rPr>
              <a:t>الاستثاق</a:t>
            </a:r>
            <a:r>
              <a:rPr lang="ar-DZ" dirty="0" smtClean="0">
                <a:cs typeface="Simplified Arabic" pitchFamily="2" charset="-78"/>
              </a:rPr>
              <a:t> لحق يخشى زوال دليله عند </a:t>
            </a:r>
            <a:r>
              <a:rPr lang="ar-DZ" dirty="0" err="1" smtClean="0">
                <a:cs typeface="Simplified Arabic" pitchFamily="2" charset="-78"/>
              </a:rPr>
              <a:t>النزاع،</a:t>
            </a:r>
            <a:r>
              <a:rPr lang="ar-DZ" dirty="0" smtClean="0">
                <a:cs typeface="Simplified Arabic" pitchFamily="2" charset="-78"/>
              </a:rPr>
              <a:t> </a:t>
            </a:r>
            <a:r>
              <a:rPr lang="ar-SA" dirty="0" smtClean="0">
                <a:cs typeface="Simplified Arabic" pitchFamily="2" charset="-78"/>
              </a:rPr>
              <a:t>و</a:t>
            </a:r>
            <a:r>
              <a:rPr lang="ar-DZ" dirty="0" smtClean="0">
                <a:cs typeface="Simplified Arabic" pitchFamily="2" charset="-78"/>
              </a:rPr>
              <a:t>من</a:t>
            </a:r>
            <a:r>
              <a:rPr lang="ar-SA" dirty="0" smtClean="0">
                <a:cs typeface="Simplified Arabic" pitchFamily="2" charset="-78"/>
              </a:rPr>
              <a:t> الحالات التي يسمح فيها المشرع للشخص بالتقاضي وقائيا قبل الاعتداء على حقه</a:t>
            </a:r>
            <a:r>
              <a:rPr lang="ar-DZ" dirty="0" smtClean="0">
                <a:cs typeface="Simplified Arabic" pitchFamily="2" charset="-78"/>
              </a:rPr>
              <a:t> ظهور بوادر الاخلال بالحق في المستقبل،</a:t>
            </a:r>
            <a:r>
              <a:rPr lang="ar-SA" dirty="0" smtClean="0">
                <a:cs typeface="Simplified Arabic" pitchFamily="2" charset="-78"/>
              </a:rPr>
              <a:t> مثل </a:t>
            </a:r>
            <a:r>
              <a:rPr lang="ar-DZ" dirty="0" smtClean="0">
                <a:cs typeface="Simplified Arabic" pitchFamily="2" charset="-78"/>
              </a:rPr>
              <a:t>دعوى وقف الأعمال الجديدة</a:t>
            </a:r>
            <a:r>
              <a:rPr lang="ar-DZ" dirty="0" smtClean="0">
                <a:cs typeface="Simplified Arabic" pitchFamily="2" charset="-78"/>
              </a:rPr>
              <a:t>، طلب الالتزامات المستقبلية، دعاوى التحقيق الأصلية </a:t>
            </a:r>
            <a:r>
              <a:rPr lang="ar-DZ" dirty="0" smtClean="0">
                <a:cs typeface="Simplified Arabic" pitchFamily="2" charset="-78"/>
              </a:rPr>
              <a:t>دعوى مضاهاة </a:t>
            </a:r>
            <a:r>
              <a:rPr lang="ar-DZ" dirty="0" err="1" smtClean="0">
                <a:cs typeface="Simplified Arabic" pitchFamily="2" charset="-78"/>
              </a:rPr>
              <a:t>الخطوط </a:t>
            </a:r>
            <a:r>
              <a:rPr lang="ar-DZ" dirty="0" smtClean="0">
                <a:cs typeface="Simplified Arabic" pitchFamily="2" charset="-78"/>
              </a:rPr>
              <a:t>(الم 77 ف.إ.م.إ)، دعوى سماع </a:t>
            </a:r>
            <a:r>
              <a:rPr lang="ar-DZ" dirty="0" err="1" smtClean="0">
                <a:cs typeface="Simplified Arabic" pitchFamily="2" charset="-78"/>
              </a:rPr>
              <a:t>الشهود،</a:t>
            </a:r>
            <a:r>
              <a:rPr lang="ar-DZ" dirty="0" smtClean="0">
                <a:cs typeface="Simplified Arabic" pitchFamily="2" charset="-78"/>
              </a:rPr>
              <a:t> </a:t>
            </a:r>
            <a:r>
              <a:rPr lang="ar-SA" dirty="0" smtClean="0">
                <a:cs typeface="Simplified Arabic" pitchFamily="2" charset="-78"/>
              </a:rPr>
              <a:t> القضاء </a:t>
            </a:r>
            <a:r>
              <a:rPr lang="ar-SA" dirty="0" err="1" smtClean="0">
                <a:cs typeface="Simplified Arabic" pitchFamily="2" charset="-78"/>
              </a:rPr>
              <a:t>الإستعجالي</a:t>
            </a:r>
            <a:r>
              <a:rPr lang="ar-DZ" dirty="0" smtClean="0">
                <a:cs typeface="Simplified Arabic" pitchFamily="2" charset="-78"/>
              </a:rPr>
              <a:t>، </a:t>
            </a:r>
            <a:r>
              <a:rPr lang="ar-DZ" dirty="0" smtClean="0">
                <a:cs typeface="Simplified Arabic" pitchFamily="2" charset="-78"/>
              </a:rPr>
              <a:t>دعاوى إثبات </a:t>
            </a:r>
            <a:r>
              <a:rPr lang="ar-DZ" dirty="0" err="1" smtClean="0">
                <a:cs typeface="Simplified Arabic" pitchFamily="2" charset="-78"/>
              </a:rPr>
              <a:t>حالة،.</a:t>
            </a:r>
            <a:r>
              <a:rPr lang="fr-FR" dirty="0" smtClean="0">
                <a:cs typeface="Simplified Arabic" pitchFamily="2" charset="-78"/>
              </a:rPr>
              <a:t> </a:t>
            </a:r>
            <a:endParaRPr lang="ar-DZ" dirty="0" smtClean="0">
              <a:cs typeface="Simplified Arabic" pitchFamily="2" charset="-78"/>
            </a:endParaRPr>
          </a:p>
          <a:p>
            <a:pPr algn="just" rtl="1"/>
            <a:r>
              <a:rPr lang="ar-DZ" dirty="0" err="1" smtClean="0">
                <a:cs typeface="Simplified Arabic" pitchFamily="2" charset="-78"/>
              </a:rPr>
              <a:t>ج-</a:t>
            </a:r>
            <a:r>
              <a:rPr lang="ar-DZ" dirty="0" smtClean="0">
                <a:cs typeface="Simplified Arabic" pitchFamily="2" charset="-78"/>
              </a:rPr>
              <a:t> </a:t>
            </a:r>
            <a:r>
              <a:rPr lang="ar-EG" dirty="0" smtClean="0"/>
              <a:t>أن تكون مصلحة شخصية مباشرة؛ بمعنى أن يكون رافع الدعوى هو صاحب الحق المراد حمايته أو من يقوم مقامه كالوكيل بالنسبة للموكل وكالوصي أو الولي بالنسبة للقاصر.</a:t>
            </a:r>
            <a:r>
              <a:rPr lang="ar-DZ" dirty="0" smtClean="0"/>
              <a:t> وهي الصفة التي سبق التطرق إليها.</a:t>
            </a:r>
            <a:endParaRPr lang="fr-FR" dirty="0" smtClean="0">
              <a:cs typeface="Simplified Arabic" pitchFamily="2" charset="-78"/>
            </a:endParaRPr>
          </a:p>
          <a:p>
            <a:pPr algn="just" rtl="1"/>
            <a:endParaRPr lang="ar-DZ" dirty="0" smtClean="0"/>
          </a:p>
          <a:p>
            <a:pPr algn="just" rtl="1"/>
            <a:endParaRPr lang="ar-DZ" dirty="0" smtClean="0"/>
          </a:p>
          <a:p>
            <a:pPr algn="ctr" rtl="1"/>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11560" y="692696"/>
            <a:ext cx="7704856" cy="518457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000" b="1" u="sng" dirty="0" smtClean="0">
                <a:cs typeface="Simplified Arabic" pitchFamily="2" charset="-78"/>
              </a:rPr>
              <a:t>ثالثا: شرط الإذن</a:t>
            </a:r>
          </a:p>
          <a:p>
            <a:pPr algn="ctr" rtl="1"/>
            <a:endParaRPr lang="ar-DZ" sz="1200" b="1" u="sng" dirty="0" smtClean="0">
              <a:cs typeface="Simplified Arabic" pitchFamily="2" charset="-78"/>
            </a:endParaRPr>
          </a:p>
          <a:p>
            <a:pPr algn="just" rtl="1"/>
            <a:r>
              <a:rPr lang="ar-DZ" dirty="0" smtClean="0">
                <a:cs typeface="Simplified Arabic" pitchFamily="2" charset="-78"/>
              </a:rPr>
              <a:t>اعتبرت المادة 13 ق.إ.م.إ الإذن شرطا لقبول الدعوى، وهو شرط خاص يجب أن ينص القانون الموضوعي صراحة على وجوب استحضار الإذن لرفع الدعوى، وقد اعتبرت هذه المادة الشرط من النظام العام يثيره القاضي تلقائيا في أية مرحلة تكون عليها الخصومة </a:t>
            </a:r>
            <a:r>
              <a:rPr lang="ar-DZ" dirty="0" err="1" smtClean="0">
                <a:cs typeface="Simplified Arabic" pitchFamily="2" charset="-78"/>
              </a:rPr>
              <a:t>القضائية.</a:t>
            </a:r>
            <a:r>
              <a:rPr lang="ar-DZ" dirty="0" smtClean="0">
                <a:cs typeface="Simplified Arabic" pitchFamily="2" charset="-78"/>
              </a:rPr>
              <a:t> فإذا انعدم الإذن قضى القاضي بعدم قبول </a:t>
            </a:r>
            <a:r>
              <a:rPr lang="ar-DZ" dirty="0" err="1" smtClean="0">
                <a:cs typeface="Simplified Arabic" pitchFamily="2" charset="-78"/>
              </a:rPr>
              <a:t>الدعوى.</a:t>
            </a:r>
            <a:r>
              <a:rPr lang="ar-DZ" dirty="0" smtClean="0">
                <a:cs typeface="Simplified Arabic" pitchFamily="2" charset="-78"/>
              </a:rPr>
              <a:t> مثال على الإذن ما نصت عليه المادة 85 من قانون </a:t>
            </a:r>
            <a:r>
              <a:rPr lang="ar-DZ" dirty="0" err="1" smtClean="0">
                <a:cs typeface="Simplified Arabic" pitchFamily="2" charset="-78"/>
              </a:rPr>
              <a:t>الأسرة: </a:t>
            </a:r>
            <a:r>
              <a:rPr lang="ar-DZ" dirty="0" smtClean="0">
                <a:cs typeface="Simplified Arabic" pitchFamily="2" charset="-78"/>
              </a:rPr>
              <a:t>”على الوالي أن يتصرف في أموال القاصر تصرف الرجل الحري، ويكون </a:t>
            </a:r>
            <a:r>
              <a:rPr lang="ar-DZ" dirty="0" err="1" smtClean="0">
                <a:cs typeface="Simplified Arabic" pitchFamily="2" charset="-78"/>
              </a:rPr>
              <a:t>مسؤولا</a:t>
            </a:r>
            <a:r>
              <a:rPr lang="ar-DZ" dirty="0" smtClean="0">
                <a:cs typeface="Simplified Arabic" pitchFamily="2" charset="-78"/>
              </a:rPr>
              <a:t> طبقا لمقتضيات القانون </a:t>
            </a:r>
            <a:r>
              <a:rPr lang="ar-DZ" dirty="0" err="1" smtClean="0">
                <a:cs typeface="Simplified Arabic" pitchFamily="2" charset="-78"/>
              </a:rPr>
              <a:t>العام.</a:t>
            </a:r>
            <a:r>
              <a:rPr lang="ar-DZ" dirty="0" smtClean="0">
                <a:cs typeface="Simplified Arabic" pitchFamily="2" charset="-78"/>
              </a:rPr>
              <a:t> وعليه أن يستأذن القاضي في التصرفات </a:t>
            </a:r>
            <a:r>
              <a:rPr lang="ar-DZ" dirty="0" err="1" smtClean="0">
                <a:cs typeface="Simplified Arabic" pitchFamily="2" charset="-78"/>
              </a:rPr>
              <a:t>التالية:</a:t>
            </a:r>
            <a:endParaRPr lang="ar-DZ" dirty="0" smtClean="0">
              <a:cs typeface="Simplified Arabic" pitchFamily="2" charset="-78"/>
            </a:endParaRPr>
          </a:p>
          <a:p>
            <a:pPr algn="just" rtl="1"/>
            <a:r>
              <a:rPr lang="ar-DZ" dirty="0" smtClean="0">
                <a:cs typeface="Simplified Arabic" pitchFamily="2" charset="-78"/>
              </a:rPr>
              <a:t>- بيع العقار وقسمته ورهنه وإجراءات المصالحة.</a:t>
            </a:r>
          </a:p>
          <a:p>
            <a:pPr algn="just" rtl="1">
              <a:buFontTx/>
              <a:buChar char="-"/>
            </a:pPr>
            <a:r>
              <a:rPr lang="ar-DZ" dirty="0" smtClean="0">
                <a:cs typeface="Simplified Arabic" pitchFamily="2" charset="-78"/>
              </a:rPr>
              <a:t> بيع المنقولات ذات الأهمية الخاصة.</a:t>
            </a:r>
          </a:p>
          <a:p>
            <a:pPr algn="just" rtl="1">
              <a:buFontTx/>
              <a:buChar char="-"/>
            </a:pPr>
            <a:r>
              <a:rPr lang="ar-DZ" dirty="0" smtClean="0">
                <a:cs typeface="Simplified Arabic" pitchFamily="2" charset="-78"/>
              </a:rPr>
              <a:t> استثمار أموال القاصر بالإقراض أو الاقتراض أو المساهمة في شركة.</a:t>
            </a:r>
          </a:p>
          <a:p>
            <a:pPr algn="just" rtl="1">
              <a:buFontTx/>
              <a:buChar char="-"/>
            </a:pPr>
            <a:r>
              <a:rPr lang="ar-DZ" dirty="0" smtClean="0">
                <a:cs typeface="Simplified Arabic" pitchFamily="2" charset="-78"/>
              </a:rPr>
              <a:t> ايجار عقار القاصر لمدة تزيد على ثلاث سنوات أو تمتد لأكثر من سنة بعد بلوغ سن الرشد.</a:t>
            </a:r>
            <a:endParaRPr lang="ar-DZ" dirty="0">
              <a:cs typeface="Simplified Arabic" pitchFamily="2" charset="-78"/>
            </a:endParaRPr>
          </a:p>
          <a:p>
            <a:pPr algn="just" rtl="1"/>
            <a:r>
              <a:rPr lang="ar-DZ" dirty="0" smtClean="0">
                <a:cs typeface="Simplified Arabic" pitchFamily="2" charset="-78"/>
              </a:rPr>
              <a:t>وعليه فكل نزاع حول هذه المعاملات يجب استظهار الإذن للقاضي لقبول </a:t>
            </a:r>
            <a:r>
              <a:rPr lang="ar-DZ" dirty="0" err="1" smtClean="0">
                <a:cs typeface="Simplified Arabic" pitchFamily="2" charset="-78"/>
              </a:rPr>
              <a:t>الدعوى.</a:t>
            </a:r>
            <a:r>
              <a:rPr lang="ar-DZ" dirty="0" smtClean="0">
                <a:cs typeface="Simplified Arabic" pitchFamily="2" charset="-78"/>
              </a:rPr>
              <a:t> </a:t>
            </a:r>
          </a:p>
          <a:p>
            <a:pPr algn="just" rtl="1"/>
            <a:r>
              <a:rPr lang="ar-DZ" dirty="0" smtClean="0"/>
              <a:t>و</a:t>
            </a:r>
            <a:r>
              <a:rPr lang="ar-SA" dirty="0" smtClean="0"/>
              <a:t>هناك دعاوى قضائية لا يجوز مباشرتها دون الحصول على إذن مسبق كالدعاوى المرفوعة ضد القضاء أو ضد المحامين والذي يشترط القانون الأساسي لهذه المهن الحصول على إذن مسبق من الجهات التابعين لها قبل مباشرة أي دعوى قضائية </a:t>
            </a:r>
            <a:r>
              <a:rPr lang="ar-SA" dirty="0" err="1" smtClean="0"/>
              <a:t>ضدهم </a:t>
            </a:r>
            <a:r>
              <a:rPr lang="ar-SA" dirty="0" smtClean="0"/>
              <a:t>، فإذا لم يتحصل المدعى على إذن بذلك جاز للقاضي ومن تلقاء نفسه إثارة انعدام هذا الشرط</a:t>
            </a:r>
            <a:r>
              <a:rPr lang="fr-FR" dirty="0" smtClean="0"/>
              <a:t> .</a:t>
            </a:r>
            <a:endParaRPr lang="ar-DZ" dirty="0" smtClean="0">
              <a:cs typeface="Simplified Arabic" pitchFamily="2" charset="-78"/>
            </a:endParaRPr>
          </a:p>
          <a:p>
            <a:pPr algn="ctr" rtl="1"/>
            <a:r>
              <a:rPr lang="ar-DZ" dirty="0" smtClean="0"/>
              <a:t> </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83568" y="980728"/>
            <a:ext cx="7704856" cy="49685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u="sng" smtClean="0">
                <a:cs typeface="Simplified Arabic" pitchFamily="2" charset="-78"/>
              </a:rPr>
              <a:t>الأهلية الإجرائية </a:t>
            </a:r>
            <a:r>
              <a:rPr lang="ar-DZ" sz="2000" b="1" u="sng" dirty="0" smtClean="0">
                <a:cs typeface="Simplified Arabic" pitchFamily="2" charset="-78"/>
              </a:rPr>
              <a:t>كشرط لصحة </a:t>
            </a:r>
            <a:r>
              <a:rPr lang="ar-DZ" sz="2000" b="1" u="sng" smtClean="0">
                <a:cs typeface="Simplified Arabic" pitchFamily="2" charset="-78"/>
              </a:rPr>
              <a:t>المطالبة القضائية</a:t>
            </a:r>
            <a:endParaRPr lang="ar-DZ" sz="2000" b="1" u="sng" dirty="0" smtClean="0">
              <a:cs typeface="Simplified Arabic" pitchFamily="2" charset="-78"/>
            </a:endParaRPr>
          </a:p>
          <a:p>
            <a:pPr algn="just" rtl="1"/>
            <a:endParaRPr lang="ar-DZ" b="1" u="sng" dirty="0" smtClean="0">
              <a:cs typeface="Simplified Arabic" pitchFamily="2" charset="-78"/>
            </a:endParaRPr>
          </a:p>
          <a:p>
            <a:pPr algn="just" rtl="1"/>
            <a:r>
              <a:rPr lang="ar-DZ" dirty="0" smtClean="0">
                <a:cs typeface="Simplified Arabic" pitchFamily="2" charset="-78"/>
              </a:rPr>
              <a:t>يلاحظ أن الأهلية الت</a:t>
            </a:r>
            <a:r>
              <a:rPr lang="ar-EG" dirty="0" smtClean="0">
                <a:cs typeface="Simplified Arabic" pitchFamily="2" charset="-78"/>
              </a:rPr>
              <a:t>ي</a:t>
            </a:r>
            <a:r>
              <a:rPr lang="ar-DZ" dirty="0" smtClean="0">
                <a:cs typeface="Simplified Arabic" pitchFamily="2" charset="-78"/>
              </a:rPr>
              <a:t> هي</a:t>
            </a:r>
            <a:r>
              <a:rPr lang="ar-EG" dirty="0" smtClean="0">
                <a:cs typeface="Simplified Arabic" pitchFamily="2" charset="-78"/>
              </a:rPr>
              <a:t> صلاحية الشخص لأن يرفع الدعوى وأن ترفع ضده</a:t>
            </a:r>
            <a:r>
              <a:rPr lang="ar-DZ" dirty="0" smtClean="0">
                <a:cs typeface="Simplified Arabic" pitchFamily="2" charset="-78"/>
              </a:rPr>
              <a:t>، </a:t>
            </a:r>
            <a:r>
              <a:rPr lang="ar-DZ" dirty="0" smtClean="0">
                <a:cs typeface="Simplified Arabic" pitchFamily="2" charset="-78"/>
              </a:rPr>
              <a:t>لم يدرجها المشرع ضمن شروط قبول الدعوى، وإنما ذكرها في المادة 67 ق.إ.م.إ واعتبرها شرطا لصحة إجراءات التقاضي </a:t>
            </a:r>
            <a:r>
              <a:rPr lang="ar-DZ" dirty="0" smtClean="0">
                <a:cs typeface="Simplified Arabic" pitchFamily="2" charset="-78"/>
              </a:rPr>
              <a:t>وليست شرطا موضوعيا لقبول الدعوى</a:t>
            </a:r>
            <a:r>
              <a:rPr lang="ar-DZ" dirty="0" smtClean="0">
                <a:cs typeface="Simplified Arabic" pitchFamily="2" charset="-78"/>
              </a:rPr>
              <a:t>، وبأنها حالة من حالات بطلان الإجراءات المتعلقة بالنظام العام الذي يجوز للقاضي إثارته من تلقاء نفسه، إذ يتعين عليه الوقوف بنفسه على مدى توفر الأهلية من عدمها أثناء </a:t>
            </a:r>
            <a:r>
              <a:rPr lang="ar-DZ" dirty="0" err="1" smtClean="0">
                <a:cs typeface="Simplified Arabic" pitchFamily="2" charset="-78"/>
              </a:rPr>
              <a:t>الخصومة،</a:t>
            </a:r>
            <a:r>
              <a:rPr lang="ar-DZ" dirty="0" smtClean="0">
                <a:cs typeface="Simplified Arabic" pitchFamily="2" charset="-78"/>
              </a:rPr>
              <a:t> </a:t>
            </a:r>
            <a:r>
              <a:rPr lang="ar-EG" dirty="0" smtClean="0">
                <a:cs typeface="Simplified Arabic" pitchFamily="2" charset="-78"/>
              </a:rPr>
              <a:t>و</a:t>
            </a:r>
            <a:r>
              <a:rPr lang="ar-DZ" dirty="0" smtClean="0">
                <a:cs typeface="Simplified Arabic" pitchFamily="2" charset="-78"/>
              </a:rPr>
              <a:t>حسنا فعل المشرع عندما اعتبر </a:t>
            </a:r>
            <a:r>
              <a:rPr lang="ar-EG" dirty="0" smtClean="0">
                <a:cs typeface="Simplified Arabic" pitchFamily="2" charset="-78"/>
              </a:rPr>
              <a:t>شرط توافر أهلية التقاضي فيمن يباشر الدعوى شرط</a:t>
            </a:r>
            <a:r>
              <a:rPr lang="ar-DZ" dirty="0" smtClean="0">
                <a:cs typeface="Simplified Arabic" pitchFamily="2" charset="-78"/>
              </a:rPr>
              <a:t>ا</a:t>
            </a:r>
            <a:r>
              <a:rPr lang="ar-EG" dirty="0" smtClean="0">
                <a:cs typeface="Simplified Arabic" pitchFamily="2" charset="-78"/>
              </a:rPr>
              <a:t> لصحة المطالبة القضائية أي لصحة انعقاد الخصومة وليس شرطاً لقبول الدعوى بدليل أنه إذا فقد أحد الخصوم أهليته للتقاضي  أثناء نظر الدعوى وقفت إجراءاتها دون أن تفقد شرطًا من شروط قبولها</a:t>
            </a:r>
            <a:r>
              <a:rPr lang="ar-DZ" dirty="0" smtClean="0">
                <a:cs typeface="Simplified Arabic" pitchFamily="2" charset="-78"/>
              </a:rPr>
              <a:t> فتستمر الخصومة مع من ينوب عنه، أي ممثل قانوني له.</a:t>
            </a:r>
            <a:r>
              <a:rPr lang="ar-EG" dirty="0" smtClean="0">
                <a:cs typeface="Simplified Arabic" pitchFamily="2" charset="-78"/>
              </a:rPr>
              <a:t> </a:t>
            </a:r>
            <a:r>
              <a:rPr lang="ar-DZ" dirty="0" smtClean="0">
                <a:cs typeface="Simplified Arabic" pitchFamily="2" charset="-78"/>
              </a:rPr>
              <a:t>أما </a:t>
            </a:r>
            <a:r>
              <a:rPr lang="ar-EG" dirty="0" smtClean="0">
                <a:cs typeface="Simplified Arabic" pitchFamily="2" charset="-78"/>
              </a:rPr>
              <a:t>إذا كان صاحب الحق في رفع الدعوى لا تتوافر فيه هذه الأهلية </a:t>
            </a:r>
            <a:r>
              <a:rPr lang="ar-DZ" dirty="0" smtClean="0">
                <a:cs typeface="Simplified Arabic" pitchFamily="2" charset="-78"/>
              </a:rPr>
              <a:t>فيجوز </a:t>
            </a:r>
            <a:r>
              <a:rPr lang="ar-EG" dirty="0" smtClean="0">
                <a:cs typeface="Simplified Arabic" pitchFamily="2" charset="-78"/>
              </a:rPr>
              <a:t>أن يباشر الدعوى نيابة عنه وليه أو وصيه.</a:t>
            </a:r>
            <a:r>
              <a:rPr lang="ar-DZ" dirty="0" smtClean="0">
                <a:cs typeface="Simplified Arabic" pitchFamily="2" charset="-78"/>
              </a:rPr>
              <a:t> </a:t>
            </a:r>
            <a:endParaRPr lang="fr-FR" dirty="0" smtClean="0">
              <a:cs typeface="Simplified Arabic" pitchFamily="2" charset="-78"/>
            </a:endParaRPr>
          </a:p>
          <a:p>
            <a:pPr algn="ctr" rtl="1"/>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95536" y="1412776"/>
          <a:ext cx="822960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à coins arrondis 5"/>
          <p:cNvSpPr/>
          <p:nvPr/>
        </p:nvSpPr>
        <p:spPr>
          <a:xfrm>
            <a:off x="1835696" y="404664"/>
            <a:ext cx="5472608" cy="7200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dirty="0" smtClean="0">
                <a:solidFill>
                  <a:schemeClr val="tx1"/>
                </a:solidFill>
                <a:cs typeface="Simplified Arabic" pitchFamily="2" charset="-78"/>
              </a:rPr>
              <a:t>الشروط اللازمة في الحق المدعى </a:t>
            </a:r>
            <a:r>
              <a:rPr lang="ar-DZ" sz="2000" b="1" dirty="0" err="1" smtClean="0">
                <a:solidFill>
                  <a:schemeClr val="tx1"/>
                </a:solidFill>
                <a:cs typeface="Simplified Arabic" pitchFamily="2" charset="-78"/>
              </a:rPr>
              <a:t>به:</a:t>
            </a:r>
            <a:endParaRPr lang="fr-FR" sz="2000"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475656" y="980728"/>
            <a:ext cx="6408712" cy="43204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3600" dirty="0" smtClean="0">
                <a:solidFill>
                  <a:srgbClr val="C00000"/>
                </a:solidFill>
                <a:latin typeface="Arabic Typesetting" pitchFamily="66" charset="-78"/>
                <a:cs typeface="Arabic Typesetting" pitchFamily="66" charset="-78"/>
              </a:rPr>
              <a:t>سنتناول في المحاضرة القادمة </a:t>
            </a:r>
            <a:r>
              <a:rPr lang="ar-DZ" sz="3600" dirty="0" err="1" smtClean="0">
                <a:solidFill>
                  <a:srgbClr val="C00000"/>
                </a:solidFill>
                <a:latin typeface="Arabic Typesetting" pitchFamily="66" charset="-78"/>
                <a:cs typeface="Arabic Typesetting" pitchFamily="66" charset="-78"/>
              </a:rPr>
              <a:t>باذن</a:t>
            </a:r>
            <a:r>
              <a:rPr lang="ar-DZ" sz="3600" dirty="0" smtClean="0">
                <a:solidFill>
                  <a:srgbClr val="C00000"/>
                </a:solidFill>
                <a:latin typeface="Arabic Typesetting" pitchFamily="66" charset="-78"/>
                <a:cs typeface="Arabic Typesetting" pitchFamily="66" charset="-78"/>
              </a:rPr>
              <a:t> الله تقسيمات الدعاوى القضائية أو أنواعها وفق قانون الإجراءات المدنية والإدارية 08-09، مع التركيز على دعوى الحيازة والدعوى </a:t>
            </a:r>
            <a:r>
              <a:rPr lang="ar-DZ" sz="3600" dirty="0" err="1" smtClean="0">
                <a:solidFill>
                  <a:srgbClr val="C00000"/>
                </a:solidFill>
                <a:latin typeface="Arabic Typesetting" pitchFamily="66" charset="-78"/>
                <a:cs typeface="Arabic Typesetting" pitchFamily="66" charset="-78"/>
              </a:rPr>
              <a:t>الاستعجالية.</a:t>
            </a:r>
            <a:endParaRPr lang="fr-FR" sz="3600" dirty="0">
              <a:solidFill>
                <a:srgbClr val="C00000"/>
              </a:solidFill>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539552" y="692696"/>
          <a:ext cx="820891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67544" y="1196752"/>
            <a:ext cx="8208912" cy="5400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u="sng" dirty="0" smtClean="0">
                <a:cs typeface="Simplified Arabic" pitchFamily="2" charset="-78"/>
              </a:rPr>
              <a:t>تتمثل </a:t>
            </a:r>
            <a:r>
              <a:rPr lang="ar-SA" u="sng" dirty="0" smtClean="0">
                <a:cs typeface="Simplified Arabic" pitchFamily="2" charset="-78"/>
              </a:rPr>
              <a:t>الخصائص </a:t>
            </a:r>
            <a:r>
              <a:rPr lang="ar-SA" u="sng" dirty="0">
                <a:cs typeface="Simplified Arabic" pitchFamily="2" charset="-78"/>
              </a:rPr>
              <a:t>التي </a:t>
            </a:r>
            <a:r>
              <a:rPr lang="ar-SA" u="sng" dirty="0" smtClean="0">
                <a:cs typeface="Simplified Arabic" pitchFamily="2" charset="-78"/>
              </a:rPr>
              <a:t>تتميز </a:t>
            </a:r>
            <a:r>
              <a:rPr lang="ar-SA" u="sng" dirty="0" err="1" smtClean="0">
                <a:cs typeface="Simplified Arabic" pitchFamily="2" charset="-78"/>
              </a:rPr>
              <a:t>بها</a:t>
            </a:r>
            <a:r>
              <a:rPr lang="ar-SA" u="sng" dirty="0" smtClean="0">
                <a:cs typeface="Simplified Arabic" pitchFamily="2" charset="-78"/>
              </a:rPr>
              <a:t> </a:t>
            </a:r>
            <a:r>
              <a:rPr lang="ar-SA" u="sng" dirty="0" err="1" smtClean="0">
                <a:cs typeface="Simplified Arabic" pitchFamily="2" charset="-78"/>
              </a:rPr>
              <a:t>الدعو</a:t>
            </a:r>
            <a:r>
              <a:rPr lang="ar-DZ" u="sng" dirty="0" smtClean="0">
                <a:cs typeface="Simplified Arabic" pitchFamily="2" charset="-78"/>
              </a:rPr>
              <a:t>ى</a:t>
            </a:r>
            <a:r>
              <a:rPr lang="ar-SA" u="sng" dirty="0" smtClean="0">
                <a:cs typeface="Simplified Arabic" pitchFamily="2" charset="-78"/>
              </a:rPr>
              <a:t> </a:t>
            </a:r>
            <a:r>
              <a:rPr lang="ar-DZ" u="sng" dirty="0">
                <a:cs typeface="Simplified Arabic" pitchFamily="2" charset="-78"/>
              </a:rPr>
              <a:t>ف</a:t>
            </a:r>
            <a:r>
              <a:rPr lang="ar-SA" u="sng" dirty="0" smtClean="0">
                <a:cs typeface="Simplified Arabic" pitchFamily="2" charset="-78"/>
              </a:rPr>
              <a:t>ي:</a:t>
            </a:r>
            <a:endParaRPr lang="ar-DZ" u="sng" dirty="0" smtClean="0">
              <a:solidFill>
                <a:srgbClr val="C00000"/>
              </a:solidFill>
              <a:cs typeface="Simplified Arabic" pitchFamily="2" charset="-78"/>
            </a:endParaRPr>
          </a:p>
          <a:p>
            <a:pPr algn="ctr" rtl="1"/>
            <a:endParaRPr lang="ar-DZ" sz="800" dirty="0" smtClean="0">
              <a:solidFill>
                <a:srgbClr val="C00000"/>
              </a:solidFill>
              <a:cs typeface="Simplified Arabic" pitchFamily="2" charset="-78"/>
            </a:endParaRPr>
          </a:p>
          <a:p>
            <a:pPr algn="just" rtl="1">
              <a:buFont typeface="Wingdings" pitchFamily="2" charset="2"/>
              <a:buChar char="ü"/>
            </a:pPr>
            <a:r>
              <a:rPr lang="fr-FR" u="sng" dirty="0">
                <a:solidFill>
                  <a:srgbClr val="C00000"/>
                </a:solidFill>
                <a:cs typeface="Simplified Arabic" pitchFamily="2" charset="-78"/>
              </a:rPr>
              <a:t> </a:t>
            </a:r>
            <a:r>
              <a:rPr lang="ar-DZ" u="sng" dirty="0" smtClean="0">
                <a:cs typeface="Simplified Arabic" pitchFamily="2" charset="-78"/>
              </a:rPr>
              <a:t>أ</a:t>
            </a:r>
            <a:r>
              <a:rPr lang="ar-SA" u="sng" dirty="0" smtClean="0">
                <a:cs typeface="Simplified Arabic" pitchFamily="2" charset="-78"/>
              </a:rPr>
              <a:t>ن </a:t>
            </a:r>
            <a:r>
              <a:rPr lang="ar-SA" u="sng" dirty="0">
                <a:cs typeface="Simplified Arabic" pitchFamily="2" charset="-78"/>
              </a:rPr>
              <a:t>الدعوى حق وليست </a:t>
            </a:r>
            <a:r>
              <a:rPr lang="ar-SA" u="sng" dirty="0" smtClean="0">
                <a:cs typeface="Simplified Arabic" pitchFamily="2" charset="-78"/>
              </a:rPr>
              <a:t>واجب</a:t>
            </a:r>
            <a:r>
              <a:rPr lang="ar-DZ" u="sng" dirty="0" smtClean="0">
                <a:cs typeface="Simplified Arabic" pitchFamily="2" charset="-78"/>
              </a:rPr>
              <a:t> </a:t>
            </a:r>
            <a:r>
              <a:rPr lang="ar-DZ" u="sng" dirty="0" err="1" smtClean="0">
                <a:cs typeface="Simplified Arabic" pitchFamily="2" charset="-78"/>
              </a:rPr>
              <a:t>(</a:t>
            </a:r>
            <a:r>
              <a:rPr lang="ar-SA" u="sng" dirty="0" smtClean="0">
                <a:cs typeface="Simplified Arabic" pitchFamily="2" charset="-78"/>
              </a:rPr>
              <a:t>مجرد رخصة</a:t>
            </a:r>
            <a:r>
              <a:rPr lang="ar-DZ" u="sng" dirty="0" err="1" smtClean="0">
                <a:cs typeface="Simplified Arabic" pitchFamily="2" charset="-78"/>
              </a:rPr>
              <a:t>)</a:t>
            </a:r>
            <a:r>
              <a:rPr lang="ar-DZ" u="sng" dirty="0" err="1" smtClean="0">
                <a:cs typeface="Simplified Arabic" pitchFamily="2" charset="-78"/>
              </a:rPr>
              <a:t>،</a:t>
            </a:r>
            <a:r>
              <a:rPr lang="ar-DZ" u="sng" dirty="0" smtClean="0">
                <a:cs typeface="Simplified Arabic" pitchFamily="2" charset="-78"/>
              </a:rPr>
              <a:t> </a:t>
            </a:r>
            <a:r>
              <a:rPr lang="ar-SA" dirty="0" smtClean="0">
                <a:cs typeface="Simplified Arabic" pitchFamily="2" charset="-78"/>
              </a:rPr>
              <a:t>ف</a:t>
            </a:r>
            <a:r>
              <a:rPr lang="ar-DZ" dirty="0" smtClean="0">
                <a:cs typeface="Simplified Arabic" pitchFamily="2" charset="-78"/>
              </a:rPr>
              <a:t>هي من الحقوق الإرادية </a:t>
            </a:r>
            <a:r>
              <a:rPr lang="ar-SA" dirty="0" smtClean="0">
                <a:cs typeface="Simplified Arabic" pitchFamily="2" charset="-78"/>
              </a:rPr>
              <a:t>لصاحبها فله </a:t>
            </a:r>
            <a:r>
              <a:rPr lang="ar-SA" dirty="0">
                <a:cs typeface="Simplified Arabic" pitchFamily="2" charset="-78"/>
              </a:rPr>
              <a:t>استخدامها </a:t>
            </a:r>
            <a:r>
              <a:rPr lang="ar-DZ" dirty="0" smtClean="0">
                <a:cs typeface="Simplified Arabic" pitchFamily="2" charset="-78"/>
              </a:rPr>
              <a:t>أو</a:t>
            </a:r>
            <a:r>
              <a:rPr lang="ar-SA" dirty="0" smtClean="0">
                <a:cs typeface="Simplified Arabic" pitchFamily="2" charset="-78"/>
              </a:rPr>
              <a:t> </a:t>
            </a:r>
            <a:r>
              <a:rPr lang="ar-SA" dirty="0">
                <a:cs typeface="Simplified Arabic" pitchFamily="2" charset="-78"/>
              </a:rPr>
              <a:t>تركها </a:t>
            </a:r>
            <a:r>
              <a:rPr lang="ar-SA" dirty="0" smtClean="0">
                <a:cs typeface="Simplified Arabic" pitchFamily="2" charset="-78"/>
              </a:rPr>
              <a:t>وله </a:t>
            </a:r>
            <a:r>
              <a:rPr lang="ar-SA" dirty="0">
                <a:cs typeface="Simplified Arabic" pitchFamily="2" charset="-78"/>
              </a:rPr>
              <a:t>أيضا مطلق الحرية في تحديد الوقت أو الظرف الذي يراه مناسبا للالتجاء إلى </a:t>
            </a:r>
            <a:r>
              <a:rPr lang="ar-SA" dirty="0" smtClean="0">
                <a:cs typeface="Simplified Arabic" pitchFamily="2" charset="-78"/>
              </a:rPr>
              <a:t>القضاء</a:t>
            </a:r>
            <a:r>
              <a:rPr lang="ar-DZ" dirty="0" err="1" smtClean="0">
                <a:cs typeface="Simplified Arabic" pitchFamily="2" charset="-78"/>
              </a:rPr>
              <a:t>.</a:t>
            </a:r>
            <a:endParaRPr lang="ar-DZ" dirty="0" smtClean="0">
              <a:cs typeface="Simplified Arabic" pitchFamily="2" charset="-78"/>
            </a:endParaRPr>
          </a:p>
          <a:p>
            <a:pPr algn="just" rtl="1"/>
            <a:endParaRPr lang="ar-DZ" sz="1200" dirty="0" smtClean="0">
              <a:cs typeface="Simplified Arabic" pitchFamily="2" charset="-78"/>
            </a:endParaRPr>
          </a:p>
          <a:p>
            <a:pPr algn="just" rtl="1">
              <a:buFont typeface="Wingdings" pitchFamily="2" charset="2"/>
              <a:buChar char="ü"/>
            </a:pPr>
            <a:r>
              <a:rPr lang="ar-DZ" dirty="0">
                <a:cs typeface="Simplified Arabic" pitchFamily="2" charset="-78"/>
              </a:rPr>
              <a:t> </a:t>
            </a:r>
            <a:r>
              <a:rPr lang="ar-DZ" u="sng" dirty="0" smtClean="0">
                <a:cs typeface="Simplified Arabic" pitchFamily="2" charset="-78"/>
              </a:rPr>
              <a:t>قابلية الدعوى للتنازل بعد رفعها</a:t>
            </a:r>
            <a:r>
              <a:rPr lang="ar-DZ" dirty="0" smtClean="0">
                <a:cs typeface="Simplified Arabic" pitchFamily="2" charset="-78"/>
              </a:rPr>
              <a:t> أما قبل رفعها واستعمالها فالدعوى من الحقوق العامة اللصيقة بالإنسان التي لا يقبل التنازل عنها</a:t>
            </a:r>
            <a:r>
              <a:rPr lang="ar-SA" b="1" dirty="0"/>
              <a:t> </a:t>
            </a:r>
            <a:r>
              <a:rPr lang="ar-SA" dirty="0">
                <a:cs typeface="Simplified Arabic" pitchFamily="2" charset="-78"/>
              </a:rPr>
              <a:t>وإذا </a:t>
            </a:r>
            <a:r>
              <a:rPr lang="ar-SA" dirty="0" smtClean="0">
                <a:cs typeface="Simplified Arabic" pitchFamily="2" charset="-78"/>
              </a:rPr>
              <a:t>حدث</a:t>
            </a:r>
            <a:r>
              <a:rPr lang="ar-DZ" dirty="0" smtClean="0">
                <a:cs typeface="Simplified Arabic" pitchFamily="2" charset="-78"/>
              </a:rPr>
              <a:t> التنازل عنها فإنه</a:t>
            </a:r>
            <a:r>
              <a:rPr lang="ar-SA" dirty="0" smtClean="0">
                <a:cs typeface="Simplified Arabic" pitchFamily="2" charset="-78"/>
              </a:rPr>
              <a:t> </a:t>
            </a:r>
            <a:r>
              <a:rPr lang="ar-SA" dirty="0">
                <a:cs typeface="Simplified Arabic" pitchFamily="2" charset="-78"/>
              </a:rPr>
              <a:t>لا يعتد </a:t>
            </a:r>
            <a:r>
              <a:rPr lang="ar-SA" dirty="0" err="1" smtClean="0">
                <a:cs typeface="Simplified Arabic" pitchFamily="2" charset="-78"/>
              </a:rPr>
              <a:t>به</a:t>
            </a:r>
            <a:r>
              <a:rPr lang="ar-DZ" dirty="0" smtClean="0">
                <a:cs typeface="Simplified Arabic" pitchFamily="2" charset="-78"/>
              </a:rPr>
              <a:t> </a:t>
            </a:r>
            <a:r>
              <a:rPr lang="ar-SA" dirty="0" smtClean="0">
                <a:cs typeface="Simplified Arabic" pitchFamily="2" charset="-78"/>
              </a:rPr>
              <a:t>لأنه </a:t>
            </a:r>
            <a:r>
              <a:rPr lang="ar-SA" dirty="0">
                <a:cs typeface="Simplified Arabic" pitchFamily="2" charset="-78"/>
              </a:rPr>
              <a:t>مخالف للنظام العام</a:t>
            </a:r>
            <a:r>
              <a:rPr lang="ar-DZ" dirty="0" err="1" smtClean="0">
                <a:cs typeface="Simplified Arabic" pitchFamily="2" charset="-78"/>
              </a:rPr>
              <a:t>.</a:t>
            </a:r>
            <a:r>
              <a:rPr lang="ar-DZ" dirty="0" smtClean="0">
                <a:cs typeface="Simplified Arabic" pitchFamily="2" charset="-78"/>
              </a:rPr>
              <a:t> باستثناء دعاوى النيابة العامة فهي لا تقبل التنازل إطلاقا لأنها صاحبة الحق العام.</a:t>
            </a:r>
          </a:p>
          <a:p>
            <a:pPr algn="just" rtl="1"/>
            <a:endParaRPr lang="ar-DZ" sz="1200" dirty="0" smtClean="0">
              <a:cs typeface="Simplified Arabic" pitchFamily="2" charset="-78"/>
            </a:endParaRPr>
          </a:p>
          <a:p>
            <a:pPr algn="just" rtl="1">
              <a:buFont typeface="Wingdings" pitchFamily="2" charset="2"/>
              <a:buChar char="ü"/>
            </a:pPr>
            <a:r>
              <a:rPr lang="ar-DZ" dirty="0">
                <a:cs typeface="Simplified Arabic" pitchFamily="2" charset="-78"/>
              </a:rPr>
              <a:t> </a:t>
            </a:r>
            <a:r>
              <a:rPr lang="ar-DZ" u="sng" dirty="0" smtClean="0">
                <a:cs typeface="Simplified Arabic" pitchFamily="2" charset="-78"/>
              </a:rPr>
              <a:t>قابلية الدعوى للسقوط بالتقادم</a:t>
            </a:r>
            <a:r>
              <a:rPr lang="ar-DZ" dirty="0" smtClean="0">
                <a:cs typeface="Simplified Arabic" pitchFamily="2" charset="-78"/>
              </a:rPr>
              <a:t> إذا لم يتم استعمالها خلال الفترة </a:t>
            </a:r>
            <a:r>
              <a:rPr lang="ar-DZ" dirty="0" err="1" smtClean="0">
                <a:cs typeface="Simplified Arabic" pitchFamily="2" charset="-78"/>
              </a:rPr>
              <a:t>الحددة</a:t>
            </a:r>
            <a:r>
              <a:rPr lang="ar-DZ" dirty="0" smtClean="0">
                <a:cs typeface="Simplified Arabic" pitchFamily="2" charset="-78"/>
              </a:rPr>
              <a:t> بالقانون</a:t>
            </a:r>
            <a:r>
              <a:rPr lang="ar-SA" dirty="0" smtClean="0">
                <a:cs typeface="Simplified Arabic" pitchFamily="2" charset="-78"/>
              </a:rPr>
              <a:t>، </a:t>
            </a:r>
            <a:r>
              <a:rPr lang="ar-SA" dirty="0">
                <a:cs typeface="Simplified Arabic" pitchFamily="2" charset="-78"/>
              </a:rPr>
              <a:t>فإذا رفعها صاحبها بعد </a:t>
            </a:r>
            <a:r>
              <a:rPr lang="ar-SA" dirty="0" smtClean="0">
                <a:cs typeface="Simplified Arabic" pitchFamily="2" charset="-78"/>
              </a:rPr>
              <a:t>انقضا</a:t>
            </a:r>
            <a:r>
              <a:rPr lang="ar-DZ" dirty="0" err="1" smtClean="0">
                <a:cs typeface="Simplified Arabic" pitchFamily="2" charset="-78"/>
              </a:rPr>
              <a:t>ئها</a:t>
            </a:r>
            <a:r>
              <a:rPr lang="ar-SA" dirty="0" smtClean="0">
                <a:cs typeface="Simplified Arabic" pitchFamily="2" charset="-78"/>
              </a:rPr>
              <a:t>، </a:t>
            </a:r>
            <a:r>
              <a:rPr lang="ar-SA" dirty="0">
                <a:cs typeface="Simplified Arabic" pitchFamily="2" charset="-78"/>
              </a:rPr>
              <a:t>وجاز للخصم الآخر أن </a:t>
            </a:r>
            <a:r>
              <a:rPr lang="ar-SA" dirty="0" smtClean="0">
                <a:cs typeface="Simplified Arabic" pitchFamily="2" charset="-78"/>
              </a:rPr>
              <a:t>يدفع ب</a:t>
            </a:r>
            <a:r>
              <a:rPr lang="ar-DZ" dirty="0" smtClean="0">
                <a:cs typeface="Simplified Arabic" pitchFamily="2" charset="-78"/>
              </a:rPr>
              <a:t>رفض الدعوى شكلا ل</a:t>
            </a:r>
            <a:r>
              <a:rPr lang="ar-SA" dirty="0" smtClean="0">
                <a:cs typeface="Simplified Arabic" pitchFamily="2" charset="-78"/>
              </a:rPr>
              <a:t>انقضا</a:t>
            </a:r>
            <a:r>
              <a:rPr lang="ar-DZ" dirty="0" smtClean="0">
                <a:cs typeface="Simplified Arabic" pitchFamily="2" charset="-78"/>
              </a:rPr>
              <a:t>ئ</a:t>
            </a:r>
            <a:r>
              <a:rPr lang="ar-SA" dirty="0" smtClean="0">
                <a:cs typeface="Simplified Arabic" pitchFamily="2" charset="-78"/>
              </a:rPr>
              <a:t>ها </a:t>
            </a:r>
            <a:r>
              <a:rPr lang="ar-DZ" dirty="0" smtClean="0">
                <a:cs typeface="Simplified Arabic" pitchFamily="2" charset="-78"/>
              </a:rPr>
              <a:t>أو لسقوطها </a:t>
            </a:r>
            <a:r>
              <a:rPr lang="ar-SA" dirty="0" smtClean="0">
                <a:cs typeface="Simplified Arabic" pitchFamily="2" charset="-78"/>
              </a:rPr>
              <a:t>بالتقادم.</a:t>
            </a:r>
            <a:endParaRPr lang="ar-DZ" dirty="0" smtClean="0">
              <a:cs typeface="Simplified Arabic" pitchFamily="2" charset="-78"/>
            </a:endParaRPr>
          </a:p>
          <a:p>
            <a:pPr algn="just" rtl="1"/>
            <a:endParaRPr lang="ar-DZ" sz="1200" dirty="0" smtClean="0">
              <a:cs typeface="Simplified Arabic" pitchFamily="2" charset="-78"/>
            </a:endParaRPr>
          </a:p>
          <a:p>
            <a:pPr algn="just" rtl="1">
              <a:buFont typeface="Wingdings" pitchFamily="2" charset="2"/>
              <a:buChar char="ü"/>
            </a:pPr>
            <a:r>
              <a:rPr lang="ar-DZ" dirty="0" smtClean="0">
                <a:cs typeface="Simplified Arabic" pitchFamily="2" charset="-78"/>
              </a:rPr>
              <a:t> </a:t>
            </a:r>
            <a:r>
              <a:rPr lang="ar-DZ" u="sng" dirty="0" smtClean="0">
                <a:cs typeface="Simplified Arabic" pitchFamily="2" charset="-78"/>
              </a:rPr>
              <a:t>أن الدعوى قابلة للانتقال إلى لخلف العام أو الخاص</a:t>
            </a:r>
            <a:r>
              <a:rPr lang="ar-DZ" dirty="0" smtClean="0">
                <a:cs typeface="Simplified Arabic" pitchFamily="2" charset="-78"/>
              </a:rPr>
              <a:t>، خاصة الدعاوى غير اللصيقة بالشخص فإذا توفي صاحب الدعوى انتقلت للخلف، أما إذا كانت الدعوى غير قابلة للانتقال فتنقضي بوفاة </a:t>
            </a:r>
            <a:r>
              <a:rPr lang="ar-DZ" dirty="0" err="1" smtClean="0">
                <a:cs typeface="Simplified Arabic" pitchFamily="2" charset="-78"/>
              </a:rPr>
              <a:t>صاحبها </a:t>
            </a:r>
            <a:r>
              <a:rPr lang="ar-DZ" dirty="0" smtClean="0">
                <a:cs typeface="Simplified Arabic" pitchFamily="2" charset="-78"/>
              </a:rPr>
              <a:t>(أنظر الم 220 ق.إ.م.إ) مثل دعوى الجنسية أو دعوى </a:t>
            </a:r>
            <a:r>
              <a:rPr lang="ar-DZ" dirty="0" err="1" smtClean="0">
                <a:cs typeface="Simplified Arabic" pitchFamily="2" charset="-78"/>
              </a:rPr>
              <a:t>الطلاق.</a:t>
            </a:r>
            <a:r>
              <a:rPr lang="ar-DZ" dirty="0" smtClean="0">
                <a:cs typeface="Simplified Arabic" pitchFamily="2" charset="-78"/>
              </a:rPr>
              <a:t> </a:t>
            </a:r>
          </a:p>
          <a:p>
            <a:pPr algn="just" rtl="1"/>
            <a:endParaRPr lang="ar-DZ" sz="1200" dirty="0" smtClean="0">
              <a:cs typeface="Simplified Arabic" pitchFamily="2" charset="-78"/>
            </a:endParaRPr>
          </a:p>
          <a:p>
            <a:pPr algn="just" rtl="1">
              <a:buFont typeface="Wingdings" pitchFamily="2" charset="2"/>
              <a:buChar char="ü"/>
            </a:pPr>
            <a:r>
              <a:rPr lang="ar-DZ" dirty="0" smtClean="0">
                <a:cs typeface="Simplified Arabic" pitchFamily="2" charset="-78"/>
              </a:rPr>
              <a:t> </a:t>
            </a:r>
            <a:r>
              <a:rPr lang="ar-DZ" u="sng" dirty="0" smtClean="0">
                <a:cs typeface="Simplified Arabic" pitchFamily="2" charset="-78"/>
              </a:rPr>
              <a:t>الدعوى هي الوسيلة القانونية الوحيدة لحماية الحق وإقراره</a:t>
            </a:r>
            <a:r>
              <a:rPr lang="ar-DZ" b="1" dirty="0" smtClean="0">
                <a:cs typeface="Simplified Arabic" pitchFamily="2" charset="-78"/>
              </a:rPr>
              <a:t>،</a:t>
            </a:r>
            <a:r>
              <a:rPr lang="ar-SA" b="1" dirty="0" smtClean="0"/>
              <a:t> </a:t>
            </a:r>
            <a:r>
              <a:rPr lang="ar-DZ" dirty="0" smtClean="0">
                <a:cs typeface="Simplified Arabic" pitchFamily="2" charset="-78"/>
              </a:rPr>
              <a:t>واللجوء</a:t>
            </a:r>
            <a:r>
              <a:rPr lang="ar-DZ" b="1" dirty="0" smtClean="0">
                <a:cs typeface="Simplified Arabic" pitchFamily="2" charset="-78"/>
              </a:rPr>
              <a:t> </a:t>
            </a:r>
            <a:r>
              <a:rPr lang="ar-SA" dirty="0" smtClean="0">
                <a:cs typeface="Simplified Arabic" pitchFamily="2" charset="-78"/>
              </a:rPr>
              <a:t>إلى </a:t>
            </a:r>
            <a:r>
              <a:rPr lang="ar-SA" dirty="0">
                <a:cs typeface="Simplified Arabic" pitchFamily="2" charset="-78"/>
              </a:rPr>
              <a:t>السلطة </a:t>
            </a:r>
            <a:r>
              <a:rPr lang="ar-SA" dirty="0" err="1" smtClean="0">
                <a:cs typeface="Simplified Arabic" pitchFamily="2" charset="-78"/>
              </a:rPr>
              <a:t>القضائية،</a:t>
            </a:r>
            <a:r>
              <a:rPr lang="ar-SA" dirty="0" smtClean="0">
                <a:cs typeface="Simplified Arabic" pitchFamily="2" charset="-78"/>
              </a:rPr>
              <a:t> </a:t>
            </a:r>
            <a:r>
              <a:rPr lang="ar-DZ" dirty="0">
                <a:cs typeface="Simplified Arabic" pitchFamily="2" charset="-78"/>
              </a:rPr>
              <a:t>ف</a:t>
            </a:r>
            <a:r>
              <a:rPr lang="ar-SA" dirty="0" smtClean="0">
                <a:cs typeface="Simplified Arabic" pitchFamily="2" charset="-78"/>
              </a:rPr>
              <a:t>هي الوسيلة التي استعيض </a:t>
            </a:r>
            <a:r>
              <a:rPr lang="ar-SA" dirty="0" err="1" smtClean="0">
                <a:cs typeface="Simplified Arabic" pitchFamily="2" charset="-78"/>
              </a:rPr>
              <a:t>بها</a:t>
            </a:r>
            <a:r>
              <a:rPr lang="ar-SA" dirty="0" smtClean="0">
                <a:cs typeface="Simplified Arabic" pitchFamily="2" charset="-78"/>
              </a:rPr>
              <a:t> عن الانتقام الفردي</a:t>
            </a:r>
            <a:r>
              <a:rPr lang="ar-DZ" dirty="0" err="1" smtClean="0">
                <a:cs typeface="Simplified Arabic" pitchFamily="2" charset="-78"/>
              </a:rPr>
              <a:t>.</a:t>
            </a:r>
            <a:r>
              <a:rPr lang="ar-SA" b="1" dirty="0" smtClean="0"/>
              <a:t> </a:t>
            </a:r>
            <a:r>
              <a:rPr lang="ar-SA" dirty="0" smtClean="0">
                <a:cs typeface="Simplified Arabic" pitchFamily="2" charset="-78"/>
              </a:rPr>
              <a:t>وهي </a:t>
            </a:r>
            <a:r>
              <a:rPr lang="ar-SA" dirty="0">
                <a:cs typeface="Simplified Arabic" pitchFamily="2" charset="-78"/>
              </a:rPr>
              <a:t>بهذا تتميز عن </a:t>
            </a:r>
            <a:r>
              <a:rPr lang="ar-DZ" dirty="0" smtClean="0">
                <a:cs typeface="Simplified Arabic" pitchFamily="2" charset="-78"/>
              </a:rPr>
              <a:t>صور و</a:t>
            </a:r>
            <a:r>
              <a:rPr lang="ar-SA" dirty="0" smtClean="0">
                <a:cs typeface="Simplified Arabic" pitchFamily="2" charset="-78"/>
              </a:rPr>
              <a:t>وسائل </a:t>
            </a:r>
            <a:r>
              <a:rPr lang="ar-DZ" dirty="0" smtClean="0">
                <a:cs typeface="Simplified Arabic" pitchFamily="2" charset="-78"/>
              </a:rPr>
              <a:t>قانونية </a:t>
            </a:r>
            <a:r>
              <a:rPr lang="ar-SA" dirty="0" smtClean="0">
                <a:cs typeface="Simplified Arabic" pitchFamily="2" charset="-78"/>
              </a:rPr>
              <a:t>أخرى </a:t>
            </a:r>
            <a:r>
              <a:rPr lang="ar-SA" dirty="0">
                <a:cs typeface="Simplified Arabic" pitchFamily="2" charset="-78"/>
              </a:rPr>
              <a:t>وافق عليها </a:t>
            </a:r>
            <a:r>
              <a:rPr lang="ar-SA" dirty="0" smtClean="0">
                <a:cs typeface="Simplified Arabic" pitchFamily="2" charset="-78"/>
              </a:rPr>
              <a:t>ال</a:t>
            </a:r>
            <a:r>
              <a:rPr lang="ar-DZ" dirty="0" smtClean="0">
                <a:cs typeface="Simplified Arabic" pitchFamily="2" charset="-78"/>
              </a:rPr>
              <a:t>مشرع لحماية الحق ومنها: حق الشخص في حبس مال الغير لاستفاء حقه </a:t>
            </a:r>
            <a:r>
              <a:rPr lang="ar-DZ" dirty="0" smtClean="0">
                <a:cs typeface="Simplified Arabic" pitchFamily="2" charset="-78"/>
              </a:rPr>
              <a:t>و</a:t>
            </a:r>
            <a:r>
              <a:rPr lang="ar-SA" dirty="0" smtClean="0">
                <a:cs typeface="Simplified Arabic" pitchFamily="2" charset="-78"/>
              </a:rPr>
              <a:t>حق الدفاع الشرعي</a:t>
            </a:r>
            <a:r>
              <a:rPr lang="ar-DZ" dirty="0" err="1" smtClean="0">
                <a:cs typeface="Simplified Arabic" pitchFamily="2" charset="-78"/>
              </a:rPr>
              <a:t>.</a:t>
            </a:r>
            <a:r>
              <a:rPr lang="ar-SA" dirty="0" smtClean="0">
                <a:cs typeface="Simplified Arabic" pitchFamily="2" charset="-78"/>
              </a:rPr>
              <a:t> </a:t>
            </a:r>
            <a:endParaRPr lang="ar-DZ" dirty="0" smtClean="0">
              <a:cs typeface="Simplified Arabic" pitchFamily="2" charset="-78"/>
            </a:endParaRPr>
          </a:p>
        </p:txBody>
      </p:sp>
      <p:sp>
        <p:nvSpPr>
          <p:cNvPr id="3" name="Rectangle à coins arrondis 2"/>
          <p:cNvSpPr/>
          <p:nvPr/>
        </p:nvSpPr>
        <p:spPr>
          <a:xfrm>
            <a:off x="1619672" y="260648"/>
            <a:ext cx="5904656"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u="sng" dirty="0" smtClean="0">
                <a:solidFill>
                  <a:schemeClr val="tx1"/>
                </a:solidFill>
                <a:cs typeface="Simplified Arabic" pitchFamily="2" charset="-78"/>
              </a:rPr>
              <a:t>2- خصائص الدعوى القضائية</a:t>
            </a:r>
            <a:endParaRPr lang="fr-FR" sz="2400" b="1" u="sng" dirty="0">
              <a:solidFill>
                <a:schemeClr val="tx1"/>
              </a:solidFill>
              <a:cs typeface="Simplified Arabic"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764704"/>
          <a:ext cx="8147248"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91680" y="332656"/>
            <a:ext cx="5472608"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sz="2400" b="1" u="sng" dirty="0" smtClean="0">
                <a:solidFill>
                  <a:schemeClr val="tx1"/>
                </a:solidFill>
                <a:cs typeface="Simplified Arabic" pitchFamily="2" charset="-78"/>
              </a:rPr>
              <a:t>3- عناصر </a:t>
            </a:r>
            <a:r>
              <a:rPr lang="ar-DZ" sz="2400" b="1" u="sng" dirty="0">
                <a:solidFill>
                  <a:schemeClr val="tx1"/>
                </a:solidFill>
                <a:cs typeface="Simplified Arabic" pitchFamily="2" charset="-78"/>
              </a:rPr>
              <a:t>الدعوى </a:t>
            </a:r>
            <a:r>
              <a:rPr lang="ar-DZ" sz="2400" b="1" u="sng" dirty="0" smtClean="0">
                <a:solidFill>
                  <a:schemeClr val="tx1"/>
                </a:solidFill>
                <a:cs typeface="Simplified Arabic" pitchFamily="2" charset="-78"/>
              </a:rPr>
              <a:t>القضائية</a:t>
            </a:r>
            <a:endParaRPr lang="fr-FR" sz="2400" u="sng" dirty="0">
              <a:solidFill>
                <a:schemeClr val="tx1"/>
              </a:solidFill>
              <a:cs typeface="Simplified Arabic" pitchFamily="2" charset="-78"/>
            </a:endParaRPr>
          </a:p>
        </p:txBody>
      </p:sp>
      <p:sp>
        <p:nvSpPr>
          <p:cNvPr id="5" name="Rectangle à coins arrondis 4"/>
          <p:cNvSpPr/>
          <p:nvPr/>
        </p:nvSpPr>
        <p:spPr>
          <a:xfrm>
            <a:off x="827584" y="1412776"/>
            <a:ext cx="7488832" cy="460851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b="1" u="sng" dirty="0" smtClean="0">
                <a:cs typeface="Simplified Arabic" pitchFamily="2" charset="-78"/>
              </a:rPr>
              <a:t>1- عنصر </a:t>
            </a:r>
            <a:r>
              <a:rPr lang="ar-SA" b="1" u="sng" dirty="0" smtClean="0">
                <a:cs typeface="Simplified Arabic" pitchFamily="2" charset="-78"/>
              </a:rPr>
              <a:t>أشخاص الدعوى</a:t>
            </a:r>
            <a:r>
              <a:rPr lang="ar-DZ" b="1" u="sng" dirty="0" smtClean="0">
                <a:cs typeface="Simplified Arabic" pitchFamily="2" charset="-78"/>
              </a:rPr>
              <a:t> أو</a:t>
            </a:r>
            <a:r>
              <a:rPr lang="ar-SA" b="1" u="sng" dirty="0" smtClean="0">
                <a:cs typeface="Simplified Arabic" pitchFamily="2" charset="-78"/>
              </a:rPr>
              <a:t> أطرافها</a:t>
            </a:r>
            <a:r>
              <a:rPr lang="ar-DZ" b="1" dirty="0" err="1" smtClean="0">
                <a:cs typeface="Simplified Arabic" pitchFamily="2" charset="-78"/>
              </a:rPr>
              <a:t>:</a:t>
            </a:r>
            <a:r>
              <a:rPr lang="ar-DZ" b="1" dirty="0" smtClean="0">
                <a:cs typeface="Simplified Arabic" pitchFamily="2" charset="-78"/>
              </a:rPr>
              <a:t> </a:t>
            </a:r>
          </a:p>
          <a:p>
            <a:pPr algn="ctr" rtl="1"/>
            <a:endParaRPr lang="ar-DZ" b="1" dirty="0" smtClean="0">
              <a:cs typeface="Simplified Arabic" pitchFamily="2" charset="-78"/>
            </a:endParaRPr>
          </a:p>
          <a:p>
            <a:pPr algn="just" rtl="1">
              <a:lnSpc>
                <a:spcPct val="150000"/>
              </a:lnSpc>
            </a:pPr>
            <a:r>
              <a:rPr lang="ar-DZ" dirty="0" smtClean="0">
                <a:cs typeface="Simplified Arabic" pitchFamily="2" charset="-78"/>
              </a:rPr>
              <a:t>تتمثل في الخصوم </a:t>
            </a:r>
            <a:r>
              <a:rPr lang="ar-DZ" dirty="0" err="1" smtClean="0">
                <a:cs typeface="Simplified Arabic" pitchFamily="2" charset="-78"/>
              </a:rPr>
              <a:t>وهم:</a:t>
            </a:r>
            <a:r>
              <a:rPr lang="ar-DZ" dirty="0" smtClean="0">
                <a:cs typeface="Simplified Arabic" pitchFamily="2" charset="-78"/>
              </a:rPr>
              <a:t> </a:t>
            </a:r>
            <a:r>
              <a:rPr lang="ar-SA" dirty="0" smtClean="0">
                <a:cs typeface="Simplified Arabic" pitchFamily="2" charset="-78"/>
              </a:rPr>
              <a:t>الشخص الذي ينسب له الإدعاء</a:t>
            </a:r>
            <a:r>
              <a:rPr lang="ar-DZ" dirty="0" smtClean="0">
                <a:cs typeface="Simplified Arabic" pitchFamily="2" charset="-78"/>
              </a:rPr>
              <a:t> ويسمى </a:t>
            </a:r>
            <a:r>
              <a:rPr lang="ar-SA" dirty="0" smtClean="0">
                <a:cs typeface="Simplified Arabic" pitchFamily="2" charset="-78"/>
              </a:rPr>
              <a:t>المدعي والشخص الذي يوجه إليه هذا الإدعاء و</a:t>
            </a:r>
            <a:r>
              <a:rPr lang="ar-DZ" dirty="0" smtClean="0">
                <a:cs typeface="Simplified Arabic" pitchFamily="2" charset="-78"/>
              </a:rPr>
              <a:t>يسمى </a:t>
            </a:r>
            <a:r>
              <a:rPr lang="ar-SA" dirty="0" smtClean="0">
                <a:cs typeface="Simplified Arabic" pitchFamily="2" charset="-78"/>
              </a:rPr>
              <a:t>المدعى عليه.</a:t>
            </a:r>
            <a:r>
              <a:rPr lang="ar-DZ" dirty="0" smtClean="0">
                <a:cs typeface="Simplified Arabic" pitchFamily="2" charset="-78"/>
              </a:rPr>
              <a:t> </a:t>
            </a:r>
          </a:p>
          <a:p>
            <a:pPr algn="just" rtl="1">
              <a:lnSpc>
                <a:spcPct val="150000"/>
              </a:lnSpc>
            </a:pPr>
            <a:r>
              <a:rPr lang="ar-DZ" dirty="0" smtClean="0">
                <a:cs typeface="Simplified Arabic" pitchFamily="2" charset="-78"/>
              </a:rPr>
              <a:t>سواء أكانوا أطراف الدعوى أشخاصا طبيعيين أو اعتباريين </a:t>
            </a:r>
            <a:r>
              <a:rPr lang="ar-SA" dirty="0" smtClean="0">
                <a:cs typeface="Simplified Arabic" pitchFamily="2" charset="-78"/>
              </a:rPr>
              <a:t>كشركة أو جمعية أو </a:t>
            </a:r>
            <a:r>
              <a:rPr lang="ar-DZ" dirty="0" smtClean="0">
                <a:cs typeface="Simplified Arabic" pitchFamily="2" charset="-78"/>
              </a:rPr>
              <a:t>إدارة، وسواء </a:t>
            </a:r>
            <a:r>
              <a:rPr lang="ar-DZ" dirty="0" err="1" smtClean="0">
                <a:cs typeface="Simplified Arabic" pitchFamily="2" charset="-78"/>
              </a:rPr>
              <a:t>كا</a:t>
            </a:r>
            <a:r>
              <a:rPr lang="ar-SA" dirty="0" smtClean="0">
                <a:cs typeface="Simplified Arabic" pitchFamily="2" charset="-78"/>
              </a:rPr>
              <a:t>نوا كاملي الأهلية </a:t>
            </a:r>
            <a:r>
              <a:rPr lang="ar-DZ" dirty="0" smtClean="0">
                <a:cs typeface="Simplified Arabic" pitchFamily="2" charset="-78"/>
              </a:rPr>
              <a:t>أو لا، أما </a:t>
            </a:r>
            <a:r>
              <a:rPr lang="ar-SA" dirty="0" smtClean="0">
                <a:cs typeface="Simplified Arabic" pitchFamily="2" charset="-78"/>
              </a:rPr>
              <a:t>القاضي </a:t>
            </a:r>
            <a:r>
              <a:rPr lang="ar-DZ" dirty="0" smtClean="0">
                <a:cs typeface="Simplified Arabic" pitchFamily="2" charset="-78"/>
              </a:rPr>
              <a:t>ف</a:t>
            </a:r>
            <a:r>
              <a:rPr lang="ar-SA" dirty="0" smtClean="0">
                <a:cs typeface="Simplified Arabic" pitchFamily="2" charset="-78"/>
              </a:rPr>
              <a:t>لا يعتبر طرفاً في</a:t>
            </a:r>
            <a:r>
              <a:rPr lang="ar-DZ" dirty="0" smtClean="0">
                <a:cs typeface="Simplified Arabic" pitchFamily="2" charset="-78"/>
              </a:rPr>
              <a:t>ها، بخلاف النيابة العامة التي قد تكون طرفا في بعض الدعاوى إما كطرف أصلي أو </a:t>
            </a:r>
            <a:r>
              <a:rPr lang="ar-DZ" dirty="0" err="1" smtClean="0">
                <a:cs typeface="Simplified Arabic" pitchFamily="2" charset="-78"/>
              </a:rPr>
              <a:t>منضم.</a:t>
            </a:r>
            <a:r>
              <a:rPr lang="ar-DZ" dirty="0" smtClean="0">
                <a:cs typeface="Simplified Arabic" pitchFamily="2" charset="-78"/>
              </a:rPr>
              <a:t> (أنظر الم 256 ق.إ.م.إ</a:t>
            </a:r>
            <a:r>
              <a:rPr lang="ar-DZ" dirty="0" err="1" smtClean="0">
                <a:cs typeface="Simplified Arabic" pitchFamily="2" charset="-78"/>
              </a:rPr>
              <a:t>)</a:t>
            </a:r>
            <a:endParaRPr lang="fr-FR" dirty="0" smtClean="0">
              <a:cs typeface="Simplified Arabic" pitchFamily="2" charset="-78"/>
            </a:endParaRPr>
          </a:p>
          <a:p>
            <a:pPr algn="just" rtl="1">
              <a:lnSpc>
                <a:spcPct val="150000"/>
              </a:lnSpc>
            </a:pPr>
            <a:r>
              <a:rPr lang="ar-SA" dirty="0" smtClean="0">
                <a:cs typeface="Simplified Arabic" pitchFamily="2" charset="-78"/>
              </a:rPr>
              <a:t>والعبرة في تحديد أشخاص الدعوى هي بصفتهم فيها لا بمباشرتهم لها</a:t>
            </a:r>
            <a:r>
              <a:rPr lang="ar-DZ"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إذ قد تباشر من شخص لا صفة له بالنسبة للحق المدعى </a:t>
            </a:r>
            <a:r>
              <a:rPr lang="ar-SA" dirty="0" err="1" smtClean="0">
                <a:cs typeface="Simplified Arabic" pitchFamily="2" charset="-78"/>
              </a:rPr>
              <a:t>به</a:t>
            </a:r>
            <a:r>
              <a:rPr lang="ar-SA" dirty="0" smtClean="0">
                <a:cs typeface="Simplified Arabic" pitchFamily="2" charset="-78"/>
              </a:rPr>
              <a:t>، مثل المحامي أو الوكيل </a:t>
            </a:r>
            <a:r>
              <a:rPr lang="ar-DZ" dirty="0" smtClean="0">
                <a:cs typeface="Simplified Arabic" pitchFamily="2" charset="-78"/>
              </a:rPr>
              <a:t>والولي أو الوصي بالنسبة للقاصر والمحجور عليه لكن الحق ينسب للموكل أو الأصيل او الممثل الشرعي للقاصر.</a:t>
            </a:r>
            <a:r>
              <a:rPr lang="ar-SA" dirty="0" smtClean="0">
                <a:cs typeface="Simplified Arabic" pitchFamily="2" charset="-78"/>
              </a:rPr>
              <a:t> </a:t>
            </a:r>
            <a:endParaRPr lang="ar-DZ" dirty="0" smtClean="0">
              <a:cs typeface="Simplified Arabic" pitchFamily="2" charset="-78"/>
            </a:endParaRPr>
          </a:p>
          <a:p>
            <a:pPr algn="ct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644008" y="764704"/>
            <a:ext cx="3816424" cy="55446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b="1" u="sng" dirty="0" smtClean="0">
                <a:cs typeface="Simplified Arabic" pitchFamily="2" charset="-78"/>
              </a:rPr>
              <a:t>2- عنصر المحل أو موضوع </a:t>
            </a:r>
            <a:r>
              <a:rPr lang="ar-DZ" b="1" u="sng" dirty="0" err="1" smtClean="0">
                <a:cs typeface="Simplified Arabic" pitchFamily="2" charset="-78"/>
              </a:rPr>
              <a:t>الدعوى:</a:t>
            </a:r>
            <a:endParaRPr lang="ar-DZ" b="1" u="sng" dirty="0" smtClean="0">
              <a:cs typeface="Simplified Arabic" pitchFamily="2" charset="-78"/>
            </a:endParaRPr>
          </a:p>
          <a:p>
            <a:pPr algn="ctr" rtl="1"/>
            <a:endParaRPr lang="ar-DZ" sz="800" b="1" u="sng" dirty="0" smtClean="0">
              <a:cs typeface="Simplified Arabic" pitchFamily="2" charset="-78"/>
            </a:endParaRPr>
          </a:p>
          <a:p>
            <a:pPr algn="just" rtl="1"/>
            <a:r>
              <a:rPr lang="ar-DZ" dirty="0" smtClean="0">
                <a:cs typeface="Simplified Arabic" pitchFamily="2" charset="-78"/>
              </a:rPr>
              <a:t> </a:t>
            </a:r>
            <a:r>
              <a:rPr lang="ar-SA" dirty="0" smtClean="0">
                <a:cs typeface="Simplified Arabic" pitchFamily="2" charset="-78"/>
              </a:rPr>
              <a:t>يقصد ب</a:t>
            </a:r>
            <a:r>
              <a:rPr lang="ar-DZ" dirty="0" smtClean="0">
                <a:cs typeface="Simplified Arabic" pitchFamily="2" charset="-78"/>
              </a:rPr>
              <a:t>ه</a:t>
            </a:r>
            <a:r>
              <a:rPr lang="ar-SA" dirty="0" smtClean="0">
                <a:cs typeface="Simplified Arabic" pitchFamily="2" charset="-78"/>
              </a:rPr>
              <a:t> ما تهدف الدعوى إلى تحقيقه، أي ما يطلبه المدعي</a:t>
            </a:r>
            <a:r>
              <a:rPr lang="ar-DZ" dirty="0" smtClean="0">
                <a:cs typeface="Simplified Arabic" pitchFamily="2" charset="-78"/>
              </a:rPr>
              <a:t>من القضاء</a:t>
            </a:r>
            <a:r>
              <a:rPr lang="ar-SA" dirty="0" smtClean="0">
                <a:cs typeface="Simplified Arabic" pitchFamily="2" charset="-78"/>
              </a:rPr>
              <a:t> في </a:t>
            </a:r>
            <a:r>
              <a:rPr lang="ar-SA" dirty="0" err="1" smtClean="0">
                <a:cs typeface="Simplified Arabic" pitchFamily="2" charset="-78"/>
              </a:rPr>
              <a:t>دعواه.</a:t>
            </a:r>
            <a:r>
              <a:rPr lang="ar-SA" dirty="0" smtClean="0">
                <a:cs typeface="Simplified Arabic" pitchFamily="2" charset="-78"/>
              </a:rPr>
              <a:t> وهو عبارة عن تقرير وجود أو عدم وجود حق أو مركز نظامي، أو إلزام الخصم بأداء معين.</a:t>
            </a:r>
            <a:endParaRPr lang="fr-FR" dirty="0" smtClean="0">
              <a:cs typeface="Simplified Arabic" pitchFamily="2" charset="-78"/>
            </a:endParaRPr>
          </a:p>
          <a:p>
            <a:pPr algn="just" rtl="1"/>
            <a:r>
              <a:rPr lang="ar-SA" dirty="0" smtClean="0">
                <a:cs typeface="Simplified Arabic" pitchFamily="2" charset="-78"/>
              </a:rPr>
              <a:t>هذا العنصر يختلف من دعوى إلى أخرى، غير أنه دائماً يتكون من ثلاثة عناصر  أساسية، هي:</a:t>
            </a:r>
            <a:endParaRPr lang="ar-DZ" dirty="0" smtClean="0">
              <a:cs typeface="Simplified Arabic" pitchFamily="2" charset="-78"/>
            </a:endParaRPr>
          </a:p>
          <a:p>
            <a:pPr algn="just" rtl="1"/>
            <a:r>
              <a:rPr lang="ar-DZ" u="sng" dirty="0" smtClean="0">
                <a:cs typeface="Simplified Arabic" pitchFamily="2" charset="-78"/>
              </a:rPr>
              <a:t>عنصر القرار</a:t>
            </a:r>
            <a:r>
              <a:rPr lang="ar-DZ" dirty="0" smtClean="0">
                <a:cs typeface="Simplified Arabic" pitchFamily="2" charset="-78"/>
              </a:rPr>
              <a:t>: هو القرار</a:t>
            </a:r>
            <a:r>
              <a:rPr lang="ar-SA" dirty="0" smtClean="0">
                <a:cs typeface="Simplified Arabic" pitchFamily="2" charset="-78"/>
              </a:rPr>
              <a:t>المطلوب إصداره من القضاء </a:t>
            </a:r>
            <a:r>
              <a:rPr lang="ar-DZ" dirty="0" smtClean="0">
                <a:cs typeface="Simplified Arabic" pitchFamily="2" charset="-78"/>
              </a:rPr>
              <a:t>، وهو إما تقرير أو انشاء </a:t>
            </a:r>
            <a:r>
              <a:rPr lang="ar-SA" dirty="0" smtClean="0">
                <a:cs typeface="Simplified Arabic" pitchFamily="2" charset="-78"/>
              </a:rPr>
              <a:t> أو نفي حق أو إحداث تغيير معين في الحق</a:t>
            </a:r>
            <a:r>
              <a:rPr lang="ar-DZ" dirty="0" err="1" smtClean="0">
                <a:cs typeface="Simplified Arabic" pitchFamily="2" charset="-78"/>
              </a:rPr>
              <a:t>.</a:t>
            </a:r>
            <a:endParaRPr lang="ar-DZ" dirty="0" smtClean="0">
              <a:cs typeface="Simplified Arabic" pitchFamily="2" charset="-78"/>
            </a:endParaRPr>
          </a:p>
          <a:p>
            <a:pPr algn="just" rtl="1"/>
            <a:r>
              <a:rPr lang="ar-DZ" u="sng" dirty="0" smtClean="0">
                <a:cs typeface="Simplified Arabic" pitchFamily="2" charset="-78"/>
              </a:rPr>
              <a:t>عنصر قانوني</a:t>
            </a:r>
            <a:r>
              <a:rPr lang="ar-DZ" dirty="0" smtClean="0">
                <a:cs typeface="Simplified Arabic" pitchFamily="2" charset="-78"/>
              </a:rPr>
              <a:t>: هو الحق أو المركز القانوني الذي تهدف الدعوى إلى </a:t>
            </a:r>
            <a:r>
              <a:rPr lang="ar-DZ" dirty="0" err="1" smtClean="0">
                <a:cs typeface="Simplified Arabic" pitchFamily="2" charset="-78"/>
              </a:rPr>
              <a:t>حمايته:</a:t>
            </a:r>
            <a:r>
              <a:rPr lang="ar-DZ" dirty="0" smtClean="0">
                <a:cs typeface="Simplified Arabic" pitchFamily="2" charset="-78"/>
              </a:rPr>
              <a:t> </a:t>
            </a:r>
            <a:r>
              <a:rPr lang="ar-SA" dirty="0" smtClean="0">
                <a:cs typeface="Simplified Arabic" pitchFamily="2" charset="-78"/>
              </a:rPr>
              <a:t>هل هو حق ملكية أو ارتفاق أو  حق شخصي؟</a:t>
            </a:r>
            <a:endParaRPr lang="ar-DZ" dirty="0" smtClean="0">
              <a:cs typeface="Simplified Arabic" pitchFamily="2" charset="-78"/>
            </a:endParaRPr>
          </a:p>
          <a:p>
            <a:pPr algn="just" rtl="1"/>
            <a:r>
              <a:rPr lang="ar-DZ" u="sng" dirty="0" smtClean="0">
                <a:cs typeface="Simplified Arabic" pitchFamily="2" charset="-78"/>
              </a:rPr>
              <a:t>عنصر مادي</a:t>
            </a:r>
            <a:r>
              <a:rPr lang="ar-DZ" dirty="0" smtClean="0">
                <a:cs typeface="Simplified Arabic" pitchFamily="2" charset="-78"/>
              </a:rPr>
              <a:t>: هو</a:t>
            </a:r>
            <a:r>
              <a:rPr lang="ar-DZ" dirty="0">
                <a:cs typeface="Simplified Arabic" pitchFamily="2" charset="-78"/>
              </a:rPr>
              <a:t> </a:t>
            </a:r>
            <a:r>
              <a:rPr lang="ar-SA" dirty="0" smtClean="0">
                <a:cs typeface="Simplified Arabic" pitchFamily="2" charset="-78"/>
              </a:rPr>
              <a:t>الشيء محل الحق</a:t>
            </a:r>
            <a:r>
              <a:rPr lang="ar-DZ" dirty="0" smtClean="0">
                <a:cs typeface="Simplified Arabic" pitchFamily="2" charset="-78"/>
              </a:rPr>
              <a:t> وهو غالبا شيئا ماديا</a:t>
            </a:r>
            <a:r>
              <a:rPr lang="ar-DZ" dirty="0">
                <a:cs typeface="Simplified Arabic" pitchFamily="2" charset="-78"/>
              </a:rPr>
              <a:t> </a:t>
            </a:r>
            <a:r>
              <a:rPr lang="ar-DZ" dirty="0" smtClean="0">
                <a:cs typeface="Simplified Arabic" pitchFamily="2" charset="-78"/>
              </a:rPr>
              <a:t>ك</a:t>
            </a:r>
            <a:r>
              <a:rPr lang="ar-SA" dirty="0" smtClean="0">
                <a:cs typeface="Simplified Arabic" pitchFamily="2" charset="-78"/>
              </a:rPr>
              <a:t>عقار أو منقول</a:t>
            </a:r>
            <a:r>
              <a:rPr lang="ar-DZ" dirty="0" err="1" smtClean="0">
                <a:cs typeface="Simplified Arabic" pitchFamily="2" charset="-78"/>
              </a:rPr>
              <a:t>.</a:t>
            </a:r>
            <a:endParaRPr lang="ar-DZ" b="1" dirty="0" smtClean="0">
              <a:cs typeface="Simplified Arabic" pitchFamily="2" charset="-78"/>
            </a:endParaRPr>
          </a:p>
        </p:txBody>
      </p:sp>
      <p:sp>
        <p:nvSpPr>
          <p:cNvPr id="3" name="Rectangle à coins arrondis 2"/>
          <p:cNvSpPr/>
          <p:nvPr/>
        </p:nvSpPr>
        <p:spPr>
          <a:xfrm>
            <a:off x="467544" y="764704"/>
            <a:ext cx="3960440" cy="561662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endParaRPr lang="ar-DZ" b="1" u="sng" dirty="0" smtClean="0">
              <a:cs typeface="Simplified Arabic" pitchFamily="2" charset="-78"/>
            </a:endParaRPr>
          </a:p>
          <a:p>
            <a:pPr algn="ctr" rtl="1"/>
            <a:r>
              <a:rPr lang="ar-DZ" b="1" u="sng" dirty="0" smtClean="0">
                <a:cs typeface="Simplified Arabic" pitchFamily="2" charset="-78"/>
              </a:rPr>
              <a:t>عنصر سبب </a:t>
            </a:r>
            <a:r>
              <a:rPr lang="ar-DZ" b="1" u="sng" dirty="0" err="1" smtClean="0">
                <a:cs typeface="Simplified Arabic" pitchFamily="2" charset="-78"/>
              </a:rPr>
              <a:t>الدعوى:</a:t>
            </a:r>
            <a:endParaRPr lang="ar-DZ" b="1" u="sng" dirty="0" smtClean="0">
              <a:cs typeface="Simplified Arabic" pitchFamily="2" charset="-78"/>
            </a:endParaRPr>
          </a:p>
          <a:p>
            <a:pPr algn="ctr" rtl="1"/>
            <a:endParaRPr lang="ar-DZ" sz="800" b="1" u="sng" dirty="0" smtClean="0">
              <a:cs typeface="Simplified Arabic" pitchFamily="2" charset="-78"/>
            </a:endParaRPr>
          </a:p>
          <a:p>
            <a:pPr algn="just" rtl="1"/>
            <a:r>
              <a:rPr lang="ar-DZ" b="1" dirty="0" smtClean="0">
                <a:cs typeface="Simplified Arabic" pitchFamily="2" charset="-78"/>
              </a:rPr>
              <a:t> </a:t>
            </a:r>
            <a:r>
              <a:rPr lang="ar-DZ" dirty="0" smtClean="0">
                <a:cs typeface="Simplified Arabic" pitchFamily="2" charset="-78"/>
              </a:rPr>
              <a:t>اختلف الفقه حول تعريف سبب الدعوى وانقسم إلى اتجاهين:- اتجاه يقيم السبب على الأساس القانوني للدعوى الذي يتمسك </a:t>
            </a:r>
            <a:r>
              <a:rPr lang="ar-DZ" dirty="0" err="1" smtClean="0">
                <a:cs typeface="Simplified Arabic" pitchFamily="2" charset="-78"/>
              </a:rPr>
              <a:t>به</a:t>
            </a:r>
            <a:r>
              <a:rPr lang="ar-DZ" dirty="0" smtClean="0">
                <a:cs typeface="Simplified Arabic" pitchFamily="2" charset="-78"/>
              </a:rPr>
              <a:t> الخصم.</a:t>
            </a:r>
          </a:p>
          <a:p>
            <a:pPr algn="just" rtl="1">
              <a:buFontTx/>
              <a:buChar char="-"/>
            </a:pPr>
            <a:r>
              <a:rPr lang="ar-DZ" dirty="0" smtClean="0">
                <a:cs typeface="Simplified Arabic" pitchFamily="2" charset="-78"/>
              </a:rPr>
              <a:t> الاتجاه </a:t>
            </a:r>
            <a:r>
              <a:rPr lang="ar-DZ" dirty="0" smtClean="0">
                <a:cs typeface="Simplified Arabic" pitchFamily="2" charset="-78"/>
              </a:rPr>
              <a:t>الراجح </a:t>
            </a:r>
            <a:r>
              <a:rPr lang="ar-DZ" dirty="0" smtClean="0">
                <a:cs typeface="Simplified Arabic" pitchFamily="2" charset="-78"/>
              </a:rPr>
              <a:t>يرى أن السبب يتكون من عنصرين: عنصر الوقائع وعنصر القانون فوظيفة القاضي هو تكييف وتطبيق القانون على الوقائع، بينما </a:t>
            </a:r>
            <a:r>
              <a:rPr lang="ar-DZ" dirty="0" smtClean="0">
                <a:cs typeface="Simplified Arabic" pitchFamily="2" charset="-78"/>
              </a:rPr>
              <a:t>يلتزم </a:t>
            </a:r>
            <a:r>
              <a:rPr lang="ar-DZ" dirty="0" smtClean="0">
                <a:cs typeface="Simplified Arabic" pitchFamily="2" charset="-78"/>
              </a:rPr>
              <a:t>الخصوم بتقديم الوقائع ويتحملون عبء </a:t>
            </a:r>
            <a:r>
              <a:rPr lang="ar-DZ" dirty="0" err="1" smtClean="0">
                <a:cs typeface="Simplified Arabic" pitchFamily="2" charset="-78"/>
              </a:rPr>
              <a:t>اثباتها.</a:t>
            </a:r>
            <a:r>
              <a:rPr lang="ar-DZ" dirty="0" smtClean="0">
                <a:cs typeface="Simplified Arabic" pitchFamily="2" charset="-78"/>
              </a:rPr>
              <a:t> </a:t>
            </a:r>
            <a:r>
              <a:rPr lang="ar-DZ" u="sng" dirty="0" smtClean="0">
                <a:cs typeface="Simplified Arabic" pitchFamily="2" charset="-78"/>
              </a:rPr>
              <a:t>فمثلا</a:t>
            </a:r>
            <a:r>
              <a:rPr lang="ar-DZ" dirty="0" smtClean="0">
                <a:cs typeface="Simplified Arabic" pitchFamily="2" charset="-78"/>
              </a:rPr>
              <a:t>: إذا رفع شخص دعوى يطالب فيها بحماية الحيازة وتبين من خلال الوقائع أن الدعوى هي دعوى ملكية وليست حيازة فعلى القاضي أن يصبغ التكييف القانوني لهذه الوقائع دون أن يعتد بالوصف أو التكييف الذي تمسك </a:t>
            </a:r>
            <a:r>
              <a:rPr lang="ar-DZ" dirty="0" err="1" smtClean="0">
                <a:cs typeface="Simplified Arabic" pitchFamily="2" charset="-78"/>
              </a:rPr>
              <a:t>به</a:t>
            </a:r>
            <a:r>
              <a:rPr lang="ar-DZ" dirty="0" smtClean="0">
                <a:cs typeface="Simplified Arabic" pitchFamily="2" charset="-78"/>
              </a:rPr>
              <a:t> </a:t>
            </a:r>
            <a:r>
              <a:rPr lang="ar-DZ" dirty="0" err="1" smtClean="0">
                <a:cs typeface="Simplified Arabic" pitchFamily="2" charset="-78"/>
              </a:rPr>
              <a:t>الخصم.</a:t>
            </a:r>
            <a:r>
              <a:rPr lang="ar-DZ" dirty="0" smtClean="0">
                <a:cs typeface="Simplified Arabic" pitchFamily="2" charset="-78"/>
              </a:rPr>
              <a:t> </a:t>
            </a:r>
            <a:endParaRPr lang="ar-DZ" dirty="0" smtClean="0">
              <a:cs typeface="Simplified Arabic" pitchFamily="2" charset="-78"/>
            </a:endParaRPr>
          </a:p>
          <a:p>
            <a:pPr algn="just" rtl="1"/>
            <a:r>
              <a:rPr lang="ar-DZ" dirty="0" smtClean="0">
                <a:cs typeface="Simplified Arabic" pitchFamily="2" charset="-78"/>
              </a:rPr>
              <a:t>فالسبب إذن هو</a:t>
            </a:r>
            <a:r>
              <a:rPr lang="ar-SA" b="1" dirty="0" smtClean="0"/>
              <a:t> </a:t>
            </a:r>
            <a:r>
              <a:rPr lang="ar-SA" b="1" dirty="0"/>
              <a:t> </a:t>
            </a:r>
            <a:r>
              <a:rPr lang="ar-SA" dirty="0">
                <a:cs typeface="Simplified Arabic" pitchFamily="2" charset="-78"/>
              </a:rPr>
              <a:t>مجموعة الوقائع </a:t>
            </a:r>
            <a:r>
              <a:rPr lang="ar-DZ" dirty="0" smtClean="0">
                <a:cs typeface="Simplified Arabic" pitchFamily="2" charset="-78"/>
              </a:rPr>
              <a:t>القانونية </a:t>
            </a:r>
            <a:r>
              <a:rPr lang="ar-SA" dirty="0" smtClean="0">
                <a:cs typeface="Simplified Arabic" pitchFamily="2" charset="-78"/>
              </a:rPr>
              <a:t>المنتجة </a:t>
            </a:r>
            <a:r>
              <a:rPr lang="ar-SA" dirty="0">
                <a:cs typeface="Simplified Arabic" pitchFamily="2" charset="-78"/>
              </a:rPr>
              <a:t>التي يتمسك </a:t>
            </a:r>
            <a:r>
              <a:rPr lang="ar-SA" dirty="0" err="1">
                <a:cs typeface="Simplified Arabic" pitchFamily="2" charset="-78"/>
              </a:rPr>
              <a:t>بها</a:t>
            </a:r>
            <a:r>
              <a:rPr lang="ar-SA" dirty="0">
                <a:cs typeface="Simplified Arabic" pitchFamily="2" charset="-78"/>
              </a:rPr>
              <a:t> المدعى كسبب لدعواه  بصرف النظر عن التكييف </a:t>
            </a:r>
            <a:r>
              <a:rPr lang="ar-DZ" dirty="0" smtClean="0">
                <a:cs typeface="Simplified Arabic" pitchFamily="2" charset="-78"/>
              </a:rPr>
              <a:t>القانوني لها.</a:t>
            </a:r>
          </a:p>
          <a:p>
            <a:pPr algn="just" rtl="1"/>
            <a:endParaRPr lang="ar-DZ" b="1" dirty="0" smtClean="0">
              <a:cs typeface="Simplified Arabic"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1268760"/>
            <a:ext cx="7704856" cy="489654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pPr>
            <a:r>
              <a:rPr lang="ar-SA" u="sng" dirty="0" smtClean="0">
                <a:cs typeface="Simplified Arabic" pitchFamily="2" charset="-78"/>
              </a:rPr>
              <a:t>تبدو </a:t>
            </a:r>
            <a:r>
              <a:rPr lang="ar-SA" u="sng" dirty="0">
                <a:cs typeface="Simplified Arabic" pitchFamily="2" charset="-78"/>
              </a:rPr>
              <a:t>أهمية تحديد عناصر الدعوى  فيما </a:t>
            </a:r>
            <a:r>
              <a:rPr lang="ar-SA" u="sng" dirty="0" smtClean="0">
                <a:cs typeface="Simplified Arabic" pitchFamily="2" charset="-78"/>
              </a:rPr>
              <a:t>يأتي:</a:t>
            </a:r>
            <a:endParaRPr lang="ar-DZ" u="sng" dirty="0" smtClean="0">
              <a:cs typeface="Simplified Arabic" pitchFamily="2" charset="-78"/>
            </a:endParaRPr>
          </a:p>
          <a:p>
            <a:pPr algn="ctr" rtl="1">
              <a:lnSpc>
                <a:spcPct val="150000"/>
              </a:lnSpc>
            </a:pPr>
            <a:endParaRPr lang="fr-FR" sz="800" dirty="0">
              <a:cs typeface="Simplified Arabic" pitchFamily="2" charset="-78"/>
            </a:endParaRPr>
          </a:p>
          <a:p>
            <a:pPr algn="just" rtl="1">
              <a:lnSpc>
                <a:spcPct val="150000"/>
              </a:lnSpc>
              <a:buFont typeface="Wingdings" pitchFamily="2" charset="2"/>
              <a:buChar char="v"/>
            </a:pPr>
            <a:r>
              <a:rPr lang="ar-SA" dirty="0">
                <a:cs typeface="Simplified Arabic" pitchFamily="2" charset="-78"/>
              </a:rPr>
              <a:t>  </a:t>
            </a:r>
            <a:r>
              <a:rPr lang="ar-SA" dirty="0" smtClean="0">
                <a:cs typeface="Simplified Arabic" pitchFamily="2" charset="-78"/>
              </a:rPr>
              <a:t>عناصر الدعوى هى وسيلة </a:t>
            </a:r>
            <a:r>
              <a:rPr lang="ar-DZ" dirty="0" smtClean="0">
                <a:cs typeface="Simplified Arabic" pitchFamily="2" charset="-78"/>
              </a:rPr>
              <a:t>الجهة القضائية في </a:t>
            </a:r>
            <a:r>
              <a:rPr lang="ar-SA" dirty="0" smtClean="0">
                <a:cs typeface="Simplified Arabic" pitchFamily="2" charset="-78"/>
              </a:rPr>
              <a:t>التحقق من وحدة الدعوى في </a:t>
            </a:r>
            <a:r>
              <a:rPr lang="ar-SA" dirty="0" err="1" smtClean="0">
                <a:cs typeface="Simplified Arabic" pitchFamily="2" charset="-78"/>
              </a:rPr>
              <a:t>الخصومتين.</a:t>
            </a:r>
            <a:r>
              <a:rPr lang="ar-DZ" dirty="0" smtClean="0">
                <a:cs typeface="Simplified Arabic" pitchFamily="2" charset="-78"/>
              </a:rPr>
              <a:t> إذ </a:t>
            </a:r>
            <a:r>
              <a:rPr lang="ar-SA" dirty="0" smtClean="0">
                <a:cs typeface="Simplified Arabic" pitchFamily="2" charset="-78"/>
              </a:rPr>
              <a:t>لا </a:t>
            </a:r>
            <a:r>
              <a:rPr lang="ar-SA" dirty="0">
                <a:cs typeface="Simplified Arabic" pitchFamily="2" charset="-78"/>
              </a:rPr>
              <a:t>يجوز أن تقوم </a:t>
            </a:r>
            <a:r>
              <a:rPr lang="ar-SA" dirty="0" err="1">
                <a:cs typeface="Simplified Arabic" pitchFamily="2" charset="-78"/>
              </a:rPr>
              <a:t>خصومتان</a:t>
            </a:r>
            <a:r>
              <a:rPr lang="ar-SA" dirty="0">
                <a:cs typeface="Simplified Arabic" pitchFamily="2" charset="-78"/>
              </a:rPr>
              <a:t> </a:t>
            </a:r>
            <a:r>
              <a:rPr lang="ar-SA" dirty="0" err="1">
                <a:cs typeface="Simplified Arabic" pitchFamily="2" charset="-78"/>
              </a:rPr>
              <a:t>متعاصرتان</a:t>
            </a:r>
            <a:r>
              <a:rPr lang="ar-SA" dirty="0">
                <a:cs typeface="Simplified Arabic" pitchFamily="2" charset="-78"/>
              </a:rPr>
              <a:t> بالنسبة للدعوى </a:t>
            </a:r>
            <a:r>
              <a:rPr lang="ar-SA" dirty="0" err="1">
                <a:cs typeface="Simplified Arabic" pitchFamily="2" charset="-78"/>
              </a:rPr>
              <a:t>ذاتها.</a:t>
            </a:r>
            <a:r>
              <a:rPr lang="ar-SA" dirty="0">
                <a:cs typeface="Simplified Arabic" pitchFamily="2" charset="-78"/>
              </a:rPr>
              <a:t> </a:t>
            </a:r>
            <a:endParaRPr lang="fr-FR" dirty="0">
              <a:cs typeface="Simplified Arabic" pitchFamily="2" charset="-78"/>
            </a:endParaRPr>
          </a:p>
          <a:p>
            <a:pPr algn="just" rtl="1">
              <a:lnSpc>
                <a:spcPct val="150000"/>
              </a:lnSpc>
              <a:buFont typeface="Wingdings" pitchFamily="2" charset="2"/>
              <a:buChar char="v"/>
            </a:pPr>
            <a:r>
              <a:rPr lang="ar-SA" dirty="0">
                <a:cs typeface="Simplified Arabic" pitchFamily="2" charset="-78"/>
              </a:rPr>
              <a:t>  </a:t>
            </a:r>
            <a:r>
              <a:rPr lang="ar-SA" dirty="0" smtClean="0">
                <a:cs typeface="Simplified Arabic" pitchFamily="2" charset="-78"/>
              </a:rPr>
              <a:t>لا </a:t>
            </a:r>
            <a:r>
              <a:rPr lang="ar-SA" dirty="0">
                <a:cs typeface="Simplified Arabic" pitchFamily="2" charset="-78"/>
              </a:rPr>
              <a:t>يجوز رفع الدعوى ذاتها من جديد بإجراءات جديدة أمام ذات المحكمة ناظرة الدعوى أو أمام محكمة </a:t>
            </a:r>
            <a:r>
              <a:rPr lang="ar-SA" dirty="0" err="1">
                <a:cs typeface="Simplified Arabic" pitchFamily="2" charset="-78"/>
              </a:rPr>
              <a:t>أخرى.</a:t>
            </a:r>
            <a:r>
              <a:rPr lang="ar-SA" dirty="0">
                <a:cs typeface="Simplified Arabic" pitchFamily="2" charset="-78"/>
              </a:rPr>
              <a:t> </a:t>
            </a:r>
            <a:endParaRPr lang="fr-FR" dirty="0">
              <a:cs typeface="Simplified Arabic" pitchFamily="2" charset="-78"/>
            </a:endParaRPr>
          </a:p>
          <a:p>
            <a:pPr algn="just" rtl="1">
              <a:lnSpc>
                <a:spcPct val="150000"/>
              </a:lnSpc>
              <a:buFont typeface="Wingdings" pitchFamily="2" charset="2"/>
              <a:buChar char="v"/>
            </a:pPr>
            <a:r>
              <a:rPr lang="ar-DZ" dirty="0">
                <a:cs typeface="Simplified Arabic" pitchFamily="2" charset="-78"/>
              </a:rPr>
              <a:t> </a:t>
            </a:r>
            <a:r>
              <a:rPr lang="ar-SA" dirty="0" smtClean="0">
                <a:cs typeface="Simplified Arabic" pitchFamily="2" charset="-78"/>
              </a:rPr>
              <a:t> يتقيد القاضي في حكمه بعناصر الدعوى</a:t>
            </a:r>
            <a:r>
              <a:rPr lang="ar-DZ" dirty="0" err="1" smtClean="0">
                <a:cs typeface="Simplified Arabic" pitchFamily="2" charset="-78"/>
              </a:rPr>
              <a:t>،</a:t>
            </a:r>
            <a:r>
              <a:rPr lang="ar-SA" dirty="0" smtClean="0">
                <a:cs typeface="Simplified Arabic" pitchFamily="2" charset="-78"/>
              </a:rPr>
              <a:t> فلا يجوز </a:t>
            </a:r>
            <a:r>
              <a:rPr lang="ar-DZ" dirty="0" smtClean="0">
                <a:cs typeface="Simplified Arabic" pitchFamily="2" charset="-78"/>
              </a:rPr>
              <a:t>له </a:t>
            </a:r>
            <a:r>
              <a:rPr lang="ar-SA" dirty="0" smtClean="0">
                <a:cs typeface="Simplified Arabic" pitchFamily="2" charset="-78"/>
              </a:rPr>
              <a:t>أن يقضى لشخص أو على شخص لم يكن طرفًا في الدعوى</a:t>
            </a:r>
            <a:r>
              <a:rPr lang="ar-DZ" dirty="0" err="1" smtClean="0">
                <a:cs typeface="Simplified Arabic" pitchFamily="2" charset="-78"/>
              </a:rPr>
              <a:t>.</a:t>
            </a:r>
            <a:endParaRPr lang="ar-DZ" dirty="0" smtClean="0">
              <a:cs typeface="Simplified Arabic" pitchFamily="2" charset="-78"/>
            </a:endParaRPr>
          </a:p>
          <a:p>
            <a:pPr algn="just" rtl="1">
              <a:lnSpc>
                <a:spcPct val="150000"/>
              </a:lnSpc>
              <a:buFont typeface="Wingdings" pitchFamily="2" charset="2"/>
              <a:buChar char="v"/>
            </a:pPr>
            <a:r>
              <a:rPr lang="ar-DZ" dirty="0" smtClean="0">
                <a:cs typeface="Simplified Arabic" pitchFamily="2" charset="-78"/>
              </a:rPr>
              <a:t>  </a:t>
            </a:r>
            <a:r>
              <a:rPr lang="ar-SA" dirty="0" smtClean="0">
                <a:cs typeface="Simplified Arabic" pitchFamily="2" charset="-78"/>
              </a:rPr>
              <a:t>لا يجوز</a:t>
            </a:r>
            <a:r>
              <a:rPr lang="ar-DZ" dirty="0" smtClean="0">
                <a:cs typeface="Simplified Arabic" pitchFamily="2" charset="-78"/>
              </a:rPr>
              <a:t> للقاضي</a:t>
            </a:r>
            <a:r>
              <a:rPr lang="ar-SA" dirty="0" smtClean="0">
                <a:cs typeface="Simplified Arabic" pitchFamily="2" charset="-78"/>
              </a:rPr>
              <a:t> أن يقضى بأكثر مما طلب</a:t>
            </a:r>
            <a:r>
              <a:rPr lang="ar-DZ" dirty="0" smtClean="0">
                <a:cs typeface="Simplified Arabic" pitchFamily="2" charset="-78"/>
              </a:rPr>
              <a:t>ه</a:t>
            </a:r>
            <a:r>
              <a:rPr lang="ar-SA" dirty="0" smtClean="0">
                <a:cs typeface="Simplified Arabic" pitchFamily="2" charset="-78"/>
              </a:rPr>
              <a:t> المدعى أو بغير ما طلب.</a:t>
            </a:r>
            <a:endParaRPr lang="fr-FR" dirty="0" smtClean="0">
              <a:cs typeface="Simplified Arabic" pitchFamily="2" charset="-78"/>
            </a:endParaRPr>
          </a:p>
          <a:p>
            <a:pPr algn="just" rtl="1">
              <a:lnSpc>
                <a:spcPct val="150000"/>
              </a:lnSpc>
              <a:buFont typeface="Wingdings" pitchFamily="2" charset="2"/>
              <a:buChar char="v"/>
            </a:pPr>
            <a:r>
              <a:rPr lang="ar-SA" dirty="0">
                <a:cs typeface="Simplified Arabic" pitchFamily="2" charset="-78"/>
              </a:rPr>
              <a:t>   </a:t>
            </a:r>
            <a:r>
              <a:rPr lang="ar-SA" dirty="0" smtClean="0">
                <a:cs typeface="Simplified Arabic" pitchFamily="2" charset="-78"/>
              </a:rPr>
              <a:t>تتحدد </a:t>
            </a:r>
            <a:r>
              <a:rPr lang="ar-SA" dirty="0">
                <a:cs typeface="Simplified Arabic" pitchFamily="2" charset="-78"/>
              </a:rPr>
              <a:t>حجية الحكم الذي يصدر في الدعوى بعناصر </a:t>
            </a:r>
            <a:r>
              <a:rPr lang="ar-SA" dirty="0" smtClean="0">
                <a:cs typeface="Simplified Arabic" pitchFamily="2" charset="-78"/>
              </a:rPr>
              <a:t>الدعوى</a:t>
            </a:r>
            <a:r>
              <a:rPr lang="ar-DZ" dirty="0" smtClean="0">
                <a:cs typeface="Simplified Arabic" pitchFamily="2" charset="-78"/>
              </a:rPr>
              <a:t> و</a:t>
            </a:r>
            <a:r>
              <a:rPr lang="ar-SA" dirty="0" smtClean="0">
                <a:cs typeface="Simplified Arabic" pitchFamily="2" charset="-78"/>
              </a:rPr>
              <a:t>أطراف</a:t>
            </a:r>
            <a:r>
              <a:rPr lang="ar-DZ" dirty="0" smtClean="0">
                <a:cs typeface="Simplified Arabic" pitchFamily="2" charset="-78"/>
              </a:rPr>
              <a:t>ها</a:t>
            </a:r>
            <a:r>
              <a:rPr lang="ar-SA" dirty="0" smtClean="0">
                <a:cs typeface="Simplified Arabic" pitchFamily="2" charset="-78"/>
              </a:rPr>
              <a:t>، </a:t>
            </a:r>
            <a:r>
              <a:rPr lang="ar-SA" dirty="0">
                <a:cs typeface="Simplified Arabic" pitchFamily="2" charset="-78"/>
              </a:rPr>
              <a:t>وتتحدد بموضوع </a:t>
            </a:r>
            <a:r>
              <a:rPr lang="ar-SA" dirty="0" err="1">
                <a:cs typeface="Simplified Arabic" pitchFamily="2" charset="-78"/>
              </a:rPr>
              <a:t>الدعوى </a:t>
            </a:r>
            <a:r>
              <a:rPr lang="ar-SA" dirty="0">
                <a:cs typeface="Simplified Arabic" pitchFamily="2" charset="-78"/>
              </a:rPr>
              <a:t>( محلاً </a:t>
            </a:r>
            <a:r>
              <a:rPr lang="ar-SA" dirty="0" err="1">
                <a:cs typeface="Simplified Arabic" pitchFamily="2" charset="-78"/>
              </a:rPr>
              <a:t>وسببًا </a:t>
            </a:r>
            <a:r>
              <a:rPr lang="ar-SA" dirty="0">
                <a:cs typeface="Simplified Arabic" pitchFamily="2" charset="-78"/>
              </a:rPr>
              <a:t>) الذي فصل فيها القاضي.</a:t>
            </a:r>
            <a:endParaRPr lang="fr-FR" dirty="0">
              <a:cs typeface="Simplified Arabic" pitchFamily="2" charset="-78"/>
            </a:endParaRPr>
          </a:p>
          <a:p>
            <a:pPr algn="just" rtl="1"/>
            <a:endParaRPr lang="fr-FR" dirty="0"/>
          </a:p>
        </p:txBody>
      </p:sp>
      <p:sp>
        <p:nvSpPr>
          <p:cNvPr id="3" name="Rectangle à coins arrondis 2"/>
          <p:cNvSpPr/>
          <p:nvPr/>
        </p:nvSpPr>
        <p:spPr>
          <a:xfrm>
            <a:off x="1835696" y="476672"/>
            <a:ext cx="518457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u="sng" dirty="0" err="1" smtClean="0">
                <a:solidFill>
                  <a:schemeClr val="tx1"/>
                </a:solidFill>
                <a:cs typeface="Simplified Arabic" pitchFamily="2" charset="-78"/>
              </a:rPr>
              <a:t>4-</a:t>
            </a:r>
            <a:r>
              <a:rPr lang="ar-DZ" sz="2400" b="1" u="sng" dirty="0" smtClean="0">
                <a:solidFill>
                  <a:schemeClr val="tx1"/>
                </a:solidFill>
                <a:cs typeface="Simplified Arabic" pitchFamily="2" charset="-78"/>
              </a:rPr>
              <a:t> </a:t>
            </a:r>
            <a:r>
              <a:rPr lang="ar-SA" sz="2400" b="1" u="sng" dirty="0" smtClean="0">
                <a:solidFill>
                  <a:schemeClr val="tx1"/>
                </a:solidFill>
                <a:cs typeface="Simplified Arabic" pitchFamily="2" charset="-78"/>
              </a:rPr>
              <a:t>أهمية </a:t>
            </a:r>
            <a:r>
              <a:rPr lang="ar-SA" sz="2400" b="1" u="sng" dirty="0">
                <a:solidFill>
                  <a:schemeClr val="tx1"/>
                </a:solidFill>
                <a:cs typeface="Simplified Arabic" pitchFamily="2" charset="-78"/>
              </a:rPr>
              <a:t>تحديد عناصر الدعوى </a:t>
            </a:r>
            <a:r>
              <a:rPr lang="ar-SA" b="1" dirty="0"/>
              <a:t>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91680" y="260648"/>
            <a:ext cx="5904656" cy="5040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u="sng" dirty="0" smtClean="0">
                <a:solidFill>
                  <a:schemeClr val="tx1"/>
                </a:solidFill>
                <a:cs typeface="Simplified Arabic" pitchFamily="2" charset="-78"/>
              </a:rPr>
              <a:t>5- علاقة الدعوى بالحق</a:t>
            </a:r>
            <a:endParaRPr lang="fr-FR" sz="2400" b="1" u="sng" dirty="0">
              <a:solidFill>
                <a:schemeClr val="tx1"/>
              </a:solidFill>
              <a:cs typeface="Simplified Arabic" pitchFamily="2" charset="-78"/>
            </a:endParaRPr>
          </a:p>
        </p:txBody>
      </p:sp>
      <p:sp>
        <p:nvSpPr>
          <p:cNvPr id="3" name="Rectangle à coins arrondis 2"/>
          <p:cNvSpPr/>
          <p:nvPr/>
        </p:nvSpPr>
        <p:spPr>
          <a:xfrm>
            <a:off x="4644008" y="980728"/>
            <a:ext cx="3960440" cy="5400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sz="2000" b="1" u="sng" dirty="0" smtClean="0">
                <a:solidFill>
                  <a:srgbClr val="C00000"/>
                </a:solidFill>
                <a:cs typeface="Simplified Arabic" pitchFamily="2" charset="-78"/>
              </a:rPr>
              <a:t>النظرية </a:t>
            </a:r>
            <a:r>
              <a:rPr lang="ar-DZ" sz="2000" b="1" u="sng" dirty="0" err="1" smtClean="0">
                <a:solidFill>
                  <a:srgbClr val="C00000"/>
                </a:solidFill>
                <a:cs typeface="Simplified Arabic" pitchFamily="2" charset="-78"/>
              </a:rPr>
              <a:t>التقليدية:</a:t>
            </a:r>
            <a:endParaRPr lang="ar-DZ" sz="2000" b="1" u="sng" dirty="0" smtClean="0">
              <a:solidFill>
                <a:srgbClr val="C00000"/>
              </a:solidFill>
              <a:cs typeface="Simplified Arabic" pitchFamily="2" charset="-78"/>
            </a:endParaRPr>
          </a:p>
          <a:p>
            <a:pPr algn="ctr" rtl="1"/>
            <a:endParaRPr lang="ar-DZ" sz="800" b="1" u="sng" dirty="0" smtClean="0">
              <a:solidFill>
                <a:srgbClr val="C00000"/>
              </a:solidFill>
              <a:cs typeface="Simplified Arabic" pitchFamily="2" charset="-78"/>
            </a:endParaRPr>
          </a:p>
          <a:p>
            <a:pPr algn="just" rtl="1"/>
            <a:endParaRPr lang="ar-DZ" sz="800" dirty="0" smtClean="0">
              <a:cs typeface="Simplified Arabic" pitchFamily="2" charset="-78"/>
            </a:endParaRPr>
          </a:p>
          <a:p>
            <a:pPr algn="just" rtl="1"/>
            <a:r>
              <a:rPr lang="ar-DZ" dirty="0" smtClean="0">
                <a:cs typeface="Simplified Arabic" pitchFamily="2" charset="-78"/>
              </a:rPr>
              <a:t>حسب هذه النظرية هناك </a:t>
            </a:r>
            <a:r>
              <a:rPr lang="ar-SA" dirty="0" smtClean="0">
                <a:cs typeface="Simplified Arabic" pitchFamily="2" charset="-78"/>
              </a:rPr>
              <a:t>صعوبة </a:t>
            </a:r>
            <a:r>
              <a:rPr lang="ar-SA" dirty="0">
                <a:cs typeface="Simplified Arabic" pitchFamily="2" charset="-78"/>
              </a:rPr>
              <a:t>في التمييز بين الدعوى </a:t>
            </a:r>
            <a:r>
              <a:rPr lang="ar-SA" dirty="0" smtClean="0">
                <a:cs typeface="Simplified Arabic" pitchFamily="2" charset="-78"/>
              </a:rPr>
              <a:t>والحق</a:t>
            </a:r>
            <a:r>
              <a:rPr lang="fr-FR" dirty="0" smtClean="0">
                <a:cs typeface="Simplified Arabic" pitchFamily="2" charset="-78"/>
              </a:rPr>
              <a:t>l’action </a:t>
            </a:r>
            <a:r>
              <a:rPr lang="fr-FR" dirty="0">
                <a:cs typeface="Simplified Arabic" pitchFamily="2" charset="-78"/>
              </a:rPr>
              <a:t>et le droit</a:t>
            </a:r>
            <a:r>
              <a:rPr lang="ar-SA" dirty="0">
                <a:cs typeface="Simplified Arabic" pitchFamily="2" charset="-78"/>
              </a:rPr>
              <a:t> </a:t>
            </a:r>
            <a:r>
              <a:rPr lang="ar-DZ" dirty="0" smtClean="0">
                <a:cs typeface="Simplified Arabic" pitchFamily="2" charset="-78"/>
              </a:rPr>
              <a:t>نتيجة </a:t>
            </a:r>
            <a:r>
              <a:rPr lang="ar-SA" dirty="0" smtClean="0">
                <a:cs typeface="Simplified Arabic" pitchFamily="2" charset="-78"/>
              </a:rPr>
              <a:t>تجانسه</a:t>
            </a:r>
            <a:r>
              <a:rPr lang="ar-DZ" dirty="0" smtClean="0">
                <a:cs typeface="Simplified Arabic" pitchFamily="2" charset="-78"/>
              </a:rPr>
              <a:t>م</a:t>
            </a:r>
            <a:r>
              <a:rPr lang="ar-SA" dirty="0" smtClean="0">
                <a:cs typeface="Simplified Arabic" pitchFamily="2" charset="-78"/>
              </a:rPr>
              <a:t>ا </a:t>
            </a:r>
            <a:r>
              <a:rPr lang="ar-SA" dirty="0">
                <a:cs typeface="Simplified Arabic" pitchFamily="2" charset="-78"/>
              </a:rPr>
              <a:t>واتصالهما </a:t>
            </a:r>
            <a:r>
              <a:rPr lang="ar-SA" dirty="0" smtClean="0">
                <a:cs typeface="Simplified Arabic" pitchFamily="2" charset="-78"/>
              </a:rPr>
              <a:t>الوثيق</a:t>
            </a:r>
            <a:r>
              <a:rPr lang="ar-DZ" dirty="0" smtClean="0">
                <a:cs typeface="Simplified Arabic" pitchFamily="2" charset="-78"/>
              </a:rPr>
              <a:t>، لذا</a:t>
            </a:r>
            <a:endParaRPr lang="ar-DZ" b="1" u="sng" dirty="0" smtClean="0">
              <a:solidFill>
                <a:srgbClr val="C00000"/>
              </a:solidFill>
              <a:cs typeface="Simplified Arabic" pitchFamily="2" charset="-78"/>
            </a:endParaRPr>
          </a:p>
          <a:p>
            <a:pPr algn="just" rtl="1"/>
            <a:r>
              <a:rPr lang="ar-DZ" dirty="0" smtClean="0">
                <a:cs typeface="Simplified Arabic" pitchFamily="2" charset="-78"/>
              </a:rPr>
              <a:t>يعتبر أنصارها أن الدعوى هي الحق </a:t>
            </a:r>
            <a:r>
              <a:rPr lang="ar-DZ" dirty="0" err="1" smtClean="0">
                <a:cs typeface="Simplified Arabic" pitchFamily="2" charset="-78"/>
              </a:rPr>
              <a:t>نفسه،</a:t>
            </a:r>
            <a:r>
              <a:rPr lang="ar-DZ" dirty="0" smtClean="0">
                <a:cs typeface="Simplified Arabic" pitchFamily="2" charset="-78"/>
              </a:rPr>
              <a:t> </a:t>
            </a:r>
          </a:p>
          <a:p>
            <a:pPr algn="just" rtl="1"/>
            <a:r>
              <a:rPr lang="ar-DZ" dirty="0" smtClean="0">
                <a:cs typeface="Simplified Arabic" pitchFamily="2" charset="-78"/>
              </a:rPr>
              <a:t>و</a:t>
            </a:r>
            <a:r>
              <a:rPr lang="ar-SA" dirty="0" smtClean="0">
                <a:cs typeface="Simplified Arabic" pitchFamily="2" charset="-78"/>
              </a:rPr>
              <a:t>أن </a:t>
            </a:r>
            <a:r>
              <a:rPr lang="ar-SA" dirty="0">
                <a:cs typeface="Simplified Arabic" pitchFamily="2" charset="-78"/>
              </a:rPr>
              <a:t>الدعوى والحق شيء </a:t>
            </a:r>
            <a:r>
              <a:rPr lang="ar-SA" dirty="0" smtClean="0">
                <a:cs typeface="Simplified Arabic" pitchFamily="2" charset="-78"/>
              </a:rPr>
              <a:t>واحد</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ويرون</a:t>
            </a:r>
            <a:r>
              <a:rPr lang="ar-SA" dirty="0" smtClean="0">
                <a:cs typeface="Simplified Arabic" pitchFamily="2" charset="-78"/>
              </a:rPr>
              <a:t> </a:t>
            </a:r>
            <a:r>
              <a:rPr lang="ar-DZ" dirty="0" smtClean="0">
                <a:cs typeface="Simplified Arabic" pitchFamily="2" charset="-78"/>
              </a:rPr>
              <a:t>ب</a:t>
            </a:r>
            <a:r>
              <a:rPr lang="ar-SA" dirty="0" smtClean="0">
                <a:cs typeface="Simplified Arabic" pitchFamily="2" charset="-78"/>
              </a:rPr>
              <a:t>أن </a:t>
            </a:r>
            <a:r>
              <a:rPr lang="ar-SA" dirty="0">
                <a:cs typeface="Simplified Arabic" pitchFamily="2" charset="-78"/>
              </a:rPr>
              <a:t>الدعوى هي الحق في وضع متحرك </a:t>
            </a:r>
            <a:r>
              <a:rPr lang="fr-FR" dirty="0">
                <a:cs typeface="Simplified Arabic" pitchFamily="2" charset="-78"/>
              </a:rPr>
              <a:t>l’action est le droit à l'état dynamique</a:t>
            </a:r>
            <a:r>
              <a:rPr lang="ar-SA" dirty="0" err="1">
                <a:cs typeface="Simplified Arabic" pitchFamily="2" charset="-78"/>
              </a:rPr>
              <a:t>.</a:t>
            </a:r>
            <a:endParaRPr lang="fr-FR" dirty="0">
              <a:cs typeface="Simplified Arabic" pitchFamily="2" charset="-78"/>
            </a:endParaRPr>
          </a:p>
          <a:p>
            <a:pPr algn="just" rtl="1"/>
            <a:r>
              <a:rPr lang="ar-DZ" dirty="0" smtClean="0">
                <a:cs typeface="Simplified Arabic" pitchFamily="2" charset="-78"/>
              </a:rPr>
              <a:t>لأن الحق لا يظهر متحركا إلا من خلال ممارسة الدعوى، والدعوى هي مظهر من مظاهر الحق، وبالتالي لا وجود للدعوى إلا بوجود </a:t>
            </a:r>
            <a:r>
              <a:rPr lang="ar-DZ" dirty="0" err="1" smtClean="0">
                <a:cs typeface="Simplified Arabic" pitchFamily="2" charset="-78"/>
              </a:rPr>
              <a:t>الحق.</a:t>
            </a:r>
            <a:r>
              <a:rPr lang="ar-DZ" dirty="0" smtClean="0">
                <a:cs typeface="Simplified Arabic" pitchFamily="2" charset="-78"/>
              </a:rPr>
              <a:t> </a:t>
            </a:r>
          </a:p>
          <a:p>
            <a:pPr algn="just" rtl="1"/>
            <a:r>
              <a:rPr lang="ar-DZ" dirty="0" smtClean="0">
                <a:cs typeface="Simplified Arabic" pitchFamily="2" charset="-78"/>
              </a:rPr>
              <a:t>لذلك فإن الالتزام الطبيعي لا تحميه دعوى لأنه لا يعتبر حق بالمعنى الصحيح.</a:t>
            </a:r>
          </a:p>
          <a:p>
            <a:pPr algn="just" rtl="1"/>
            <a:r>
              <a:rPr lang="ar-DZ" dirty="0" smtClean="0">
                <a:cs typeface="Simplified Arabic" pitchFamily="2" charset="-78"/>
              </a:rPr>
              <a:t>وتكون الدعوى من جنس الحق الذي تحميه، فإذا كان الحق شخصيا كانت الدعوى شخصية، وإذا كان عينا كانت الدعوى عينية.</a:t>
            </a:r>
            <a:endParaRPr lang="fr-FR" dirty="0">
              <a:cs typeface="Simplified Arabic" pitchFamily="2" charset="-78"/>
            </a:endParaRPr>
          </a:p>
        </p:txBody>
      </p:sp>
      <p:sp>
        <p:nvSpPr>
          <p:cNvPr id="4" name="Rectangle à coins arrondis 3"/>
          <p:cNvSpPr/>
          <p:nvPr/>
        </p:nvSpPr>
        <p:spPr>
          <a:xfrm>
            <a:off x="395536" y="980728"/>
            <a:ext cx="4104456" cy="5400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endParaRPr lang="ar-DZ" dirty="0" smtClean="0"/>
          </a:p>
          <a:p>
            <a:pPr algn="ctr" rtl="1"/>
            <a:r>
              <a:rPr lang="ar-DZ" sz="2000" b="1" u="sng" dirty="0" smtClean="0">
                <a:solidFill>
                  <a:srgbClr val="C00000"/>
                </a:solidFill>
                <a:cs typeface="Simplified Arabic" pitchFamily="2" charset="-78"/>
              </a:rPr>
              <a:t>النظرية </a:t>
            </a:r>
            <a:r>
              <a:rPr lang="ar-DZ" sz="2000" b="1" u="sng" dirty="0" err="1" smtClean="0">
                <a:solidFill>
                  <a:srgbClr val="C00000"/>
                </a:solidFill>
                <a:cs typeface="Simplified Arabic" pitchFamily="2" charset="-78"/>
              </a:rPr>
              <a:t>الحديثة:</a:t>
            </a:r>
            <a:endParaRPr lang="ar-DZ" sz="2000" b="1" u="sng" dirty="0" smtClean="0">
              <a:solidFill>
                <a:srgbClr val="C00000"/>
              </a:solidFill>
              <a:cs typeface="Simplified Arabic" pitchFamily="2" charset="-78"/>
            </a:endParaRPr>
          </a:p>
          <a:p>
            <a:pPr algn="ctr" rtl="1"/>
            <a:endParaRPr lang="ar-DZ" sz="800" b="1" u="sng" dirty="0" smtClean="0">
              <a:solidFill>
                <a:srgbClr val="C00000"/>
              </a:solidFill>
              <a:cs typeface="Simplified Arabic" pitchFamily="2" charset="-78"/>
            </a:endParaRPr>
          </a:p>
          <a:p>
            <a:pPr algn="just" rtl="1"/>
            <a:r>
              <a:rPr lang="ar-DZ" dirty="0" smtClean="0">
                <a:cs typeface="Simplified Arabic" pitchFamily="2" charset="-78"/>
              </a:rPr>
              <a:t>    يعتبر أنصارها أن الدعوى مستقلة عن الحق وليست ذات الحق، وينتج عن هذا الاستقلال أن الدعوى تختلف عن الحق </a:t>
            </a:r>
            <a:r>
              <a:rPr lang="ar-DZ" dirty="0" smtClean="0">
                <a:cs typeface="Simplified Arabic" pitchFamily="2" charset="-78"/>
              </a:rPr>
              <a:t>من </a:t>
            </a:r>
            <a:r>
              <a:rPr lang="ar-DZ" dirty="0" err="1" smtClean="0">
                <a:cs typeface="Simplified Arabic" pitchFamily="2" charset="-78"/>
              </a:rPr>
              <a:t>حيث</a:t>
            </a:r>
            <a:r>
              <a:rPr lang="ar-DZ" dirty="0" err="1" smtClean="0">
                <a:cs typeface="Simplified Arabic" pitchFamily="2" charset="-78"/>
              </a:rPr>
              <a:t>:</a:t>
            </a:r>
            <a:endParaRPr lang="ar-DZ" dirty="0" smtClean="0">
              <a:cs typeface="Simplified Arabic" pitchFamily="2" charset="-78"/>
            </a:endParaRPr>
          </a:p>
          <a:p>
            <a:pPr algn="just" rtl="1">
              <a:buFont typeface="Arial" pitchFamily="34" charset="0"/>
              <a:buChar char="•"/>
            </a:pPr>
            <a:r>
              <a:rPr lang="ar-DZ" dirty="0" smtClean="0">
                <a:cs typeface="Simplified Arabic" pitchFamily="2" charset="-78"/>
              </a:rPr>
              <a:t>1- أن سبب الحق قد يكون واقعة قانونية أو مادية </a:t>
            </a:r>
            <a:r>
              <a:rPr lang="ar-SA" dirty="0">
                <a:cs typeface="Simplified Arabic" pitchFamily="2" charset="-78"/>
              </a:rPr>
              <a:t>كالعقد أو الإرادة المنفردة </a:t>
            </a:r>
            <a:r>
              <a:rPr lang="ar-DZ" dirty="0" smtClean="0">
                <a:cs typeface="Simplified Arabic" pitchFamily="2" charset="-78"/>
              </a:rPr>
              <a:t>أ</a:t>
            </a:r>
            <a:r>
              <a:rPr lang="ar-SA" dirty="0" smtClean="0">
                <a:cs typeface="Simplified Arabic" pitchFamily="2" charset="-78"/>
              </a:rPr>
              <a:t>و </a:t>
            </a:r>
            <a:r>
              <a:rPr lang="ar-SA" dirty="0">
                <a:cs typeface="Simplified Arabic" pitchFamily="2" charset="-78"/>
              </a:rPr>
              <a:t>العمل غير المشروع </a:t>
            </a:r>
            <a:r>
              <a:rPr lang="ar-DZ" dirty="0" smtClean="0">
                <a:cs typeface="Simplified Arabic" pitchFamily="2" charset="-78"/>
              </a:rPr>
              <a:t>أ</a:t>
            </a:r>
            <a:r>
              <a:rPr lang="ar-SA" dirty="0" smtClean="0">
                <a:cs typeface="Simplified Arabic" pitchFamily="2" charset="-78"/>
              </a:rPr>
              <a:t>و </a:t>
            </a:r>
            <a:r>
              <a:rPr lang="ar-SA" dirty="0">
                <a:cs typeface="Simplified Arabic" pitchFamily="2" charset="-78"/>
              </a:rPr>
              <a:t>الإثراء بلا </a:t>
            </a:r>
            <a:r>
              <a:rPr lang="ar-SA" dirty="0" smtClean="0">
                <a:cs typeface="Simplified Arabic" pitchFamily="2" charset="-78"/>
              </a:rPr>
              <a:t>سبب</a:t>
            </a:r>
            <a:r>
              <a:rPr lang="ar-DZ" dirty="0" smtClean="0">
                <a:cs typeface="Simplified Arabic" pitchFamily="2" charset="-78"/>
              </a:rPr>
              <a:t>، أما سبب الدعوى فهو </a:t>
            </a:r>
            <a:r>
              <a:rPr lang="ar-SA" dirty="0" smtClean="0">
                <a:cs typeface="Simplified Arabic" pitchFamily="2" charset="-78"/>
              </a:rPr>
              <a:t>الاعتداء </a:t>
            </a:r>
            <a:r>
              <a:rPr lang="ar-SA" dirty="0">
                <a:cs typeface="Simplified Arabic" pitchFamily="2" charset="-78"/>
              </a:rPr>
              <a:t>على الحق، أو هو </a:t>
            </a:r>
            <a:r>
              <a:rPr lang="ar-DZ" dirty="0" smtClean="0">
                <a:cs typeface="Simplified Arabic" pitchFamily="2" charset="-78"/>
              </a:rPr>
              <a:t>النزاع بين الخصوم على حق أو مركز قانوني.</a:t>
            </a:r>
          </a:p>
          <a:p>
            <a:pPr algn="just" rtl="1">
              <a:buFont typeface="Arial" pitchFamily="34" charset="0"/>
              <a:buChar char="•"/>
            </a:pPr>
            <a:r>
              <a:rPr lang="ar-DZ" dirty="0" smtClean="0">
                <a:cs typeface="Simplified Arabic" pitchFamily="2" charset="-78"/>
              </a:rPr>
              <a:t>2- مضمون الحق </a:t>
            </a:r>
            <a:r>
              <a:rPr lang="ar-SA" dirty="0" smtClean="0">
                <a:cs typeface="Simplified Arabic" pitchFamily="2" charset="-78"/>
              </a:rPr>
              <a:t>هو</a:t>
            </a:r>
            <a:r>
              <a:rPr lang="ar-SA" b="1" dirty="0" smtClean="0"/>
              <a:t> </a:t>
            </a:r>
            <a:r>
              <a:rPr lang="ar-SA" dirty="0" smtClean="0">
                <a:cs typeface="Simplified Arabic" pitchFamily="2" charset="-78"/>
              </a:rPr>
              <a:t>المنفعة التي يخولها القانون لصاحب الحق</a:t>
            </a:r>
            <a:r>
              <a:rPr lang="ar-SA" b="1" dirty="0" smtClean="0"/>
              <a:t> </a:t>
            </a:r>
            <a:r>
              <a:rPr lang="ar-DZ" dirty="0" smtClean="0">
                <a:cs typeface="Simplified Arabic" pitchFamily="2" charset="-78"/>
              </a:rPr>
              <a:t>بينما حق الدعوى فيخول لصاحبه الحصول على حكم </a:t>
            </a:r>
            <a:r>
              <a:rPr lang="ar-SA" dirty="0" smtClean="0">
                <a:cs typeface="Simplified Arabic" pitchFamily="2" charset="-78"/>
              </a:rPr>
              <a:t>بما يدعيه ممارسها أو بدحض هذا الإدعاء</a:t>
            </a:r>
            <a:r>
              <a:rPr lang="ar-DZ" dirty="0" err="1" smtClean="0">
                <a:cs typeface="Simplified Arabic" pitchFamily="2" charset="-78"/>
              </a:rPr>
              <a:t>.</a:t>
            </a:r>
            <a:endParaRPr lang="ar-DZ" dirty="0" smtClean="0">
              <a:cs typeface="Simplified Arabic" pitchFamily="2" charset="-78"/>
            </a:endParaRPr>
          </a:p>
          <a:p>
            <a:pPr algn="just" rtl="1">
              <a:buFont typeface="Arial" pitchFamily="34" charset="0"/>
              <a:buChar char="•"/>
            </a:pPr>
            <a:r>
              <a:rPr lang="ar-DZ" dirty="0" smtClean="0">
                <a:cs typeface="Simplified Arabic" pitchFamily="2" charset="-78"/>
              </a:rPr>
              <a:t>3- أن صاحب الحق يختلف عن رافع الدعوى فالقاصر بالرغم من أنه هو صاحب الحق إلا أنه لا يمكن مباشرة الدعوى إلا بواسطة ممثله الشرعي، وكذلك الغائب والمفلس يعين لهما وكيلا لرفع الدعاوى نيابة عنه.</a:t>
            </a:r>
          </a:p>
          <a:p>
            <a:pPr algn="ctr" rtl="1"/>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7319</TotalTime>
  <Words>2183</Words>
  <Application>Microsoft Office PowerPoint</Application>
  <PresentationFormat>Affichage à l'écran (4:3)</PresentationFormat>
  <Paragraphs>216</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Nadjah</dc:creator>
  <cp:lastModifiedBy>Nadjah</cp:lastModifiedBy>
  <cp:revision>20</cp:revision>
  <dcterms:created xsi:type="dcterms:W3CDTF">2020-04-08T10:42:39Z</dcterms:created>
  <dcterms:modified xsi:type="dcterms:W3CDTF">2020-04-13T12:42:04Z</dcterms:modified>
</cp:coreProperties>
</file>