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8" r:id="rId1"/>
  </p:sldMasterIdLst>
  <p:sldIdLst>
    <p:sldId id="266" r:id="rId2"/>
    <p:sldId id="260" r:id="rId3"/>
    <p:sldId id="263" r:id="rId4"/>
    <p:sldId id="273" r:id="rId5"/>
    <p:sldId id="275" r:id="rId6"/>
    <p:sldId id="280" r:id="rId7"/>
    <p:sldId id="276" r:id="rId8"/>
    <p:sldId id="283" r:id="rId9"/>
    <p:sldId id="284" r:id="rId10"/>
    <p:sldId id="281" r:id="rId11"/>
    <p:sldId id="277" r:id="rId12"/>
    <p:sldId id="278" r:id="rId13"/>
    <p:sldId id="279" r:id="rId14"/>
    <p:sldId id="282" r:id="rId15"/>
    <p:sldId id="285" r:id="rId16"/>
    <p:sldId id="267" r:id="rId17"/>
    <p:sldId id="272" r:id="rId18"/>
    <p:sldId id="286" r:id="rId19"/>
    <p:sldId id="287" r:id="rId20"/>
    <p:sldId id="288" r:id="rId21"/>
    <p:sldId id="289" r:id="rId22"/>
    <p:sldId id="290" r:id="rId23"/>
    <p:sldId id="291" r:id="rId24"/>
    <p:sldId id="261" r:id="rId25"/>
    <p:sldId id="292" r:id="rId2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DE0D8A12-DB19-4F9F-84D0-19E55D1A3353}" v="43" dt="2025-10-06T20:53:46.39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574" autoAdjust="0"/>
    <p:restoredTop sz="94660"/>
  </p:normalViewPr>
  <p:slideViewPr>
    <p:cSldViewPr snapToGrid="0">
      <p:cViewPr varScale="1">
        <p:scale>
          <a:sx n="65" d="100"/>
          <a:sy n="65" d="100"/>
        </p:scale>
        <p:origin x="834"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microsoft.com/office/2015/10/relationships/revisionInfo" Target="revisionInfo.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fr-FR"/>
              <a:t>Modifiez le style du titre</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a:t>Modifiez le style des sous-titres du masque</a:t>
            </a:r>
            <a:endParaRPr lang="en-US" dirty="0"/>
          </a:p>
        </p:txBody>
      </p:sp>
      <p:sp>
        <p:nvSpPr>
          <p:cNvPr id="4" name="Date Placeholder 3"/>
          <p:cNvSpPr>
            <a:spLocks noGrp="1"/>
          </p:cNvSpPr>
          <p:nvPr>
            <p:ph type="dt" sz="half" idx="10"/>
          </p:nvPr>
        </p:nvSpPr>
        <p:spPr/>
        <p:txBody>
          <a:bodyPr/>
          <a:lstStyle/>
          <a:p>
            <a:fld id="{A412A617-A8D3-4396-BC87-28D0208724F3}" type="datetimeFigureOut">
              <a:rPr lang="fr-FR" smtClean="0"/>
              <a:t>26/12/2025</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5966155F-4425-4CAD-9FBA-26F8C5073B48}" type="slidenum">
              <a:rPr lang="fr-FR" smtClean="0"/>
              <a:t>‹N°›</a:t>
            </a:fld>
            <a:endParaRPr lang="fr-FR"/>
          </a:p>
        </p:txBody>
      </p:sp>
    </p:spTree>
    <p:extLst>
      <p:ext uri="{BB962C8B-B14F-4D97-AF65-F5344CB8AC3E}">
        <p14:creationId xmlns:p14="http://schemas.microsoft.com/office/powerpoint/2010/main" val="41819277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Image panoramiqu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fr-FR"/>
              <a:t>Modifiez le style du titre</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a:t>Cliquez sur l'icône pour ajouter une image</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p>
            <a:fld id="{A412A617-A8D3-4396-BC87-28D0208724F3}" type="datetimeFigureOut">
              <a:rPr lang="fr-FR" smtClean="0"/>
              <a:t>26/12/2025</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5966155F-4425-4CAD-9FBA-26F8C5073B48}" type="slidenum">
              <a:rPr lang="fr-FR" smtClean="0"/>
              <a:t>‹N°›</a:t>
            </a:fld>
            <a:endParaRPr lang="fr-FR"/>
          </a:p>
        </p:txBody>
      </p:sp>
    </p:spTree>
    <p:extLst>
      <p:ext uri="{BB962C8B-B14F-4D97-AF65-F5344CB8AC3E}">
        <p14:creationId xmlns:p14="http://schemas.microsoft.com/office/powerpoint/2010/main" val="312540172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re et légende">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fr-FR"/>
              <a:t>Modifiez le style du titre</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A412A617-A8D3-4396-BC87-28D0208724F3}" type="datetimeFigureOut">
              <a:rPr lang="fr-FR" smtClean="0"/>
              <a:t>26/12/2025</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5966155F-4425-4CAD-9FBA-26F8C5073B48}" type="slidenum">
              <a:rPr lang="fr-FR" smtClean="0"/>
              <a:t>‹N°›</a:t>
            </a:fld>
            <a:endParaRPr lang="fr-FR"/>
          </a:p>
        </p:txBody>
      </p:sp>
    </p:spTree>
    <p:extLst>
      <p:ext uri="{BB962C8B-B14F-4D97-AF65-F5344CB8AC3E}">
        <p14:creationId xmlns:p14="http://schemas.microsoft.com/office/powerpoint/2010/main" val="96853114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itation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fr-FR"/>
              <a:t>Modifiez le style du titre</a:t>
            </a:r>
            <a:endParaRPr lang="en-US" dirty="0"/>
          </a:p>
        </p:txBody>
      </p:sp>
      <p:sp>
        <p:nvSpPr>
          <p:cNvPr id="11" name="Text Placeholder 3"/>
          <p:cNvSpPr>
            <a:spLocks noGrp="1"/>
          </p:cNvSpPr>
          <p:nvPr>
            <p:ph type="body" sz="half" idx="14"/>
          </p:nvPr>
        </p:nvSpPr>
        <p:spPr>
          <a:xfrm>
            <a:off x="1930400" y="3771174"/>
            <a:ext cx="727964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fr-FR"/>
              <a:t>Cliquez pour modifier les styles du texte du masque</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A412A617-A8D3-4396-BC87-28D0208724F3}" type="datetimeFigureOut">
              <a:rPr lang="fr-FR" smtClean="0"/>
              <a:t>26/12/2025</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5966155F-4425-4CAD-9FBA-26F8C5073B48}" type="slidenum">
              <a:rPr lang="fr-FR" smtClean="0"/>
              <a:t>‹N°›</a:t>
            </a:fld>
            <a:endParaRPr lang="fr-FR"/>
          </a:p>
        </p:txBody>
      </p:sp>
      <p:sp>
        <p:nvSpPr>
          <p:cNvPr id="12" name="TextBox 11"/>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
        <p:nvSpPr>
          <p:cNvPr id="15" name="TextBox 14"/>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Tree>
    <p:extLst>
      <p:ext uri="{BB962C8B-B14F-4D97-AF65-F5344CB8AC3E}">
        <p14:creationId xmlns:p14="http://schemas.microsoft.com/office/powerpoint/2010/main" val="232899070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arte nom">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fr-FR"/>
              <a:t>Modifiez le style du titre</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A412A617-A8D3-4396-BC87-28D0208724F3}" type="datetimeFigureOut">
              <a:rPr lang="fr-FR" smtClean="0"/>
              <a:t>26/12/2025</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5966155F-4425-4CAD-9FBA-26F8C5073B48}" type="slidenum">
              <a:rPr lang="fr-FR" smtClean="0"/>
              <a:t>‹N°›</a:t>
            </a:fld>
            <a:endParaRPr lang="fr-FR"/>
          </a:p>
        </p:txBody>
      </p:sp>
    </p:spTree>
    <p:extLst>
      <p:ext uri="{BB962C8B-B14F-4D97-AF65-F5344CB8AC3E}">
        <p14:creationId xmlns:p14="http://schemas.microsoft.com/office/powerpoint/2010/main" val="269040442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onne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fr-FR"/>
              <a:t>Modifiez le style du titre</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cxnSp>
        <p:nvCxnSpPr>
          <p:cNvPr id="17" name="Straight Connector 16"/>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A412A617-A8D3-4396-BC87-28D0208724F3}" type="datetimeFigureOut">
              <a:rPr lang="fr-FR" smtClean="0"/>
              <a:t>26/12/2025</a:t>
            </a:fld>
            <a:endParaRPr lang="fr-FR"/>
          </a:p>
        </p:txBody>
      </p:sp>
      <p:sp>
        <p:nvSpPr>
          <p:cNvPr id="4"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5966155F-4425-4CAD-9FBA-26F8C5073B48}" type="slidenum">
              <a:rPr lang="fr-FR" smtClean="0"/>
              <a:t>‹N°›</a:t>
            </a:fld>
            <a:endParaRPr lang="fr-FR"/>
          </a:p>
        </p:txBody>
      </p:sp>
    </p:spTree>
    <p:extLst>
      <p:ext uri="{BB962C8B-B14F-4D97-AF65-F5344CB8AC3E}">
        <p14:creationId xmlns:p14="http://schemas.microsoft.com/office/powerpoint/2010/main" val="419158253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colonnes d’imag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fr-FR"/>
              <a:t>Modifiez le style du titre</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a:t>Cliquez sur l'icône pour ajouter une image</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a:t>Cliquez sur l'icône pour ajouter une image</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a:t>Cliquez sur l'icône pour ajouter une image</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cxnSp>
        <p:nvCxnSpPr>
          <p:cNvPr id="19" name="Straight Connector 18"/>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A412A617-A8D3-4396-BC87-28D0208724F3}" type="datetimeFigureOut">
              <a:rPr lang="fr-FR" smtClean="0"/>
              <a:t>26/12/2025</a:t>
            </a:fld>
            <a:endParaRPr lang="fr-FR"/>
          </a:p>
        </p:txBody>
      </p:sp>
      <p:sp>
        <p:nvSpPr>
          <p:cNvPr id="4"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5966155F-4425-4CAD-9FBA-26F8C5073B48}" type="slidenum">
              <a:rPr lang="fr-FR" smtClean="0"/>
              <a:t>‹N°›</a:t>
            </a:fld>
            <a:endParaRPr lang="fr-FR"/>
          </a:p>
        </p:txBody>
      </p:sp>
    </p:spTree>
    <p:extLst>
      <p:ext uri="{BB962C8B-B14F-4D97-AF65-F5344CB8AC3E}">
        <p14:creationId xmlns:p14="http://schemas.microsoft.com/office/powerpoint/2010/main" val="151592484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Vertical Text Placeholder 2"/>
          <p:cNvSpPr>
            <a:spLocks noGrp="1"/>
          </p:cNvSpPr>
          <p:nvPr>
            <p:ph type="body" orient="vert" idx="1"/>
          </p:nvPr>
        </p:nvSpPr>
        <p:spPr/>
        <p:txBody>
          <a:bodyPr vert="eaVert" anchor="t" anchorCtr="0"/>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A412A617-A8D3-4396-BC87-28D0208724F3}" type="datetimeFigureOut">
              <a:rPr lang="fr-FR" smtClean="0"/>
              <a:t>26/12/2025</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5966155F-4425-4CAD-9FBA-26F8C5073B48}" type="slidenum">
              <a:rPr lang="fr-FR" smtClean="0"/>
              <a:t>‹N°›</a:t>
            </a:fld>
            <a:endParaRPr lang="fr-FR"/>
          </a:p>
        </p:txBody>
      </p:sp>
    </p:spTree>
    <p:extLst>
      <p:ext uri="{BB962C8B-B14F-4D97-AF65-F5344CB8AC3E}">
        <p14:creationId xmlns:p14="http://schemas.microsoft.com/office/powerpoint/2010/main" val="287386973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fr-FR"/>
              <a:t>Modifiez le style du titre</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A412A617-A8D3-4396-BC87-28D0208724F3}" type="datetimeFigureOut">
              <a:rPr lang="fr-FR" smtClean="0"/>
              <a:t>26/12/2025</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5966155F-4425-4CAD-9FBA-26F8C5073B48}" type="slidenum">
              <a:rPr lang="fr-FR" smtClean="0"/>
              <a:t>‹N°›</a:t>
            </a:fld>
            <a:endParaRPr lang="fr-FR"/>
          </a:p>
        </p:txBody>
      </p:sp>
    </p:spTree>
    <p:extLst>
      <p:ext uri="{BB962C8B-B14F-4D97-AF65-F5344CB8AC3E}">
        <p14:creationId xmlns:p14="http://schemas.microsoft.com/office/powerpoint/2010/main" val="396295846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7" name="Date Placeholder 3"/>
          <p:cNvSpPr>
            <a:spLocks noGrp="1"/>
          </p:cNvSpPr>
          <p:nvPr>
            <p:ph type="dt" sz="half" idx="10"/>
          </p:nvPr>
        </p:nvSpPr>
        <p:spPr/>
        <p:txBody>
          <a:bodyPr/>
          <a:lstStyle/>
          <a:p>
            <a:fld id="{A412A617-A8D3-4396-BC87-28D0208724F3}" type="datetimeFigureOut">
              <a:rPr lang="fr-FR" smtClean="0"/>
              <a:t>26/12/2025</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5966155F-4425-4CAD-9FBA-26F8C5073B48}" type="slidenum">
              <a:rPr lang="fr-FR" smtClean="0"/>
              <a:t>‹N°›</a:t>
            </a:fld>
            <a:endParaRPr lang="fr-FR"/>
          </a:p>
        </p:txBody>
      </p:sp>
    </p:spTree>
    <p:extLst>
      <p:ext uri="{BB962C8B-B14F-4D97-AF65-F5344CB8AC3E}">
        <p14:creationId xmlns:p14="http://schemas.microsoft.com/office/powerpoint/2010/main" val="11886489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fr-FR"/>
              <a:t>Modifiez le style du titre</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A412A617-A8D3-4396-BC87-28D0208724F3}" type="datetimeFigureOut">
              <a:rPr lang="fr-FR" smtClean="0"/>
              <a:t>26/12/2025</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5966155F-4425-4CAD-9FBA-26F8C5073B48}" type="slidenum">
              <a:rPr lang="fr-FR" smtClean="0"/>
              <a:t>‹N°›</a:t>
            </a:fld>
            <a:endParaRPr lang="fr-FR"/>
          </a:p>
        </p:txBody>
      </p:sp>
    </p:spTree>
    <p:extLst>
      <p:ext uri="{BB962C8B-B14F-4D97-AF65-F5344CB8AC3E}">
        <p14:creationId xmlns:p14="http://schemas.microsoft.com/office/powerpoint/2010/main" val="264640617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Date Placeholder 4"/>
          <p:cNvSpPr>
            <a:spLocks noGrp="1"/>
          </p:cNvSpPr>
          <p:nvPr>
            <p:ph type="dt" sz="half" idx="10"/>
          </p:nvPr>
        </p:nvSpPr>
        <p:spPr/>
        <p:txBody>
          <a:bodyPr/>
          <a:lstStyle/>
          <a:p>
            <a:fld id="{A412A617-A8D3-4396-BC87-28D0208724F3}" type="datetimeFigureOut">
              <a:rPr lang="fr-FR" smtClean="0"/>
              <a:t>26/12/2025</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5966155F-4425-4CAD-9FBA-26F8C5073B48}" type="slidenum">
              <a:rPr lang="fr-FR" smtClean="0"/>
              <a:t>‹N°›</a:t>
            </a:fld>
            <a:endParaRPr lang="fr-FR"/>
          </a:p>
        </p:txBody>
      </p:sp>
    </p:spTree>
    <p:extLst>
      <p:ext uri="{BB962C8B-B14F-4D97-AF65-F5344CB8AC3E}">
        <p14:creationId xmlns:p14="http://schemas.microsoft.com/office/powerpoint/2010/main" val="136732407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fr-FR"/>
              <a:t>Modifiez le style du titre</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7" name="Date Placeholder 6"/>
          <p:cNvSpPr>
            <a:spLocks noGrp="1"/>
          </p:cNvSpPr>
          <p:nvPr>
            <p:ph type="dt" sz="half" idx="10"/>
          </p:nvPr>
        </p:nvSpPr>
        <p:spPr/>
        <p:txBody>
          <a:bodyPr/>
          <a:lstStyle/>
          <a:p>
            <a:fld id="{A412A617-A8D3-4396-BC87-28D0208724F3}" type="datetimeFigureOut">
              <a:rPr lang="fr-FR" smtClean="0"/>
              <a:t>26/12/2025</a:t>
            </a:fld>
            <a:endParaRPr lang="fr-FR"/>
          </a:p>
        </p:txBody>
      </p:sp>
      <p:sp>
        <p:nvSpPr>
          <p:cNvPr id="8" name="Footer Placeholder 7"/>
          <p:cNvSpPr>
            <a:spLocks noGrp="1"/>
          </p:cNvSpPr>
          <p:nvPr>
            <p:ph type="ftr" sz="quarter" idx="11"/>
          </p:nvPr>
        </p:nvSpPr>
        <p:spPr/>
        <p:txBody>
          <a:bodyPr/>
          <a:lstStyle/>
          <a:p>
            <a:endParaRPr lang="fr-FR"/>
          </a:p>
        </p:txBody>
      </p:sp>
      <p:sp>
        <p:nvSpPr>
          <p:cNvPr id="9" name="Slide Number Placeholder 8"/>
          <p:cNvSpPr>
            <a:spLocks noGrp="1"/>
          </p:cNvSpPr>
          <p:nvPr>
            <p:ph type="sldNum" sz="quarter" idx="12"/>
          </p:nvPr>
        </p:nvSpPr>
        <p:spPr/>
        <p:txBody>
          <a:bodyPr/>
          <a:lstStyle/>
          <a:p>
            <a:fld id="{5966155F-4425-4CAD-9FBA-26F8C5073B48}" type="slidenum">
              <a:rPr lang="fr-FR" smtClean="0"/>
              <a:t>‹N°›</a:t>
            </a:fld>
            <a:endParaRPr lang="fr-FR"/>
          </a:p>
        </p:txBody>
      </p:sp>
    </p:spTree>
    <p:extLst>
      <p:ext uri="{BB962C8B-B14F-4D97-AF65-F5344CB8AC3E}">
        <p14:creationId xmlns:p14="http://schemas.microsoft.com/office/powerpoint/2010/main" val="7967229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7" name="Date Placeholder 2"/>
          <p:cNvSpPr>
            <a:spLocks noGrp="1"/>
          </p:cNvSpPr>
          <p:nvPr>
            <p:ph type="dt" sz="half" idx="10"/>
          </p:nvPr>
        </p:nvSpPr>
        <p:spPr/>
        <p:txBody>
          <a:bodyPr/>
          <a:lstStyle/>
          <a:p>
            <a:fld id="{A412A617-A8D3-4396-BC87-28D0208724F3}" type="datetimeFigureOut">
              <a:rPr lang="fr-FR" smtClean="0"/>
              <a:t>26/12/2025</a:t>
            </a:fld>
            <a:endParaRPr lang="fr-FR"/>
          </a:p>
        </p:txBody>
      </p:sp>
      <p:sp>
        <p:nvSpPr>
          <p:cNvPr id="5" name="Footer Placeholder 3"/>
          <p:cNvSpPr>
            <a:spLocks noGrp="1"/>
          </p:cNvSpPr>
          <p:nvPr>
            <p:ph type="ftr" sz="quarter" idx="11"/>
          </p:nvPr>
        </p:nvSpPr>
        <p:spPr/>
        <p:txBody>
          <a:bodyPr/>
          <a:lstStyle/>
          <a:p>
            <a:endParaRPr lang="fr-FR"/>
          </a:p>
        </p:txBody>
      </p:sp>
      <p:sp>
        <p:nvSpPr>
          <p:cNvPr id="6" name="Slide Number Placeholder 4"/>
          <p:cNvSpPr>
            <a:spLocks noGrp="1"/>
          </p:cNvSpPr>
          <p:nvPr>
            <p:ph type="sldNum" sz="quarter" idx="12"/>
          </p:nvPr>
        </p:nvSpPr>
        <p:spPr/>
        <p:txBody>
          <a:bodyPr/>
          <a:lstStyle/>
          <a:p>
            <a:fld id="{5966155F-4425-4CAD-9FBA-26F8C5073B48}" type="slidenum">
              <a:rPr lang="fr-FR" smtClean="0"/>
              <a:t>‹N°›</a:t>
            </a:fld>
            <a:endParaRPr lang="fr-FR"/>
          </a:p>
        </p:txBody>
      </p:sp>
    </p:spTree>
    <p:extLst>
      <p:ext uri="{BB962C8B-B14F-4D97-AF65-F5344CB8AC3E}">
        <p14:creationId xmlns:p14="http://schemas.microsoft.com/office/powerpoint/2010/main" val="16367782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A412A617-A8D3-4396-BC87-28D0208724F3}" type="datetimeFigureOut">
              <a:rPr lang="fr-FR" smtClean="0"/>
              <a:t>26/12/2025</a:t>
            </a:fld>
            <a:endParaRPr lang="fr-FR"/>
          </a:p>
        </p:txBody>
      </p:sp>
      <p:sp>
        <p:nvSpPr>
          <p:cNvPr id="5" name="Footer Placeholder 2"/>
          <p:cNvSpPr>
            <a:spLocks noGrp="1"/>
          </p:cNvSpPr>
          <p:nvPr>
            <p:ph type="ftr" sz="quarter" idx="11"/>
          </p:nvPr>
        </p:nvSpPr>
        <p:spPr/>
        <p:txBody>
          <a:bodyPr/>
          <a:lstStyle/>
          <a:p>
            <a:endParaRPr lang="fr-FR"/>
          </a:p>
        </p:txBody>
      </p:sp>
      <p:sp>
        <p:nvSpPr>
          <p:cNvPr id="6" name="Slide Number Placeholder 3"/>
          <p:cNvSpPr>
            <a:spLocks noGrp="1"/>
          </p:cNvSpPr>
          <p:nvPr>
            <p:ph type="sldNum" sz="quarter" idx="12"/>
          </p:nvPr>
        </p:nvSpPr>
        <p:spPr/>
        <p:txBody>
          <a:bodyPr/>
          <a:lstStyle/>
          <a:p>
            <a:fld id="{5966155F-4425-4CAD-9FBA-26F8C5073B48}" type="slidenum">
              <a:rPr lang="fr-FR" smtClean="0"/>
              <a:t>‹N°›</a:t>
            </a:fld>
            <a:endParaRPr lang="fr-FR"/>
          </a:p>
        </p:txBody>
      </p:sp>
    </p:spTree>
    <p:extLst>
      <p:ext uri="{BB962C8B-B14F-4D97-AF65-F5344CB8AC3E}">
        <p14:creationId xmlns:p14="http://schemas.microsoft.com/office/powerpoint/2010/main" val="50894028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1154953" y="1447800"/>
            <a:ext cx="3401064" cy="1447800"/>
          </a:xfrm>
        </p:spPr>
        <p:txBody>
          <a:bodyPr anchor="b"/>
          <a:lstStyle>
            <a:lvl1pPr algn="l">
              <a:defRPr sz="2400" b="0"/>
            </a:lvl1pPr>
          </a:lstStyle>
          <a:p>
            <a:r>
              <a:rPr lang="fr-FR"/>
              <a:t>Modifiez le style du titre</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Text Placeholder 3"/>
          <p:cNvSpPr>
            <a:spLocks noGrp="1"/>
          </p:cNvSpPr>
          <p:nvPr>
            <p:ph type="body" sz="half" idx="2"/>
          </p:nvPr>
        </p:nvSpPr>
        <p:spPr>
          <a:xfrm>
            <a:off x="1154953"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7" name="Date Placeholder 4"/>
          <p:cNvSpPr>
            <a:spLocks noGrp="1"/>
          </p:cNvSpPr>
          <p:nvPr>
            <p:ph type="dt" sz="half" idx="10"/>
          </p:nvPr>
        </p:nvSpPr>
        <p:spPr/>
        <p:txBody>
          <a:bodyPr/>
          <a:lstStyle/>
          <a:p>
            <a:fld id="{A412A617-A8D3-4396-BC87-28D0208724F3}" type="datetimeFigureOut">
              <a:rPr lang="fr-FR" smtClean="0"/>
              <a:t>26/12/2025</a:t>
            </a:fld>
            <a:endParaRPr lang="fr-FR"/>
          </a:p>
        </p:txBody>
      </p:sp>
      <p:sp>
        <p:nvSpPr>
          <p:cNvPr id="5" name="Footer Placeholder 5"/>
          <p:cNvSpPr>
            <a:spLocks noGrp="1"/>
          </p:cNvSpPr>
          <p:nvPr>
            <p:ph type="ftr" sz="quarter" idx="11"/>
          </p:nvPr>
        </p:nvSpPr>
        <p:spPr/>
        <p:txBody>
          <a:bodyPr/>
          <a:lstStyle/>
          <a:p>
            <a:endParaRPr lang="fr-FR"/>
          </a:p>
        </p:txBody>
      </p:sp>
      <p:sp>
        <p:nvSpPr>
          <p:cNvPr id="6" name="Slide Number Placeholder 6"/>
          <p:cNvSpPr>
            <a:spLocks noGrp="1"/>
          </p:cNvSpPr>
          <p:nvPr>
            <p:ph type="sldNum" sz="quarter" idx="12"/>
          </p:nvPr>
        </p:nvSpPr>
        <p:spPr/>
        <p:txBody>
          <a:bodyPr/>
          <a:lstStyle/>
          <a:p>
            <a:fld id="{5966155F-4425-4CAD-9FBA-26F8C5073B48}" type="slidenum">
              <a:rPr lang="fr-FR" smtClean="0"/>
              <a:t>‹N°›</a:t>
            </a:fld>
            <a:endParaRPr lang="fr-FR"/>
          </a:p>
        </p:txBody>
      </p:sp>
    </p:spTree>
    <p:extLst>
      <p:ext uri="{BB962C8B-B14F-4D97-AF65-F5344CB8AC3E}">
        <p14:creationId xmlns:p14="http://schemas.microsoft.com/office/powerpoint/2010/main" val="46888970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fr-FR"/>
              <a:t>Modifiez le style du titre</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a:t>Cliquez sur l'icône pour ajouter une image</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p>
            <a:fld id="{A412A617-A8D3-4396-BC87-28D0208724F3}" type="datetimeFigureOut">
              <a:rPr lang="fr-FR" smtClean="0"/>
              <a:t>26/12/2025</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5966155F-4425-4CAD-9FBA-26F8C5073B48}" type="slidenum">
              <a:rPr lang="fr-FR" smtClean="0"/>
              <a:t>‹N°›</a:t>
            </a:fld>
            <a:endParaRPr lang="fr-FR"/>
          </a:p>
        </p:txBody>
      </p:sp>
    </p:spTree>
    <p:extLst>
      <p:ext uri="{BB962C8B-B14F-4D97-AF65-F5344CB8AC3E}">
        <p14:creationId xmlns:p14="http://schemas.microsoft.com/office/powerpoint/2010/main" val="1712108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a:lstStyle/>
          <a:p>
            <a:endParaRPr lang="fr-FR"/>
          </a:p>
        </p:txBody>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5878"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a:lstStyle/>
          <a:p>
            <a:endParaRPr lang="fr-FR"/>
          </a:p>
        </p:txBody>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fr-FR"/>
              <a:t>Modifiez le style du titre</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A412A617-A8D3-4396-BC87-28D0208724F3}" type="datetimeFigureOut">
              <a:rPr lang="fr-FR" smtClean="0"/>
              <a:t>26/12/2025</a:t>
            </a:fld>
            <a:endParaRPr lang="fr-FR"/>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fr-FR"/>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5966155F-4425-4CAD-9FBA-26F8C5073B48}" type="slidenum">
              <a:rPr lang="fr-FR" smtClean="0"/>
              <a:t>‹N°›</a:t>
            </a:fld>
            <a:endParaRPr lang="fr-FR"/>
          </a:p>
        </p:txBody>
      </p:sp>
    </p:spTree>
    <p:extLst>
      <p:ext uri="{BB962C8B-B14F-4D97-AF65-F5344CB8AC3E}">
        <p14:creationId xmlns:p14="http://schemas.microsoft.com/office/powerpoint/2010/main" val="1485104372"/>
      </p:ext>
    </p:extLst>
  </p:cSld>
  <p:clrMap bg1="dk1" tx1="lt1" bg2="dk2" tx2="lt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 id="2147483690" r:id="rId12"/>
    <p:sldLayoutId id="2147483691" r:id="rId13"/>
    <p:sldLayoutId id="2147483692" r:id="rId14"/>
    <p:sldLayoutId id="2147483693" r:id="rId15"/>
    <p:sldLayoutId id="2147483694" r:id="rId16"/>
    <p:sldLayoutId id="2147483695" r:id="rId17"/>
  </p:sldLayoutIdLst>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hyperlink" Target="https://www.wordfast.com/WFP3/Translating_in_a_project/Leveraging_and_Updating_Translation_Memory.htm" TargetMode="Externa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hyperlink" Target="https://docs.memoq.com/current/en/Concepts/concepts-translation-memories.html" TargetMode="Externa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hyperlink" Target="https://docs.memoq.com/current/en/Concepts/concepts-match-rates-from-translation-m.html"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hyperlink" Target="https://docs.memoq.com/current/en/Concepts/concepts-match-rates-from-translation-m.html"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hyperlink" Target="https://docs.memoq.com/current/en/Concepts/concepts-match-rates-from-translation-m.html"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5DA2D89-B807-92B8-2DF7-1364560EF068}"/>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A9269DB5-82DC-CF38-1B24-B5D3ADC8B3F2}"/>
              </a:ext>
            </a:extLst>
          </p:cNvPr>
          <p:cNvSpPr>
            <a:spLocks noGrp="1"/>
          </p:cNvSpPr>
          <p:nvPr>
            <p:ph type="title"/>
          </p:nvPr>
        </p:nvSpPr>
        <p:spPr>
          <a:xfrm>
            <a:off x="1634253" y="2927696"/>
            <a:ext cx="9404723" cy="1002607"/>
          </a:xfrm>
        </p:spPr>
        <p:txBody>
          <a:bodyPr/>
          <a:lstStyle/>
          <a:p>
            <a:pPr algn="ctr"/>
            <a:r>
              <a:rPr lang="fr-FR" b="1" dirty="0"/>
              <a:t>Translation </a:t>
            </a:r>
            <a:r>
              <a:rPr lang="fr-FR" b="1" dirty="0" err="1"/>
              <a:t>Memories</a:t>
            </a:r>
            <a:r>
              <a:rPr lang="fr-FR" b="1" dirty="0"/>
              <a:t> (TM)</a:t>
            </a:r>
          </a:p>
        </p:txBody>
      </p:sp>
    </p:spTree>
    <p:extLst>
      <p:ext uri="{BB962C8B-B14F-4D97-AF65-F5344CB8AC3E}">
        <p14:creationId xmlns:p14="http://schemas.microsoft.com/office/powerpoint/2010/main" val="176037241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06B4A44-816F-4BBA-ED0D-38B33D32AAFE}"/>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D5D5DC90-D919-9A00-A4D0-1FAB0773A08C}"/>
              </a:ext>
            </a:extLst>
          </p:cNvPr>
          <p:cNvSpPr>
            <a:spLocks noGrp="1"/>
          </p:cNvSpPr>
          <p:nvPr>
            <p:ph type="title"/>
          </p:nvPr>
        </p:nvSpPr>
        <p:spPr>
          <a:xfrm>
            <a:off x="646111" y="452718"/>
            <a:ext cx="9404723" cy="638663"/>
          </a:xfrm>
        </p:spPr>
        <p:txBody>
          <a:bodyPr/>
          <a:lstStyle/>
          <a:p>
            <a:r>
              <a:rPr lang="en-US" sz="2800" b="1" dirty="0"/>
              <a:t>2. Matching and Retrieval</a:t>
            </a:r>
          </a:p>
        </p:txBody>
      </p:sp>
      <p:sp>
        <p:nvSpPr>
          <p:cNvPr id="3" name="Espace réservé du contenu 2">
            <a:extLst>
              <a:ext uri="{FF2B5EF4-FFF2-40B4-BE49-F238E27FC236}">
                <a16:creationId xmlns:a16="http://schemas.microsoft.com/office/drawing/2014/main" id="{5D2A7009-10B4-B384-10A9-438FD3A0A1A5}"/>
              </a:ext>
            </a:extLst>
          </p:cNvPr>
          <p:cNvSpPr>
            <a:spLocks noGrp="1"/>
          </p:cNvSpPr>
          <p:nvPr>
            <p:ph idx="1"/>
          </p:nvPr>
        </p:nvSpPr>
        <p:spPr>
          <a:xfrm>
            <a:off x="1622729" y="1934931"/>
            <a:ext cx="8946541" cy="3713701"/>
          </a:xfrm>
        </p:spPr>
        <p:txBody>
          <a:bodyPr/>
          <a:lstStyle/>
          <a:p>
            <a:pPr marL="0" indent="0">
              <a:buNone/>
            </a:pPr>
            <a:r>
              <a:rPr lang="en-US" sz="2400" b="1" dirty="0"/>
              <a:t>Example:</a:t>
            </a:r>
          </a:p>
          <a:p>
            <a:pPr marL="0" indent="0" algn="just">
              <a:buNone/>
            </a:pPr>
            <a:r>
              <a:rPr lang="en-US" sz="2400" dirty="0"/>
              <a:t>The translator opens a new document to translate: "The meeting will start at 10 a.m."</a:t>
            </a:r>
          </a:p>
          <a:p>
            <a:pPr algn="just">
              <a:buFont typeface="Arial" panose="020B0604020202020204" pitchFamily="34" charset="0"/>
              <a:buChar char="•"/>
            </a:pPr>
            <a:r>
              <a:rPr lang="en-US" sz="2400" dirty="0"/>
              <a:t>The TM searches its database for any identical or similar segment.</a:t>
            </a:r>
          </a:p>
          <a:p>
            <a:pPr algn="just">
              <a:buFont typeface="Arial" panose="020B0604020202020204" pitchFamily="34" charset="0"/>
              <a:buChar char="•"/>
            </a:pPr>
            <a:r>
              <a:rPr lang="en-US" sz="2400" dirty="0"/>
              <a:t>It finds: "The meeting will start at 9 a.m." (translated previously)</a:t>
            </a:r>
          </a:p>
          <a:p>
            <a:pPr marL="0" indent="0">
              <a:buNone/>
            </a:pPr>
            <a:endParaRPr lang="fr-FR" dirty="0"/>
          </a:p>
        </p:txBody>
      </p:sp>
    </p:spTree>
    <p:extLst>
      <p:ext uri="{BB962C8B-B14F-4D97-AF65-F5344CB8AC3E}">
        <p14:creationId xmlns:p14="http://schemas.microsoft.com/office/powerpoint/2010/main" val="335509076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D9B7A99-A24E-7D42-3AE1-75C694F28FA7}"/>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F18967D4-BCEB-8726-5749-6F630B89D18C}"/>
              </a:ext>
            </a:extLst>
          </p:cNvPr>
          <p:cNvSpPr>
            <a:spLocks noGrp="1"/>
          </p:cNvSpPr>
          <p:nvPr>
            <p:ph type="title"/>
          </p:nvPr>
        </p:nvSpPr>
        <p:spPr>
          <a:xfrm>
            <a:off x="646111" y="452718"/>
            <a:ext cx="9404723" cy="741901"/>
          </a:xfrm>
        </p:spPr>
        <p:txBody>
          <a:bodyPr/>
          <a:lstStyle/>
          <a:p>
            <a:r>
              <a:rPr lang="en-US" sz="2800" b="1" dirty="0"/>
              <a:t>3. Proposal of Translations</a:t>
            </a:r>
          </a:p>
        </p:txBody>
      </p:sp>
      <p:sp>
        <p:nvSpPr>
          <p:cNvPr id="3" name="Espace réservé du contenu 2">
            <a:extLst>
              <a:ext uri="{FF2B5EF4-FFF2-40B4-BE49-F238E27FC236}">
                <a16:creationId xmlns:a16="http://schemas.microsoft.com/office/drawing/2014/main" id="{4AC20B10-1A4A-B9D5-CE23-3A1770C80B2D}"/>
              </a:ext>
            </a:extLst>
          </p:cNvPr>
          <p:cNvSpPr>
            <a:spLocks noGrp="1"/>
          </p:cNvSpPr>
          <p:nvPr>
            <p:ph idx="1"/>
          </p:nvPr>
        </p:nvSpPr>
        <p:spPr>
          <a:xfrm>
            <a:off x="1622729" y="1787447"/>
            <a:ext cx="8946541" cy="4195481"/>
          </a:xfrm>
        </p:spPr>
        <p:txBody>
          <a:bodyPr>
            <a:normAutofit lnSpcReduction="10000"/>
          </a:bodyPr>
          <a:lstStyle/>
          <a:p>
            <a:pPr algn="just">
              <a:buFont typeface="Arial" panose="020B0604020202020204" pitchFamily="34" charset="0"/>
              <a:buChar char="•"/>
            </a:pPr>
            <a:r>
              <a:rPr lang="en-US" sz="2400" dirty="0"/>
              <a:t>The TM proposes segments that are identical or similar to the source segment. These suggestions usually include a similarity score or “match percentage.”</a:t>
            </a:r>
          </a:p>
          <a:p>
            <a:pPr marL="0" indent="0" algn="just">
              <a:buNone/>
            </a:pPr>
            <a:r>
              <a:rPr lang="en-US" sz="2400" b="1" dirty="0"/>
              <a:t>Example:</a:t>
            </a:r>
          </a:p>
          <a:p>
            <a:pPr algn="just">
              <a:buFont typeface="Arial" panose="020B0604020202020204" pitchFamily="34" charset="0"/>
              <a:buChar char="•"/>
            </a:pPr>
            <a:r>
              <a:rPr lang="en-US" sz="2400" dirty="0"/>
              <a:t>TM suggests:</a:t>
            </a:r>
          </a:p>
          <a:p>
            <a:pPr lvl="1" algn="just">
              <a:buFont typeface="Wingdings" panose="05000000000000000000" pitchFamily="2" charset="2"/>
              <a:buChar char="Ø"/>
            </a:pPr>
            <a:r>
              <a:rPr lang="en-US" sz="2400" dirty="0"/>
              <a:t>100% Match: None found</a:t>
            </a:r>
          </a:p>
          <a:p>
            <a:pPr lvl="1" algn="just">
              <a:buFont typeface="Wingdings" panose="05000000000000000000" pitchFamily="2" charset="2"/>
              <a:buChar char="Ø"/>
            </a:pPr>
            <a:r>
              <a:rPr lang="en-US" sz="2400" dirty="0"/>
              <a:t>80% Match: "The meeting will start at 9 a.m." → « La </a:t>
            </a:r>
            <a:r>
              <a:rPr lang="en-US" sz="2400" dirty="0" err="1"/>
              <a:t>réunion</a:t>
            </a:r>
            <a:r>
              <a:rPr lang="en-US" sz="2400" dirty="0"/>
              <a:t> </a:t>
            </a:r>
            <a:r>
              <a:rPr lang="en-US" sz="2400" dirty="0" err="1"/>
              <a:t>commencera</a:t>
            </a:r>
            <a:r>
              <a:rPr lang="en-US" sz="2400" dirty="0"/>
              <a:t> à 9h. »</a:t>
            </a:r>
          </a:p>
          <a:p>
            <a:pPr algn="just">
              <a:buFont typeface="Arial" panose="020B0604020202020204" pitchFamily="34" charset="0"/>
              <a:buChar char="•"/>
            </a:pPr>
            <a:r>
              <a:rPr lang="en-US" sz="2400" dirty="0"/>
              <a:t>The system highlights the difference between "9 a.m." and "10 a.m." for the translator.</a:t>
            </a:r>
          </a:p>
          <a:p>
            <a:pPr algn="just">
              <a:buFont typeface="Arial" panose="020B0604020202020204" pitchFamily="34" charset="0"/>
              <a:buChar char="•"/>
            </a:pPr>
            <a:endParaRPr lang="en-US" sz="2400" dirty="0"/>
          </a:p>
          <a:p>
            <a:pPr marL="0" indent="0">
              <a:buNone/>
            </a:pPr>
            <a:endParaRPr lang="fr-FR" dirty="0"/>
          </a:p>
        </p:txBody>
      </p:sp>
    </p:spTree>
    <p:extLst>
      <p:ext uri="{BB962C8B-B14F-4D97-AF65-F5344CB8AC3E}">
        <p14:creationId xmlns:p14="http://schemas.microsoft.com/office/powerpoint/2010/main" val="148894693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0871D80-4293-5EB0-4912-4DE5744FC12F}"/>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226C466F-9ACD-91C0-3838-53F501C01E1E}"/>
              </a:ext>
            </a:extLst>
          </p:cNvPr>
          <p:cNvSpPr>
            <a:spLocks noGrp="1"/>
          </p:cNvSpPr>
          <p:nvPr>
            <p:ph type="title"/>
          </p:nvPr>
        </p:nvSpPr>
        <p:spPr>
          <a:xfrm>
            <a:off x="646111" y="452718"/>
            <a:ext cx="9404723" cy="668159"/>
          </a:xfrm>
        </p:spPr>
        <p:txBody>
          <a:bodyPr/>
          <a:lstStyle/>
          <a:p>
            <a:r>
              <a:rPr lang="en-US" sz="2800" b="1" dirty="0"/>
              <a:t>4. Translator Validation or Editing</a:t>
            </a:r>
          </a:p>
        </p:txBody>
      </p:sp>
      <p:sp>
        <p:nvSpPr>
          <p:cNvPr id="3" name="Espace réservé du contenu 2">
            <a:extLst>
              <a:ext uri="{FF2B5EF4-FFF2-40B4-BE49-F238E27FC236}">
                <a16:creationId xmlns:a16="http://schemas.microsoft.com/office/drawing/2014/main" id="{792739E7-566A-DF66-4EB2-D29B894EBAA4}"/>
              </a:ext>
            </a:extLst>
          </p:cNvPr>
          <p:cNvSpPr>
            <a:spLocks noGrp="1"/>
          </p:cNvSpPr>
          <p:nvPr>
            <p:ph idx="1"/>
          </p:nvPr>
        </p:nvSpPr>
        <p:spPr>
          <a:xfrm>
            <a:off x="1622729" y="1787447"/>
            <a:ext cx="8946541" cy="4195481"/>
          </a:xfrm>
        </p:spPr>
        <p:txBody>
          <a:bodyPr/>
          <a:lstStyle/>
          <a:p>
            <a:pPr algn="just">
              <a:buFont typeface="Arial" panose="020B0604020202020204" pitchFamily="34" charset="0"/>
              <a:buChar char="•"/>
            </a:pPr>
            <a:r>
              <a:rPr lang="en-US" sz="2400" dirty="0"/>
              <a:t>The translator reviews the suggested segment, either accepting it directly or modifying it to better fit the context, improving quality.</a:t>
            </a:r>
          </a:p>
          <a:p>
            <a:pPr marL="0" indent="0" algn="just">
              <a:buNone/>
            </a:pPr>
            <a:r>
              <a:rPr lang="fr-FR" sz="2400" b="1" dirty="0"/>
              <a:t>Example:</a:t>
            </a:r>
          </a:p>
          <a:p>
            <a:pPr algn="just">
              <a:buFont typeface="Arial" panose="020B0604020202020204" pitchFamily="34" charset="0"/>
              <a:buChar char="•"/>
            </a:pPr>
            <a:r>
              <a:rPr lang="fr-FR" sz="2400" dirty="0"/>
              <a:t>The translator </a:t>
            </a:r>
            <a:r>
              <a:rPr lang="fr-FR" sz="2400" dirty="0" err="1"/>
              <a:t>reviews</a:t>
            </a:r>
            <a:r>
              <a:rPr lang="fr-FR" sz="2400" dirty="0"/>
              <a:t> the </a:t>
            </a:r>
            <a:r>
              <a:rPr lang="fr-FR" sz="2400" dirty="0" err="1"/>
              <a:t>proposed</a:t>
            </a:r>
            <a:r>
              <a:rPr lang="fr-FR" sz="2400" dirty="0"/>
              <a:t> translation: « La réunion commencera à 9h. »</a:t>
            </a:r>
          </a:p>
          <a:p>
            <a:pPr algn="just">
              <a:buFont typeface="Arial" panose="020B0604020202020204" pitchFamily="34" charset="0"/>
              <a:buChar char="•"/>
            </a:pPr>
            <a:r>
              <a:rPr lang="fr-FR" sz="2400" dirty="0"/>
              <a:t>Edits "9h" to "10h" to </a:t>
            </a:r>
            <a:r>
              <a:rPr lang="fr-FR" sz="2400" dirty="0" err="1"/>
              <a:t>reflect</a:t>
            </a:r>
            <a:r>
              <a:rPr lang="fr-FR" sz="2400" dirty="0"/>
              <a:t> the source: « La réunion commencera à 10h. »</a:t>
            </a:r>
          </a:p>
          <a:p>
            <a:pPr algn="just">
              <a:buFont typeface="Arial" panose="020B0604020202020204" pitchFamily="34" charset="0"/>
              <a:buChar char="•"/>
            </a:pPr>
            <a:r>
              <a:rPr lang="fr-FR" sz="2400" dirty="0" err="1"/>
              <a:t>Confirms</a:t>
            </a:r>
            <a:r>
              <a:rPr lang="fr-FR" sz="2400" dirty="0"/>
              <a:t> </a:t>
            </a:r>
            <a:r>
              <a:rPr lang="fr-FR" sz="2400" dirty="0" err="1"/>
              <a:t>this</a:t>
            </a:r>
            <a:r>
              <a:rPr lang="fr-FR" sz="2400" dirty="0"/>
              <a:t> segment as correct.</a:t>
            </a:r>
          </a:p>
          <a:p>
            <a:pPr algn="just">
              <a:buFont typeface="Arial" panose="020B0604020202020204" pitchFamily="34" charset="0"/>
              <a:buChar char="•"/>
            </a:pPr>
            <a:endParaRPr lang="en-US" sz="2400" dirty="0"/>
          </a:p>
          <a:p>
            <a:pPr marL="0" indent="0">
              <a:buNone/>
            </a:pPr>
            <a:endParaRPr lang="fr-FR" dirty="0"/>
          </a:p>
        </p:txBody>
      </p:sp>
    </p:spTree>
    <p:extLst>
      <p:ext uri="{BB962C8B-B14F-4D97-AF65-F5344CB8AC3E}">
        <p14:creationId xmlns:p14="http://schemas.microsoft.com/office/powerpoint/2010/main" val="365804387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6B13B9C-8FF7-40AB-7141-417BE336BABA}"/>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422EE06C-05F8-1EF4-6D78-9A71321E1D62}"/>
              </a:ext>
            </a:extLst>
          </p:cNvPr>
          <p:cNvSpPr>
            <a:spLocks noGrp="1"/>
          </p:cNvSpPr>
          <p:nvPr>
            <p:ph type="title"/>
          </p:nvPr>
        </p:nvSpPr>
        <p:spPr>
          <a:xfrm>
            <a:off x="646111" y="452718"/>
            <a:ext cx="9404723" cy="918882"/>
          </a:xfrm>
        </p:spPr>
        <p:txBody>
          <a:bodyPr/>
          <a:lstStyle/>
          <a:p>
            <a:r>
              <a:rPr lang="en-US" sz="2800" b="1" dirty="0"/>
              <a:t>5. Updating the Translation Memory</a:t>
            </a:r>
          </a:p>
        </p:txBody>
      </p:sp>
      <p:sp>
        <p:nvSpPr>
          <p:cNvPr id="3" name="Espace réservé du contenu 2">
            <a:extLst>
              <a:ext uri="{FF2B5EF4-FFF2-40B4-BE49-F238E27FC236}">
                <a16:creationId xmlns:a16="http://schemas.microsoft.com/office/drawing/2014/main" id="{0D061BAB-AC11-F644-893D-46811B14BEAC}"/>
              </a:ext>
            </a:extLst>
          </p:cNvPr>
          <p:cNvSpPr>
            <a:spLocks noGrp="1"/>
          </p:cNvSpPr>
          <p:nvPr>
            <p:ph idx="1"/>
          </p:nvPr>
        </p:nvSpPr>
        <p:spPr>
          <a:xfrm>
            <a:off x="1622729" y="1931630"/>
            <a:ext cx="8946541" cy="3595714"/>
          </a:xfrm>
        </p:spPr>
        <p:txBody>
          <a:bodyPr/>
          <a:lstStyle/>
          <a:p>
            <a:pPr algn="just">
              <a:buFont typeface="Arial" panose="020B0604020202020204" pitchFamily="34" charset="0"/>
              <a:buChar char="•"/>
            </a:pPr>
            <a:r>
              <a:rPr lang="en-US" sz="2400" dirty="0"/>
              <a:t>Once validated, the new translation segment is stored into the TM for future reuse.</a:t>
            </a:r>
          </a:p>
          <a:p>
            <a:pPr algn="just">
              <a:buFont typeface="Arial" panose="020B0604020202020204" pitchFamily="34" charset="0"/>
              <a:buChar char="•"/>
            </a:pPr>
            <a:r>
              <a:rPr lang="en-US" sz="2400" i="1" dirty="0"/>
              <a:t>“A translator [...] can store previously translated texts [...] The system then searches this stored translation memory for a match with a sentence from a new text.”</a:t>
            </a:r>
          </a:p>
          <a:p>
            <a:pPr marL="0" indent="0" algn="just">
              <a:buNone/>
            </a:pPr>
            <a:endParaRPr lang="en-US" sz="2400" i="1" dirty="0"/>
          </a:p>
          <a:p>
            <a:pPr algn="just">
              <a:buFont typeface="Arial" panose="020B0604020202020204" pitchFamily="34" charset="0"/>
              <a:buChar char="•"/>
            </a:pPr>
            <a:r>
              <a:rPr lang="en-US" dirty="0"/>
              <a:t>Source: Bowker, L. (2023). </a:t>
            </a:r>
            <a:r>
              <a:rPr lang="en-US" i="1" dirty="0"/>
              <a:t>Computer-Aided Translation Technology</a:t>
            </a:r>
            <a:r>
              <a:rPr lang="en-US" dirty="0"/>
              <a:t>. Cambridge University Press.</a:t>
            </a:r>
          </a:p>
          <a:p>
            <a:pPr marL="0" indent="0">
              <a:buNone/>
            </a:pPr>
            <a:endParaRPr lang="fr-FR" dirty="0"/>
          </a:p>
        </p:txBody>
      </p:sp>
    </p:spTree>
    <p:extLst>
      <p:ext uri="{BB962C8B-B14F-4D97-AF65-F5344CB8AC3E}">
        <p14:creationId xmlns:p14="http://schemas.microsoft.com/office/powerpoint/2010/main" val="146535432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4450BBA-35D1-A42F-37A4-59B3958E4566}"/>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7A349E33-D0B7-025D-5C35-7A6B9B69F16A}"/>
              </a:ext>
            </a:extLst>
          </p:cNvPr>
          <p:cNvSpPr>
            <a:spLocks noGrp="1"/>
          </p:cNvSpPr>
          <p:nvPr>
            <p:ph type="title"/>
          </p:nvPr>
        </p:nvSpPr>
        <p:spPr>
          <a:xfrm>
            <a:off x="646111" y="452718"/>
            <a:ext cx="9404723" cy="918882"/>
          </a:xfrm>
        </p:spPr>
        <p:txBody>
          <a:bodyPr/>
          <a:lstStyle/>
          <a:p>
            <a:r>
              <a:rPr lang="en-US" sz="2800" b="1" dirty="0"/>
              <a:t>5. Updating the Translation Memory</a:t>
            </a:r>
          </a:p>
        </p:txBody>
      </p:sp>
      <p:sp>
        <p:nvSpPr>
          <p:cNvPr id="3" name="Espace réservé du contenu 2">
            <a:extLst>
              <a:ext uri="{FF2B5EF4-FFF2-40B4-BE49-F238E27FC236}">
                <a16:creationId xmlns:a16="http://schemas.microsoft.com/office/drawing/2014/main" id="{754076CE-81AD-F6BB-5C6C-822C0AD5F4DA}"/>
              </a:ext>
            </a:extLst>
          </p:cNvPr>
          <p:cNvSpPr>
            <a:spLocks noGrp="1"/>
          </p:cNvSpPr>
          <p:nvPr>
            <p:ph idx="1"/>
          </p:nvPr>
        </p:nvSpPr>
        <p:spPr>
          <a:xfrm>
            <a:off x="1622729" y="2038170"/>
            <a:ext cx="8946541" cy="3005779"/>
          </a:xfrm>
        </p:spPr>
        <p:txBody>
          <a:bodyPr/>
          <a:lstStyle/>
          <a:p>
            <a:pPr marL="0" indent="0" algn="just">
              <a:buNone/>
            </a:pPr>
            <a:r>
              <a:rPr lang="en-US" sz="2400" b="1" dirty="0"/>
              <a:t>Example:</a:t>
            </a:r>
          </a:p>
          <a:p>
            <a:pPr algn="just">
              <a:buFont typeface="Arial" panose="020B0604020202020204" pitchFamily="34" charset="0"/>
              <a:buChar char="•"/>
            </a:pPr>
            <a:r>
              <a:rPr lang="en-US" sz="2400" dirty="0"/>
              <a:t>The TM is updated with the new segment pair:</a:t>
            </a:r>
          </a:p>
          <a:p>
            <a:pPr lvl="1" algn="just">
              <a:buFont typeface="Wingdings" panose="05000000000000000000" pitchFamily="2" charset="2"/>
              <a:buChar char="Ø"/>
            </a:pPr>
            <a:r>
              <a:rPr lang="en-US" sz="2400" dirty="0"/>
              <a:t>Source: "The meeting will start at 10 a.m."</a:t>
            </a:r>
          </a:p>
          <a:p>
            <a:pPr lvl="1" algn="just">
              <a:buFont typeface="Wingdings" panose="05000000000000000000" pitchFamily="2" charset="2"/>
              <a:buChar char="Ø"/>
            </a:pPr>
            <a:r>
              <a:rPr lang="en-US" sz="2400" dirty="0"/>
              <a:t>Target: « La </a:t>
            </a:r>
            <a:r>
              <a:rPr lang="en-US" sz="2400" dirty="0" err="1"/>
              <a:t>réunion</a:t>
            </a:r>
            <a:r>
              <a:rPr lang="en-US" sz="2400" dirty="0"/>
              <a:t> </a:t>
            </a:r>
            <a:r>
              <a:rPr lang="en-US" sz="2400" dirty="0" err="1"/>
              <a:t>commencera</a:t>
            </a:r>
            <a:r>
              <a:rPr lang="en-US" sz="2400" dirty="0"/>
              <a:t> à 10h. »</a:t>
            </a:r>
          </a:p>
          <a:p>
            <a:pPr algn="just">
              <a:buFont typeface="Arial" panose="020B0604020202020204" pitchFamily="34" charset="0"/>
              <a:buChar char="•"/>
            </a:pPr>
            <a:r>
              <a:rPr lang="en-US" sz="2400" dirty="0"/>
              <a:t>This translation will be available as a match the next time this segment appears in a project.</a:t>
            </a:r>
          </a:p>
          <a:p>
            <a:pPr marL="0" indent="0">
              <a:buNone/>
            </a:pPr>
            <a:endParaRPr lang="fr-FR" dirty="0"/>
          </a:p>
        </p:txBody>
      </p:sp>
    </p:spTree>
    <p:extLst>
      <p:ext uri="{BB962C8B-B14F-4D97-AF65-F5344CB8AC3E}">
        <p14:creationId xmlns:p14="http://schemas.microsoft.com/office/powerpoint/2010/main" val="266371911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61178A4-C63C-00F2-9DA1-950A15E850DA}"/>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22A3F3C0-DBB2-4D6B-C4E4-45B52094BD67}"/>
              </a:ext>
            </a:extLst>
          </p:cNvPr>
          <p:cNvSpPr>
            <a:spLocks noGrp="1"/>
          </p:cNvSpPr>
          <p:nvPr>
            <p:ph type="title"/>
          </p:nvPr>
        </p:nvSpPr>
        <p:spPr>
          <a:xfrm>
            <a:off x="646111" y="452718"/>
            <a:ext cx="9404723" cy="756650"/>
          </a:xfrm>
        </p:spPr>
        <p:txBody>
          <a:bodyPr/>
          <a:lstStyle/>
          <a:p>
            <a:r>
              <a:rPr lang="en-US" sz="2800" b="1" dirty="0"/>
              <a:t>Example of MT matches</a:t>
            </a:r>
          </a:p>
        </p:txBody>
      </p:sp>
      <p:sp>
        <p:nvSpPr>
          <p:cNvPr id="3" name="Espace réservé du contenu 2">
            <a:extLst>
              <a:ext uri="{FF2B5EF4-FFF2-40B4-BE49-F238E27FC236}">
                <a16:creationId xmlns:a16="http://schemas.microsoft.com/office/drawing/2014/main" id="{A65D0079-D0B4-8BD4-EC69-19D5C9AEDE92}"/>
              </a:ext>
            </a:extLst>
          </p:cNvPr>
          <p:cNvSpPr>
            <a:spLocks noGrp="1"/>
          </p:cNvSpPr>
          <p:nvPr>
            <p:ph idx="1"/>
          </p:nvPr>
        </p:nvSpPr>
        <p:spPr>
          <a:xfrm>
            <a:off x="1622729" y="2544097"/>
            <a:ext cx="8946541" cy="1014747"/>
          </a:xfrm>
        </p:spPr>
        <p:txBody>
          <a:bodyPr/>
          <a:lstStyle/>
          <a:p>
            <a:pPr marL="0" indent="0">
              <a:buNone/>
            </a:pPr>
            <a:r>
              <a:rPr lang="fr-FR" sz="2400" dirty="0">
                <a:hlinkClick r:id="rId2"/>
              </a:rPr>
              <a:t>https://www.wordfast.com/WFP3/Translating_in_a_project/Leveraging_and_Updating_Translation_Memory.htm</a:t>
            </a:r>
            <a:endParaRPr lang="fr-FR" sz="2400" dirty="0"/>
          </a:p>
          <a:p>
            <a:pPr marL="0" indent="0">
              <a:buNone/>
            </a:pPr>
            <a:endParaRPr lang="fr-FR" dirty="0"/>
          </a:p>
        </p:txBody>
      </p:sp>
    </p:spTree>
    <p:extLst>
      <p:ext uri="{BB962C8B-B14F-4D97-AF65-F5344CB8AC3E}">
        <p14:creationId xmlns:p14="http://schemas.microsoft.com/office/powerpoint/2010/main" val="33471212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C4BAB96-052E-A69E-B7EA-78C5D35056A1}"/>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D8EF4E3A-F156-1B61-63A2-4F4EAC4B92E2}"/>
              </a:ext>
            </a:extLst>
          </p:cNvPr>
          <p:cNvSpPr>
            <a:spLocks noGrp="1"/>
          </p:cNvSpPr>
          <p:nvPr>
            <p:ph type="title"/>
          </p:nvPr>
        </p:nvSpPr>
        <p:spPr>
          <a:xfrm>
            <a:off x="646111" y="452718"/>
            <a:ext cx="9404723" cy="786147"/>
          </a:xfrm>
        </p:spPr>
        <p:txBody>
          <a:bodyPr/>
          <a:lstStyle/>
          <a:p>
            <a:r>
              <a:rPr lang="en-US" sz="2800" b="1" dirty="0"/>
              <a:t>What are the benefits of translation memory?</a:t>
            </a:r>
            <a:br>
              <a:rPr lang="en-US" sz="2800" b="1" dirty="0"/>
            </a:br>
            <a:br>
              <a:rPr lang="en-US" sz="2800" dirty="0"/>
            </a:br>
            <a:endParaRPr lang="en-US" sz="2800" b="1" dirty="0"/>
          </a:p>
        </p:txBody>
      </p:sp>
      <p:sp>
        <p:nvSpPr>
          <p:cNvPr id="3" name="Espace réservé du contenu 2">
            <a:extLst>
              <a:ext uri="{FF2B5EF4-FFF2-40B4-BE49-F238E27FC236}">
                <a16:creationId xmlns:a16="http://schemas.microsoft.com/office/drawing/2014/main" id="{A0EC8BC8-D06D-B900-373D-DC739FDA6584}"/>
              </a:ext>
            </a:extLst>
          </p:cNvPr>
          <p:cNvSpPr>
            <a:spLocks noGrp="1"/>
          </p:cNvSpPr>
          <p:nvPr>
            <p:ph idx="1"/>
          </p:nvPr>
        </p:nvSpPr>
        <p:spPr>
          <a:xfrm>
            <a:off x="1622729" y="1757950"/>
            <a:ext cx="8946541" cy="4195481"/>
          </a:xfrm>
        </p:spPr>
        <p:txBody>
          <a:bodyPr>
            <a:normAutofit fontScale="92500" lnSpcReduction="10000"/>
          </a:bodyPr>
          <a:lstStyle/>
          <a:p>
            <a:pPr algn="just">
              <a:buFont typeface="Arial" panose="020B0604020202020204" pitchFamily="34" charset="0"/>
              <a:buChar char="•"/>
            </a:pPr>
            <a:r>
              <a:rPr lang="en-US" sz="2400" b="1" dirty="0"/>
              <a:t>Speeds up Translation: </a:t>
            </a:r>
            <a:r>
              <a:rPr lang="en-US" sz="2400" dirty="0"/>
              <a:t>A TM offers previously translated sentences that are identical to the current translation, with differences only in numbers, tags, formatting, punctuation or spacing.</a:t>
            </a:r>
          </a:p>
          <a:p>
            <a:pPr algn="just">
              <a:buFont typeface="Arial" panose="020B0604020202020204" pitchFamily="34" charset="0"/>
              <a:buChar char="•"/>
            </a:pPr>
            <a:r>
              <a:rPr lang="en-US" sz="2400" b="1" dirty="0"/>
              <a:t>Reduces Translation Costs: </a:t>
            </a:r>
            <a:r>
              <a:rPr lang="en-US" sz="2400" dirty="0"/>
              <a:t>Translation memory is usually the most effective with texts that include many repetitions, such as website content, games, contracts and product manuals.</a:t>
            </a:r>
          </a:p>
          <a:p>
            <a:pPr algn="just">
              <a:buFont typeface="Arial" panose="020B0604020202020204" pitchFamily="34" charset="0"/>
              <a:buChar char="•"/>
            </a:pPr>
            <a:r>
              <a:rPr lang="en-US" sz="2400" b="1" dirty="0"/>
              <a:t>Increases Translation Quality: </a:t>
            </a:r>
            <a:r>
              <a:rPr lang="en-US" sz="2400" dirty="0"/>
              <a:t>Proactively prevent inconsistencies by storing correct phrases and sentences. It can be extremely useful when several people are working on the same text. </a:t>
            </a:r>
          </a:p>
          <a:p>
            <a:pPr marL="0" indent="0" algn="r">
              <a:buNone/>
            </a:pPr>
            <a:r>
              <a:rPr lang="en-US" sz="2200" dirty="0"/>
              <a:t>https://www.memoq.com/</a:t>
            </a:r>
          </a:p>
          <a:p>
            <a:pPr marL="0" indent="0">
              <a:buNone/>
            </a:pPr>
            <a:endParaRPr lang="fr-FR" dirty="0"/>
          </a:p>
        </p:txBody>
      </p:sp>
    </p:spTree>
    <p:extLst>
      <p:ext uri="{BB962C8B-B14F-4D97-AF65-F5344CB8AC3E}">
        <p14:creationId xmlns:p14="http://schemas.microsoft.com/office/powerpoint/2010/main" val="308533681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717461-103E-2BE1-5BF2-146F6798B6BE}"/>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97AA698F-07EA-4C1D-6048-C3C55E5D77A3}"/>
              </a:ext>
            </a:extLst>
          </p:cNvPr>
          <p:cNvSpPr>
            <a:spLocks noGrp="1"/>
          </p:cNvSpPr>
          <p:nvPr>
            <p:ph type="title"/>
          </p:nvPr>
        </p:nvSpPr>
        <p:spPr>
          <a:xfrm>
            <a:off x="646111" y="452718"/>
            <a:ext cx="9404723" cy="786147"/>
          </a:xfrm>
        </p:spPr>
        <p:txBody>
          <a:bodyPr/>
          <a:lstStyle/>
          <a:p>
            <a:r>
              <a:rPr lang="en-US" sz="2800" b="1" dirty="0"/>
              <a:t>What are the benefits of translation memory?</a:t>
            </a:r>
            <a:br>
              <a:rPr lang="en-US" sz="2800" b="1" dirty="0"/>
            </a:br>
            <a:br>
              <a:rPr lang="en-US" sz="2800" dirty="0"/>
            </a:br>
            <a:endParaRPr lang="en-US" sz="2800" b="1" dirty="0"/>
          </a:p>
        </p:txBody>
      </p:sp>
      <p:sp>
        <p:nvSpPr>
          <p:cNvPr id="3" name="Espace réservé du contenu 2">
            <a:extLst>
              <a:ext uri="{FF2B5EF4-FFF2-40B4-BE49-F238E27FC236}">
                <a16:creationId xmlns:a16="http://schemas.microsoft.com/office/drawing/2014/main" id="{974A07B6-DCE9-8219-2822-8D0440C37669}"/>
              </a:ext>
            </a:extLst>
          </p:cNvPr>
          <p:cNvSpPr>
            <a:spLocks noGrp="1"/>
          </p:cNvSpPr>
          <p:nvPr>
            <p:ph idx="1"/>
          </p:nvPr>
        </p:nvSpPr>
        <p:spPr>
          <a:xfrm>
            <a:off x="1622729" y="1757950"/>
            <a:ext cx="9404723" cy="4539611"/>
          </a:xfrm>
        </p:spPr>
        <p:txBody>
          <a:bodyPr>
            <a:normAutofit fontScale="40000" lnSpcReduction="20000"/>
          </a:bodyPr>
          <a:lstStyle/>
          <a:p>
            <a:pPr marL="0" indent="0" algn="just" fontAlgn="base">
              <a:buNone/>
            </a:pPr>
            <a:r>
              <a:rPr lang="en-US" sz="5300" dirty="0"/>
              <a:t>With translation alignment, you can:</a:t>
            </a:r>
          </a:p>
          <a:p>
            <a:pPr algn="just" fontAlgn="base">
              <a:buFont typeface="Arial" panose="020B0604020202020204" pitchFamily="34" charset="0"/>
              <a:buChar char="•"/>
            </a:pPr>
            <a:r>
              <a:rPr lang="en-US" sz="5300" b="1" dirty="0"/>
              <a:t>Accelerate translation memory creation:</a:t>
            </a:r>
            <a:r>
              <a:rPr lang="en-US" sz="5300" dirty="0"/>
              <a:t> Translation alignment eliminates the need to start a translation memory from square one. Instead, you can use your pre-existing translated documents to create a translation memory.</a:t>
            </a:r>
          </a:p>
          <a:p>
            <a:pPr algn="just" fontAlgn="base">
              <a:buFont typeface="Arial" panose="020B0604020202020204" pitchFamily="34" charset="0"/>
              <a:buChar char="•"/>
            </a:pPr>
            <a:r>
              <a:rPr lang="en-US" sz="5300" b="1" dirty="0"/>
              <a:t>Save time and effort:</a:t>
            </a:r>
            <a:r>
              <a:rPr lang="en-US" sz="5300" dirty="0"/>
              <a:t> The tool’s automation eliminates the need to manually identify corresponding segments, saving time and reducing the manual effort required in building translation memories.</a:t>
            </a:r>
          </a:p>
          <a:p>
            <a:pPr algn="just" fontAlgn="base">
              <a:buFont typeface="Arial" panose="020B0604020202020204" pitchFamily="34" charset="0"/>
              <a:buChar char="•"/>
            </a:pPr>
            <a:r>
              <a:rPr lang="en-US" sz="5300" b="1" dirty="0"/>
              <a:t>Increase consistency:</a:t>
            </a:r>
            <a:r>
              <a:rPr lang="en-US" sz="5300" dirty="0"/>
              <a:t> By aligning previously translated content, you avoid duplicating translation efforts for identical or similar sentences, leading to efficient resource utilization. Aligned translation units can be repurposed across various projects, ensuring the consistent use of terminology and phrasing.</a:t>
            </a:r>
          </a:p>
          <a:p>
            <a:pPr marL="0" indent="0" algn="just" fontAlgn="base">
              <a:buNone/>
            </a:pPr>
            <a:endParaRPr lang="en-US" sz="4200" dirty="0"/>
          </a:p>
          <a:p>
            <a:pPr marL="0" indent="0" algn="r">
              <a:buNone/>
            </a:pPr>
            <a:r>
              <a:rPr lang="en-US" sz="5000" dirty="0"/>
              <a:t>https://www.trados.com/</a:t>
            </a:r>
            <a:endParaRPr lang="fr-FR" sz="5000" dirty="0"/>
          </a:p>
        </p:txBody>
      </p:sp>
    </p:spTree>
    <p:extLst>
      <p:ext uri="{BB962C8B-B14F-4D97-AF65-F5344CB8AC3E}">
        <p14:creationId xmlns:p14="http://schemas.microsoft.com/office/powerpoint/2010/main" val="128345061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0F1B47E-3AF7-8920-202A-CD284EA2C4D0}"/>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56B91865-BA48-663C-FBF4-8F57AF6246B7}"/>
              </a:ext>
            </a:extLst>
          </p:cNvPr>
          <p:cNvSpPr>
            <a:spLocks noGrp="1"/>
          </p:cNvSpPr>
          <p:nvPr>
            <p:ph type="title"/>
          </p:nvPr>
        </p:nvSpPr>
        <p:spPr>
          <a:xfrm>
            <a:off x="1393639" y="2915698"/>
            <a:ext cx="9404723" cy="786147"/>
          </a:xfrm>
        </p:spPr>
        <p:txBody>
          <a:bodyPr/>
          <a:lstStyle/>
          <a:p>
            <a:pPr algn="ctr"/>
            <a:r>
              <a:rPr lang="en-US" sz="3200" b="1" dirty="0"/>
              <a:t>Limits of TM</a:t>
            </a:r>
            <a:br>
              <a:rPr lang="en-US" sz="3200" b="1" dirty="0"/>
            </a:br>
            <a:endParaRPr lang="en-US" sz="3200" b="1" dirty="0"/>
          </a:p>
        </p:txBody>
      </p:sp>
    </p:spTree>
    <p:extLst>
      <p:ext uri="{BB962C8B-B14F-4D97-AF65-F5344CB8AC3E}">
        <p14:creationId xmlns:p14="http://schemas.microsoft.com/office/powerpoint/2010/main" val="420839993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04B7502-273E-C454-87D2-86AD2EEDDA66}"/>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74D8A4AC-22CB-4222-3435-B3A1A67423C3}"/>
              </a:ext>
            </a:extLst>
          </p:cNvPr>
          <p:cNvSpPr>
            <a:spLocks noGrp="1"/>
          </p:cNvSpPr>
          <p:nvPr>
            <p:ph type="title"/>
          </p:nvPr>
        </p:nvSpPr>
        <p:spPr>
          <a:xfrm>
            <a:off x="601866" y="206477"/>
            <a:ext cx="9404723" cy="638663"/>
          </a:xfrm>
        </p:spPr>
        <p:txBody>
          <a:bodyPr/>
          <a:lstStyle/>
          <a:p>
            <a:r>
              <a:rPr lang="en-US" sz="2800" b="1" dirty="0"/>
              <a:t>1. Lack of context and discourse awareness</a:t>
            </a:r>
          </a:p>
        </p:txBody>
      </p:sp>
      <p:sp>
        <p:nvSpPr>
          <p:cNvPr id="3" name="Espace réservé du contenu 2">
            <a:extLst>
              <a:ext uri="{FF2B5EF4-FFF2-40B4-BE49-F238E27FC236}">
                <a16:creationId xmlns:a16="http://schemas.microsoft.com/office/drawing/2014/main" id="{CEDAF1E9-591D-5ED9-B655-54FB9309CDC1}"/>
              </a:ext>
            </a:extLst>
          </p:cNvPr>
          <p:cNvSpPr>
            <a:spLocks noGrp="1"/>
          </p:cNvSpPr>
          <p:nvPr>
            <p:ph idx="1"/>
          </p:nvPr>
        </p:nvSpPr>
        <p:spPr>
          <a:xfrm>
            <a:off x="970300" y="1091381"/>
            <a:ext cx="10251400" cy="5560142"/>
          </a:xfrm>
        </p:spPr>
        <p:txBody>
          <a:bodyPr>
            <a:noAutofit/>
          </a:bodyPr>
          <a:lstStyle/>
          <a:p>
            <a:pPr marL="0" indent="0" algn="just">
              <a:buNone/>
            </a:pPr>
            <a:r>
              <a:rPr lang="en-US" sz="2200" i="1" dirty="0"/>
              <a:t>“To translate the overall message of the text, translators often need to work outside the official boundaries of sentences.” — Bowker, 2006: p. 180</a:t>
            </a:r>
          </a:p>
          <a:p>
            <a:pPr marL="0" indent="0">
              <a:buNone/>
            </a:pPr>
            <a:r>
              <a:rPr lang="en-US" sz="2200" b="1" dirty="0"/>
              <a:t>Example:</a:t>
            </a:r>
            <a:br>
              <a:rPr lang="en-US" sz="2200" dirty="0"/>
            </a:br>
            <a:r>
              <a:rPr lang="en-US" sz="2200" dirty="0"/>
              <a:t>Imagine a contract with the sentence:</a:t>
            </a:r>
          </a:p>
          <a:p>
            <a:pPr>
              <a:buFont typeface="Arial" panose="020B0604020202020204" pitchFamily="34" charset="0"/>
              <a:buChar char="•"/>
            </a:pPr>
            <a:r>
              <a:rPr lang="en-US" sz="2200" dirty="0"/>
              <a:t>[EN] “This agreement is binding.”</a:t>
            </a:r>
          </a:p>
          <a:p>
            <a:pPr marL="0" indent="0">
              <a:buNone/>
            </a:pPr>
            <a:r>
              <a:rPr lang="en-US" sz="2200" dirty="0"/>
              <a:t>If previously stored and translated as:</a:t>
            </a:r>
          </a:p>
          <a:p>
            <a:pPr algn="just">
              <a:buFont typeface="Arial" panose="020B0604020202020204" pitchFamily="34" charset="0"/>
              <a:buChar char="•"/>
            </a:pPr>
            <a:r>
              <a:rPr lang="en-US" sz="2200" dirty="0"/>
              <a:t>[FR] « Cet accord est </a:t>
            </a:r>
            <a:r>
              <a:rPr lang="en-US" sz="2200" dirty="0" err="1"/>
              <a:t>contraignant</a:t>
            </a:r>
            <a:r>
              <a:rPr lang="en-US" sz="2200" dirty="0"/>
              <a:t>. »</a:t>
            </a:r>
          </a:p>
          <a:p>
            <a:pPr marL="0" indent="0" algn="just">
              <a:buNone/>
            </a:pPr>
            <a:r>
              <a:rPr lang="en-US" sz="2200" dirty="0"/>
              <a:t>But, in the current legal document, the surrounding context means “binding” as “legally enforceable in court,” so a more precise translation is needed:</a:t>
            </a:r>
          </a:p>
          <a:p>
            <a:pPr>
              <a:buFont typeface="Arial" panose="020B0604020202020204" pitchFamily="34" charset="0"/>
              <a:buChar char="•"/>
            </a:pPr>
            <a:r>
              <a:rPr lang="en-US" sz="2200" dirty="0"/>
              <a:t>[FR] « Le </a:t>
            </a:r>
            <a:r>
              <a:rPr lang="en-US" sz="2200" dirty="0" err="1"/>
              <a:t>présent</a:t>
            </a:r>
            <a:r>
              <a:rPr lang="en-US" sz="2200" dirty="0"/>
              <a:t> accord a force </a:t>
            </a:r>
            <a:r>
              <a:rPr lang="en-US" sz="2200" dirty="0" err="1"/>
              <a:t>exécutoire</a:t>
            </a:r>
            <a:r>
              <a:rPr lang="en-US" sz="2200" dirty="0"/>
              <a:t>. »</a:t>
            </a:r>
          </a:p>
          <a:p>
            <a:pPr marL="0" indent="0" algn="just">
              <a:buNone/>
            </a:pPr>
            <a:r>
              <a:rPr lang="en-US" sz="2200" dirty="0"/>
              <a:t>The TM will still propose the basic match and miss the nuanced legal context, leading to a translation error in a critical setting.</a:t>
            </a:r>
          </a:p>
        </p:txBody>
      </p:sp>
    </p:spTree>
    <p:extLst>
      <p:ext uri="{BB962C8B-B14F-4D97-AF65-F5344CB8AC3E}">
        <p14:creationId xmlns:p14="http://schemas.microsoft.com/office/powerpoint/2010/main" val="188505626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F47D699-F96F-F591-9962-A9ECD8A15329}"/>
              </a:ext>
            </a:extLst>
          </p:cNvPr>
          <p:cNvSpPr>
            <a:spLocks noGrp="1"/>
          </p:cNvSpPr>
          <p:nvPr>
            <p:ph type="title"/>
          </p:nvPr>
        </p:nvSpPr>
        <p:spPr>
          <a:xfrm>
            <a:off x="646111" y="452718"/>
            <a:ext cx="9404723" cy="800895"/>
          </a:xfrm>
        </p:spPr>
        <p:txBody>
          <a:bodyPr/>
          <a:lstStyle/>
          <a:p>
            <a:r>
              <a:rPr lang="en-US" sz="2800" b="1" dirty="0"/>
              <a:t>What is translation memory? </a:t>
            </a:r>
            <a:br>
              <a:rPr lang="en-US" sz="2800" b="1" dirty="0"/>
            </a:br>
            <a:br>
              <a:rPr lang="en-US" sz="2800" dirty="0"/>
            </a:br>
            <a:endParaRPr lang="en-US" sz="2800" b="1" dirty="0"/>
          </a:p>
        </p:txBody>
      </p:sp>
      <p:sp>
        <p:nvSpPr>
          <p:cNvPr id="3" name="Espace réservé du contenu 2">
            <a:extLst>
              <a:ext uri="{FF2B5EF4-FFF2-40B4-BE49-F238E27FC236}">
                <a16:creationId xmlns:a16="http://schemas.microsoft.com/office/drawing/2014/main" id="{57691719-7944-678F-D728-574894F61B08}"/>
              </a:ext>
            </a:extLst>
          </p:cNvPr>
          <p:cNvSpPr>
            <a:spLocks noGrp="1"/>
          </p:cNvSpPr>
          <p:nvPr>
            <p:ph idx="1"/>
          </p:nvPr>
        </p:nvSpPr>
        <p:spPr>
          <a:xfrm>
            <a:off x="1622729" y="1934931"/>
            <a:ext cx="8946541" cy="4195481"/>
          </a:xfrm>
        </p:spPr>
        <p:txBody>
          <a:bodyPr/>
          <a:lstStyle/>
          <a:p>
            <a:pPr algn="just">
              <a:buFont typeface="Arial" panose="020B0604020202020204" pitchFamily="34" charset="0"/>
              <a:buChar char="•"/>
            </a:pPr>
            <a:r>
              <a:rPr lang="en-US" sz="2400" dirty="0"/>
              <a:t>Translation Memory (TM) is a database for sentence pairs (matching source and target segments); in other words, the heart of translation technology. It speeds up translators’ localization processes while maintaining consistency, and increasing translation quality.</a:t>
            </a:r>
          </a:p>
          <a:p>
            <a:pPr algn="just">
              <a:buFont typeface="Arial" panose="020B0604020202020204" pitchFamily="34" charset="0"/>
              <a:buChar char="•"/>
            </a:pPr>
            <a:r>
              <a:rPr lang="en-US" sz="2400" dirty="0"/>
              <a:t>Translation memory, unlike machine translation, offers the possibility to reuse previous translations and handle language repetition across a project. </a:t>
            </a:r>
          </a:p>
          <a:p>
            <a:pPr algn="just">
              <a:buFont typeface="Arial" panose="020B0604020202020204" pitchFamily="34" charset="0"/>
              <a:buChar char="•"/>
            </a:pPr>
            <a:endParaRPr lang="en-US" sz="2400" dirty="0"/>
          </a:p>
          <a:p>
            <a:pPr marL="0" indent="0" algn="r">
              <a:buNone/>
            </a:pPr>
            <a:r>
              <a:rPr lang="fr-FR" dirty="0"/>
              <a:t>https://www.memoq.com/</a:t>
            </a:r>
          </a:p>
        </p:txBody>
      </p:sp>
    </p:spTree>
    <p:extLst>
      <p:ext uri="{BB962C8B-B14F-4D97-AF65-F5344CB8AC3E}">
        <p14:creationId xmlns:p14="http://schemas.microsoft.com/office/powerpoint/2010/main" val="350807343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95CD6A8-FFF9-3593-0061-0746A48856E9}"/>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2E3AE040-E736-5D43-7AB9-3DB4EE017756}"/>
              </a:ext>
            </a:extLst>
          </p:cNvPr>
          <p:cNvSpPr>
            <a:spLocks noGrp="1"/>
          </p:cNvSpPr>
          <p:nvPr>
            <p:ph type="title"/>
          </p:nvPr>
        </p:nvSpPr>
        <p:spPr>
          <a:xfrm>
            <a:off x="631362" y="305234"/>
            <a:ext cx="10326689" cy="1110611"/>
          </a:xfrm>
        </p:spPr>
        <p:txBody>
          <a:bodyPr/>
          <a:lstStyle/>
          <a:p>
            <a:r>
              <a:rPr lang="en-US" sz="2800" dirty="0"/>
              <a:t>2. Overreliance leads to propagation of old mistakes or inconsistencies</a:t>
            </a:r>
          </a:p>
        </p:txBody>
      </p:sp>
      <p:sp>
        <p:nvSpPr>
          <p:cNvPr id="3" name="Espace réservé du contenu 2">
            <a:extLst>
              <a:ext uri="{FF2B5EF4-FFF2-40B4-BE49-F238E27FC236}">
                <a16:creationId xmlns:a16="http://schemas.microsoft.com/office/drawing/2014/main" id="{B7FEA0AE-3790-2341-EF5F-9208198CA8F8}"/>
              </a:ext>
            </a:extLst>
          </p:cNvPr>
          <p:cNvSpPr>
            <a:spLocks noGrp="1"/>
          </p:cNvSpPr>
          <p:nvPr>
            <p:ph idx="1"/>
          </p:nvPr>
        </p:nvSpPr>
        <p:spPr>
          <a:xfrm>
            <a:off x="852948" y="1757950"/>
            <a:ext cx="10486103" cy="4647332"/>
          </a:xfrm>
        </p:spPr>
        <p:txBody>
          <a:bodyPr>
            <a:noAutofit/>
          </a:bodyPr>
          <a:lstStyle/>
          <a:p>
            <a:pPr marL="0" indent="0" algn="just">
              <a:buNone/>
            </a:pPr>
            <a:r>
              <a:rPr lang="en-US" sz="2200" i="1" dirty="0"/>
              <a:t>“…many translators adopt, more or less, a critical stance as to the acceptance or rejection of fuzzy matches, exact matches can be tempting to accept automatically without taking the contextual factors into account, especially by inexperienced or untrained translators.” — Bowker, 2006: p. 54</a:t>
            </a:r>
          </a:p>
          <a:p>
            <a:pPr algn="just">
              <a:buFont typeface="Arial" panose="020B0604020202020204" pitchFamily="34" charset="0"/>
              <a:buChar char="•"/>
            </a:pPr>
            <a:r>
              <a:rPr lang="en-US" sz="2200" dirty="0"/>
              <a:t>Suppose an old TM erroneously translates: [EN] "actually" → [FR] « </a:t>
            </a:r>
            <a:r>
              <a:rPr lang="en-US" sz="2200" dirty="0" err="1"/>
              <a:t>actuellement</a:t>
            </a:r>
            <a:r>
              <a:rPr lang="en-US" sz="2200" dirty="0"/>
              <a:t> » (mistake: "currently" instead of "actually/</a:t>
            </a:r>
            <a:r>
              <a:rPr lang="en-US" sz="2200" dirty="0" err="1"/>
              <a:t>en</a:t>
            </a:r>
            <a:r>
              <a:rPr lang="en-US" sz="2200" dirty="0"/>
              <a:t> fait")</a:t>
            </a:r>
          </a:p>
          <a:p>
            <a:pPr algn="just">
              <a:buFont typeface="Arial" panose="020B0604020202020204" pitchFamily="34" charset="0"/>
              <a:buChar char="•"/>
            </a:pPr>
            <a:r>
              <a:rPr lang="en-US" sz="2200" dirty="0"/>
              <a:t>When the user translates "He actually finished the project on time," the TM proposes « Il a </a:t>
            </a:r>
            <a:r>
              <a:rPr lang="en-US" sz="2200" dirty="0" err="1"/>
              <a:t>actuellement</a:t>
            </a:r>
            <a:r>
              <a:rPr lang="en-US" sz="2200" dirty="0"/>
              <a:t> </a:t>
            </a:r>
            <a:r>
              <a:rPr lang="en-US" sz="2200" dirty="0" err="1"/>
              <a:t>fini</a:t>
            </a:r>
            <a:r>
              <a:rPr lang="en-US" sz="2200" dirty="0"/>
              <a:t> le </a:t>
            </a:r>
            <a:r>
              <a:rPr lang="en-US" sz="2200" dirty="0" err="1"/>
              <a:t>projet</a:t>
            </a:r>
            <a:r>
              <a:rPr lang="en-US" sz="2200" dirty="0"/>
              <a:t> à temps. »</a:t>
            </a:r>
          </a:p>
          <a:p>
            <a:pPr marL="0" indent="0" algn="just">
              <a:buNone/>
            </a:pPr>
            <a:r>
              <a:rPr lang="en-US" sz="2200" dirty="0"/>
              <a:t>If the translator accepts automatically without checking, the error spreads throughout new documents. The meaning changes completely: instead of emphasizing that he did finish the project (contrary to expectations), the text now states he is currently finishing it.</a:t>
            </a:r>
          </a:p>
        </p:txBody>
      </p:sp>
    </p:spTree>
    <p:extLst>
      <p:ext uri="{BB962C8B-B14F-4D97-AF65-F5344CB8AC3E}">
        <p14:creationId xmlns:p14="http://schemas.microsoft.com/office/powerpoint/2010/main" val="77150068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13E7FFD-1BC4-A0FD-D121-489B8D6385D6}"/>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C3BFB92C-DA90-2220-2A74-70A32C6E92E4}"/>
              </a:ext>
            </a:extLst>
          </p:cNvPr>
          <p:cNvSpPr>
            <a:spLocks noGrp="1"/>
          </p:cNvSpPr>
          <p:nvPr>
            <p:ph type="title"/>
          </p:nvPr>
        </p:nvSpPr>
        <p:spPr>
          <a:xfrm>
            <a:off x="646110" y="452719"/>
            <a:ext cx="10326689" cy="720988"/>
          </a:xfrm>
        </p:spPr>
        <p:txBody>
          <a:bodyPr/>
          <a:lstStyle/>
          <a:p>
            <a:r>
              <a:rPr lang="en-US" sz="2800" dirty="0"/>
              <a:t>3. Inflexibility with polysemy and domain specificity</a:t>
            </a:r>
          </a:p>
        </p:txBody>
      </p:sp>
      <p:sp>
        <p:nvSpPr>
          <p:cNvPr id="3" name="Espace réservé du contenu 2">
            <a:extLst>
              <a:ext uri="{FF2B5EF4-FFF2-40B4-BE49-F238E27FC236}">
                <a16:creationId xmlns:a16="http://schemas.microsoft.com/office/drawing/2014/main" id="{C1D8F4DE-0D1F-D811-2B0B-BD43EBA4D91F}"/>
              </a:ext>
            </a:extLst>
          </p:cNvPr>
          <p:cNvSpPr>
            <a:spLocks noGrp="1"/>
          </p:cNvSpPr>
          <p:nvPr>
            <p:ph idx="1"/>
          </p:nvPr>
        </p:nvSpPr>
        <p:spPr>
          <a:xfrm>
            <a:off x="791571" y="1869742"/>
            <a:ext cx="10454184" cy="4640239"/>
          </a:xfrm>
        </p:spPr>
        <p:txBody>
          <a:bodyPr>
            <a:noAutofit/>
          </a:bodyPr>
          <a:lstStyle/>
          <a:p>
            <a:pPr marL="0" indent="0" algn="just">
              <a:buNone/>
            </a:pPr>
            <a:r>
              <a:rPr lang="en-US" sz="2200" i="1" dirty="0"/>
              <a:t>“If you decide that </a:t>
            </a:r>
            <a:r>
              <a:rPr lang="en-US" sz="2200" i="1" dirty="0" err="1"/>
              <a:t>memoQ</a:t>
            </a:r>
            <a:r>
              <a:rPr lang="en-US" sz="2200" i="1" dirty="0"/>
              <a:t> should allow only one translation and then you translate an already translated segment differently, the new translation replaces the older one in the memory.” — </a:t>
            </a:r>
            <a:r>
              <a:rPr lang="en-US" sz="2200" i="1" dirty="0" err="1"/>
              <a:t>memoQ</a:t>
            </a:r>
            <a:r>
              <a:rPr lang="en-US" sz="2200" i="1" dirty="0"/>
              <a:t> documentation</a:t>
            </a:r>
          </a:p>
          <a:p>
            <a:pPr marL="0" indent="0">
              <a:buNone/>
            </a:pPr>
            <a:r>
              <a:rPr lang="en-US" sz="2200" b="1" dirty="0"/>
              <a:t>Example:</a:t>
            </a:r>
            <a:br>
              <a:rPr lang="en-US" sz="2200" dirty="0"/>
            </a:br>
            <a:r>
              <a:rPr lang="en-US" sz="2200" dirty="0"/>
              <a:t>In IT,</a:t>
            </a:r>
          </a:p>
          <a:p>
            <a:pPr algn="just">
              <a:buFont typeface="Arial" panose="020B0604020202020204" pitchFamily="34" charset="0"/>
              <a:buChar char="•"/>
            </a:pPr>
            <a:r>
              <a:rPr lang="en-US" sz="2200" dirty="0"/>
              <a:t>[EN] “mouse” → [FR] « </a:t>
            </a:r>
            <a:r>
              <a:rPr lang="en-US" sz="2200" dirty="0" err="1"/>
              <a:t>souris</a:t>
            </a:r>
            <a:r>
              <a:rPr lang="en-US" sz="2200" dirty="0"/>
              <a:t> » (computer mouse, IT manual)</a:t>
            </a:r>
            <a:br>
              <a:rPr lang="en-US" sz="2200" dirty="0"/>
            </a:br>
            <a:r>
              <a:rPr lang="en-US" sz="2200" dirty="0"/>
              <a:t>In a biology text,</a:t>
            </a:r>
          </a:p>
          <a:p>
            <a:pPr>
              <a:buFont typeface="Arial" panose="020B0604020202020204" pitchFamily="34" charset="0"/>
              <a:buChar char="•"/>
            </a:pPr>
            <a:r>
              <a:rPr lang="en-US" sz="2200" dirty="0"/>
              <a:t>[EN] “mouse” → [FR] « </a:t>
            </a:r>
            <a:r>
              <a:rPr lang="en-US" sz="2200" dirty="0" err="1"/>
              <a:t>souris</a:t>
            </a:r>
            <a:r>
              <a:rPr lang="en-US" sz="2200" dirty="0"/>
              <a:t> » (animal, scientific article)</a:t>
            </a:r>
          </a:p>
          <a:p>
            <a:pPr marL="0" indent="0" algn="just">
              <a:buNone/>
            </a:pPr>
            <a:r>
              <a:rPr lang="en-US" sz="2200" dirty="0"/>
              <a:t>But, for a phrase like “mouse trap” in IT, an automatic TM match may suggest a literal translation incongruous for the technical context, introducing a terminology error in a technical glossary.</a:t>
            </a:r>
          </a:p>
        </p:txBody>
      </p:sp>
    </p:spTree>
    <p:extLst>
      <p:ext uri="{BB962C8B-B14F-4D97-AF65-F5344CB8AC3E}">
        <p14:creationId xmlns:p14="http://schemas.microsoft.com/office/powerpoint/2010/main" val="210512918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2D76408-B288-D741-08DD-B6A51486DAAE}"/>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A0C3137C-579B-7FAF-AB38-743E48977C5D}"/>
              </a:ext>
            </a:extLst>
          </p:cNvPr>
          <p:cNvSpPr>
            <a:spLocks noGrp="1"/>
          </p:cNvSpPr>
          <p:nvPr>
            <p:ph type="title"/>
          </p:nvPr>
        </p:nvSpPr>
        <p:spPr>
          <a:xfrm>
            <a:off x="572368" y="262458"/>
            <a:ext cx="10326689" cy="652750"/>
          </a:xfrm>
        </p:spPr>
        <p:txBody>
          <a:bodyPr/>
          <a:lstStyle/>
          <a:p>
            <a:r>
              <a:rPr lang="en-US" sz="2800" dirty="0"/>
              <a:t>4. Not capturing idioms or figurative meaning</a:t>
            </a:r>
          </a:p>
        </p:txBody>
      </p:sp>
      <p:sp>
        <p:nvSpPr>
          <p:cNvPr id="3" name="Espace réservé du contenu 2">
            <a:extLst>
              <a:ext uri="{FF2B5EF4-FFF2-40B4-BE49-F238E27FC236}">
                <a16:creationId xmlns:a16="http://schemas.microsoft.com/office/drawing/2014/main" id="{9DAF0BEB-48CF-D14D-13DC-9319DE6C6899}"/>
              </a:ext>
            </a:extLst>
          </p:cNvPr>
          <p:cNvSpPr>
            <a:spLocks noGrp="1"/>
          </p:cNvSpPr>
          <p:nvPr>
            <p:ph idx="1"/>
          </p:nvPr>
        </p:nvSpPr>
        <p:spPr>
          <a:xfrm>
            <a:off x="692469" y="1677575"/>
            <a:ext cx="10807061" cy="4591592"/>
          </a:xfrm>
        </p:spPr>
        <p:txBody>
          <a:bodyPr>
            <a:normAutofit fontScale="85000" lnSpcReduction="20000"/>
          </a:bodyPr>
          <a:lstStyle/>
          <a:p>
            <a:pPr marL="0" indent="0" algn="just">
              <a:buNone/>
            </a:pPr>
            <a:r>
              <a:rPr lang="en-US" sz="2800" i="1" dirty="0"/>
              <a:t>“Even with TMs that are restricted to the same genre, uniqueness of individual texts and their composing sentences make the assumption of the equivalence of two sentences with the same wordings still implausible, as has been demonstrated above. The pragmatic load resides beyond the visible textual items.” — Bowker, 2006: p. 54</a:t>
            </a:r>
          </a:p>
          <a:p>
            <a:pPr marL="0" indent="0">
              <a:buNone/>
            </a:pPr>
            <a:r>
              <a:rPr lang="en-US" sz="2800" b="1" dirty="0"/>
              <a:t>Example:</a:t>
            </a:r>
          </a:p>
          <a:p>
            <a:pPr>
              <a:buFont typeface="Arial" panose="020B0604020202020204" pitchFamily="34" charset="0"/>
              <a:buChar char="•"/>
            </a:pPr>
            <a:r>
              <a:rPr lang="en-US" sz="2800" dirty="0"/>
              <a:t>[EN] “We need to break the ice at the meeting.” </a:t>
            </a:r>
          </a:p>
          <a:p>
            <a:pPr marL="0" indent="0">
              <a:buNone/>
            </a:pPr>
            <a:r>
              <a:rPr lang="en-US" sz="2800" u="sng" dirty="0"/>
              <a:t>Old TM stores: </a:t>
            </a:r>
            <a:r>
              <a:rPr lang="en-US" sz="2800" dirty="0"/>
              <a:t>[EN] "We need to break the ice at the meeting." → [FR] « Nous devons </a:t>
            </a:r>
            <a:r>
              <a:rPr lang="en-US" sz="2800" dirty="0" err="1"/>
              <a:t>casser</a:t>
            </a:r>
            <a:r>
              <a:rPr lang="en-US" sz="2800" dirty="0"/>
              <a:t> la glace à la </a:t>
            </a:r>
            <a:r>
              <a:rPr lang="en-US" sz="2800" dirty="0" err="1"/>
              <a:t>réunion</a:t>
            </a:r>
            <a:r>
              <a:rPr lang="en-US" sz="2800" dirty="0"/>
              <a:t> » (awkward literal translation)</a:t>
            </a:r>
          </a:p>
          <a:p>
            <a:pPr marL="0" indent="0">
              <a:buNone/>
            </a:pPr>
            <a:r>
              <a:rPr lang="en-US" sz="2800" u="sng" dirty="0"/>
              <a:t>Correct idiom: </a:t>
            </a:r>
            <a:r>
              <a:rPr lang="en-US" sz="2800" dirty="0"/>
              <a:t>[FR] « Nous devons </a:t>
            </a:r>
            <a:r>
              <a:rPr lang="en-US" sz="2800" dirty="0" err="1"/>
              <a:t>briser</a:t>
            </a:r>
            <a:r>
              <a:rPr lang="en-US" sz="2800" dirty="0"/>
              <a:t> la glace à la </a:t>
            </a:r>
            <a:r>
              <a:rPr lang="en-US" sz="2800" dirty="0" err="1"/>
              <a:t>réunion</a:t>
            </a:r>
            <a:r>
              <a:rPr lang="en-US" sz="2800" dirty="0"/>
              <a:t> » or better « Nous devons </a:t>
            </a:r>
            <a:r>
              <a:rPr lang="en-US" sz="2800" dirty="0" err="1"/>
              <a:t>détendre</a:t>
            </a:r>
            <a:r>
              <a:rPr lang="en-US" sz="2800" dirty="0"/>
              <a:t> </a:t>
            </a:r>
            <a:r>
              <a:rPr lang="en-US" sz="2800" dirty="0" err="1"/>
              <a:t>l'atmosphère</a:t>
            </a:r>
            <a:r>
              <a:rPr lang="en-US" sz="2800" dirty="0"/>
              <a:t> à la </a:t>
            </a:r>
            <a:r>
              <a:rPr lang="en-US" sz="2800" dirty="0" err="1"/>
              <a:t>réunion</a:t>
            </a:r>
            <a:r>
              <a:rPr lang="en-US" sz="2800" dirty="0"/>
              <a:t>. »</a:t>
            </a:r>
          </a:p>
          <a:p>
            <a:pPr marL="0" indent="0" algn="just">
              <a:buNone/>
            </a:pPr>
            <a:r>
              <a:rPr lang="en-US" sz="2800" dirty="0"/>
              <a:t>The TM match will repeat the literal, unnatural version if not critically revised.</a:t>
            </a:r>
          </a:p>
        </p:txBody>
      </p:sp>
    </p:spTree>
    <p:extLst>
      <p:ext uri="{BB962C8B-B14F-4D97-AF65-F5344CB8AC3E}">
        <p14:creationId xmlns:p14="http://schemas.microsoft.com/office/powerpoint/2010/main" val="352435497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9201D3B-F0A2-5A33-7EF9-50DCCD37BE6C}"/>
            </a:ext>
          </a:extLst>
        </p:cNvPr>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38D5D164-A4CD-F998-E96F-D43F2D6A916A}"/>
              </a:ext>
            </a:extLst>
          </p:cNvPr>
          <p:cNvSpPr>
            <a:spLocks noGrp="1"/>
          </p:cNvSpPr>
          <p:nvPr>
            <p:ph idx="1"/>
          </p:nvPr>
        </p:nvSpPr>
        <p:spPr>
          <a:xfrm>
            <a:off x="1111895" y="2135213"/>
            <a:ext cx="10326689" cy="2224587"/>
          </a:xfrm>
        </p:spPr>
        <p:txBody>
          <a:bodyPr>
            <a:normAutofit/>
          </a:bodyPr>
          <a:lstStyle/>
          <a:p>
            <a:pPr marL="0" indent="0">
              <a:buNone/>
            </a:pPr>
            <a:r>
              <a:rPr lang="en-US" b="1" dirty="0"/>
              <a:t>Sources:</a:t>
            </a:r>
          </a:p>
          <a:p>
            <a:pPr>
              <a:buFont typeface="Arial" panose="020B0604020202020204" pitchFamily="34" charset="0"/>
              <a:buChar char="•"/>
            </a:pPr>
            <a:r>
              <a:rPr lang="en-US" dirty="0"/>
              <a:t>Bowker, Lynne (2006). “Translation memory and text.”</a:t>
            </a:r>
            <a:br>
              <a:rPr lang="en-US" dirty="0"/>
            </a:br>
            <a:r>
              <a:rPr lang="en-US" i="1" dirty="0"/>
              <a:t>Text analysis model for enhancing translation memory outcome</a:t>
            </a:r>
            <a:r>
              <a:rPr lang="en-US" dirty="0"/>
              <a:t>, trans-</a:t>
            </a:r>
            <a:r>
              <a:rPr lang="en-US" dirty="0" err="1"/>
              <a:t>kom</a:t>
            </a:r>
            <a:r>
              <a:rPr lang="en-US" dirty="0"/>
              <a:t> 11 : 45-62.</a:t>
            </a:r>
          </a:p>
          <a:p>
            <a:pPr>
              <a:buFont typeface="Arial" panose="020B0604020202020204" pitchFamily="34" charset="0"/>
              <a:buChar char="•"/>
            </a:pPr>
            <a:r>
              <a:rPr lang="en-US" dirty="0" err="1"/>
              <a:t>memoQ</a:t>
            </a:r>
            <a:r>
              <a:rPr lang="en-US" dirty="0"/>
              <a:t> documentation: </a:t>
            </a:r>
            <a:r>
              <a:rPr lang="en-US" b="1" dirty="0">
                <a:hlinkClick r:id="rId2"/>
              </a:rPr>
              <a:t>Translation memories</a:t>
            </a:r>
            <a:endParaRPr lang="en-US" dirty="0"/>
          </a:p>
        </p:txBody>
      </p:sp>
    </p:spTree>
    <p:extLst>
      <p:ext uri="{BB962C8B-B14F-4D97-AF65-F5344CB8AC3E}">
        <p14:creationId xmlns:p14="http://schemas.microsoft.com/office/powerpoint/2010/main" val="302139456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94E1D34-835B-C819-A1E3-AFE46B925053}"/>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593BB481-7B42-084C-37FE-ACA7556AC1A7}"/>
              </a:ext>
            </a:extLst>
          </p:cNvPr>
          <p:cNvSpPr>
            <a:spLocks noGrp="1"/>
          </p:cNvSpPr>
          <p:nvPr>
            <p:ph type="title"/>
          </p:nvPr>
        </p:nvSpPr>
        <p:spPr>
          <a:xfrm>
            <a:off x="645130" y="609601"/>
            <a:ext cx="9404723" cy="680046"/>
          </a:xfrm>
        </p:spPr>
        <p:txBody>
          <a:bodyPr/>
          <a:lstStyle/>
          <a:p>
            <a:r>
              <a:rPr lang="en-US" sz="2800" b="1" dirty="0"/>
              <a:t>Examples of TM Tools</a:t>
            </a:r>
          </a:p>
        </p:txBody>
      </p:sp>
      <p:sp>
        <p:nvSpPr>
          <p:cNvPr id="3" name="Espace réservé du contenu 2">
            <a:extLst>
              <a:ext uri="{FF2B5EF4-FFF2-40B4-BE49-F238E27FC236}">
                <a16:creationId xmlns:a16="http://schemas.microsoft.com/office/drawing/2014/main" id="{B6EFB64A-452D-A39C-3E6B-C16FA8C233F7}"/>
              </a:ext>
            </a:extLst>
          </p:cNvPr>
          <p:cNvSpPr>
            <a:spLocks noGrp="1"/>
          </p:cNvSpPr>
          <p:nvPr>
            <p:ph idx="1"/>
          </p:nvPr>
        </p:nvSpPr>
        <p:spPr>
          <a:xfrm>
            <a:off x="1458154" y="2340056"/>
            <a:ext cx="8946541" cy="2177888"/>
          </a:xfrm>
        </p:spPr>
        <p:txBody>
          <a:bodyPr/>
          <a:lstStyle/>
          <a:p>
            <a:pPr>
              <a:buFont typeface="Arial" panose="020B0604020202020204" pitchFamily="34" charset="0"/>
              <a:buChar char="•"/>
            </a:pPr>
            <a:r>
              <a:rPr lang="en-US" sz="2400" b="1" dirty="0"/>
              <a:t>SDL Trados Studio</a:t>
            </a:r>
            <a:r>
              <a:rPr lang="en-US" sz="2400" dirty="0"/>
              <a:t> (the most widely used in the industry)</a:t>
            </a:r>
          </a:p>
          <a:p>
            <a:pPr>
              <a:buFont typeface="Arial" panose="020B0604020202020204" pitchFamily="34" charset="0"/>
              <a:buChar char="•"/>
            </a:pPr>
            <a:r>
              <a:rPr lang="en-US" sz="2400" b="1" dirty="0"/>
              <a:t>MemoQ</a:t>
            </a:r>
            <a:r>
              <a:rPr lang="en-US" sz="2400" dirty="0"/>
              <a:t> (user-friendly and collaborative)</a:t>
            </a:r>
          </a:p>
          <a:p>
            <a:pPr>
              <a:buFont typeface="Arial" panose="020B0604020202020204" pitchFamily="34" charset="0"/>
              <a:buChar char="•"/>
            </a:pPr>
            <a:r>
              <a:rPr lang="en-US" sz="2400" b="1" dirty="0" err="1"/>
              <a:t>Wordfast</a:t>
            </a:r>
            <a:r>
              <a:rPr lang="en-US" sz="2400" dirty="0"/>
              <a:t> (light and compatible with MS Word)</a:t>
            </a:r>
          </a:p>
          <a:p>
            <a:pPr>
              <a:buFont typeface="Arial" panose="020B0604020202020204" pitchFamily="34" charset="0"/>
              <a:buChar char="•"/>
            </a:pPr>
            <a:r>
              <a:rPr lang="en-US" sz="2400" b="1" dirty="0" err="1"/>
              <a:t>OmegaT</a:t>
            </a:r>
            <a:r>
              <a:rPr lang="en-US" sz="2400" dirty="0"/>
              <a:t> (open source and free)</a:t>
            </a:r>
          </a:p>
          <a:p>
            <a:pPr marL="0" indent="0">
              <a:buNone/>
            </a:pPr>
            <a:endParaRPr lang="fr-FR" dirty="0"/>
          </a:p>
        </p:txBody>
      </p:sp>
    </p:spTree>
    <p:extLst>
      <p:ext uri="{BB962C8B-B14F-4D97-AF65-F5344CB8AC3E}">
        <p14:creationId xmlns:p14="http://schemas.microsoft.com/office/powerpoint/2010/main" val="319229271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AA2DF13-7BAA-6479-1A73-9BB0E0F61CF6}"/>
              </a:ext>
            </a:extLst>
          </p:cNvPr>
          <p:cNvSpPr>
            <a:spLocks noGrp="1"/>
          </p:cNvSpPr>
          <p:nvPr>
            <p:ph type="title"/>
          </p:nvPr>
        </p:nvSpPr>
        <p:spPr>
          <a:xfrm>
            <a:off x="1393638" y="3025982"/>
            <a:ext cx="9404723" cy="806035"/>
          </a:xfrm>
        </p:spPr>
        <p:txBody>
          <a:bodyPr/>
          <a:lstStyle/>
          <a:p>
            <a:pPr algn="ctr"/>
            <a:r>
              <a:rPr lang="fr-FR" b="1" dirty="0" err="1"/>
              <a:t>Experimentation</a:t>
            </a:r>
            <a:r>
              <a:rPr lang="fr-FR" b="1" dirty="0"/>
              <a:t> </a:t>
            </a:r>
            <a:r>
              <a:rPr lang="fr-FR" b="1" dirty="0" err="1"/>
              <a:t>with</a:t>
            </a:r>
            <a:r>
              <a:rPr lang="fr-FR" b="1" dirty="0"/>
              <a:t> </a:t>
            </a:r>
            <a:r>
              <a:rPr lang="fr-FR" b="1" dirty="0" err="1"/>
              <a:t>MemoQ</a:t>
            </a:r>
            <a:endParaRPr lang="fr-FR" b="1" dirty="0"/>
          </a:p>
        </p:txBody>
      </p:sp>
    </p:spTree>
    <p:extLst>
      <p:ext uri="{BB962C8B-B14F-4D97-AF65-F5344CB8AC3E}">
        <p14:creationId xmlns:p14="http://schemas.microsoft.com/office/powerpoint/2010/main" val="396922473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E361DE2-7252-61D3-36F0-A8A9A8CC2CA0}"/>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BE635FF7-FF1C-515A-63FB-1885D8D09BDF}"/>
              </a:ext>
            </a:extLst>
          </p:cNvPr>
          <p:cNvSpPr>
            <a:spLocks noGrp="1"/>
          </p:cNvSpPr>
          <p:nvPr>
            <p:ph type="title"/>
          </p:nvPr>
        </p:nvSpPr>
        <p:spPr>
          <a:xfrm>
            <a:off x="646111" y="452718"/>
            <a:ext cx="9404723" cy="668159"/>
          </a:xfrm>
        </p:spPr>
        <p:txBody>
          <a:bodyPr/>
          <a:lstStyle/>
          <a:p>
            <a:r>
              <a:rPr lang="en-US" sz="2800" b="1" dirty="0"/>
              <a:t>How does translation memory works?</a:t>
            </a:r>
            <a:br>
              <a:rPr lang="en-US" sz="2800" b="1" dirty="0"/>
            </a:br>
            <a:br>
              <a:rPr lang="en-US" sz="2800" dirty="0"/>
            </a:br>
            <a:endParaRPr lang="en-US" sz="2800" b="1" dirty="0"/>
          </a:p>
        </p:txBody>
      </p:sp>
      <p:sp>
        <p:nvSpPr>
          <p:cNvPr id="3" name="Espace réservé du contenu 2">
            <a:extLst>
              <a:ext uri="{FF2B5EF4-FFF2-40B4-BE49-F238E27FC236}">
                <a16:creationId xmlns:a16="http://schemas.microsoft.com/office/drawing/2014/main" id="{F32F5675-A90F-4005-50C8-839C07205CF2}"/>
              </a:ext>
            </a:extLst>
          </p:cNvPr>
          <p:cNvSpPr>
            <a:spLocks noGrp="1"/>
          </p:cNvSpPr>
          <p:nvPr>
            <p:ph idx="1"/>
          </p:nvPr>
        </p:nvSpPr>
        <p:spPr>
          <a:xfrm>
            <a:off x="1622729" y="1934931"/>
            <a:ext cx="8946541" cy="4008669"/>
          </a:xfrm>
        </p:spPr>
        <p:txBody>
          <a:bodyPr/>
          <a:lstStyle/>
          <a:p>
            <a:pPr algn="just">
              <a:buFont typeface="Arial" panose="020B0604020202020204" pitchFamily="34" charset="0"/>
              <a:buChar char="•"/>
            </a:pPr>
            <a:r>
              <a:rPr lang="en-US" sz="2400" dirty="0"/>
              <a:t>Translation memory works in the background of your CAT tool, offering sentence suggestions as you translate. Its memory consists of your previous translations and only identical or similar sentences are suggested.</a:t>
            </a:r>
          </a:p>
          <a:p>
            <a:pPr algn="just">
              <a:buFont typeface="Arial" panose="020B0604020202020204" pitchFamily="34" charset="0"/>
              <a:buChar char="•"/>
            </a:pPr>
            <a:r>
              <a:rPr lang="en-US" sz="2400" dirty="0"/>
              <a:t>The similarity between the source and target segments is indicated with percentages (100% is the perfect match) while differences are highlighted with colors.</a:t>
            </a:r>
          </a:p>
          <a:p>
            <a:pPr algn="just">
              <a:buFont typeface="Arial" panose="020B0604020202020204" pitchFamily="34" charset="0"/>
              <a:buChar char="•"/>
            </a:pPr>
            <a:endParaRPr lang="en-US" sz="2400" dirty="0"/>
          </a:p>
          <a:p>
            <a:pPr marL="0" indent="0" algn="r">
              <a:buNone/>
            </a:pPr>
            <a:r>
              <a:rPr lang="en-US" dirty="0"/>
              <a:t>https://www.memoq.com/</a:t>
            </a:r>
          </a:p>
          <a:p>
            <a:pPr marL="0" indent="0">
              <a:buNone/>
            </a:pPr>
            <a:endParaRPr lang="fr-FR" dirty="0"/>
          </a:p>
        </p:txBody>
      </p:sp>
    </p:spTree>
    <p:extLst>
      <p:ext uri="{BB962C8B-B14F-4D97-AF65-F5344CB8AC3E}">
        <p14:creationId xmlns:p14="http://schemas.microsoft.com/office/powerpoint/2010/main" val="27743227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070A87E-9FD9-27E1-7469-CFD28F5B1EB6}"/>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528AD826-BDC5-B00D-AF1D-64B21DA9891C}"/>
              </a:ext>
            </a:extLst>
          </p:cNvPr>
          <p:cNvSpPr>
            <a:spLocks noGrp="1"/>
          </p:cNvSpPr>
          <p:nvPr>
            <p:ph type="title"/>
          </p:nvPr>
        </p:nvSpPr>
        <p:spPr>
          <a:xfrm>
            <a:off x="1393638" y="2510118"/>
            <a:ext cx="9404723" cy="1147482"/>
          </a:xfrm>
        </p:spPr>
        <p:txBody>
          <a:bodyPr/>
          <a:lstStyle/>
          <a:p>
            <a:pPr algn="ctr"/>
            <a:r>
              <a:rPr lang="en-US" sz="3200" b="1" dirty="0"/>
              <a:t>How Translation Memories (TM) Work: </a:t>
            </a:r>
            <a:br>
              <a:rPr lang="en-US" sz="3200" b="1" dirty="0"/>
            </a:br>
            <a:r>
              <a:rPr lang="en-US" sz="3200" b="1" dirty="0"/>
              <a:t>Step-by-Step</a:t>
            </a:r>
          </a:p>
        </p:txBody>
      </p:sp>
    </p:spTree>
    <p:extLst>
      <p:ext uri="{BB962C8B-B14F-4D97-AF65-F5344CB8AC3E}">
        <p14:creationId xmlns:p14="http://schemas.microsoft.com/office/powerpoint/2010/main" val="161804714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E3D3B8E-A9C6-A2FF-8B0A-E2334E60282A}"/>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214DA277-FB9C-6587-E1E7-2A4DD702E2E5}"/>
              </a:ext>
            </a:extLst>
          </p:cNvPr>
          <p:cNvSpPr>
            <a:spLocks noGrp="1"/>
          </p:cNvSpPr>
          <p:nvPr>
            <p:ph type="title"/>
          </p:nvPr>
        </p:nvSpPr>
        <p:spPr>
          <a:xfrm>
            <a:off x="646111" y="452718"/>
            <a:ext cx="9404723" cy="918882"/>
          </a:xfrm>
        </p:spPr>
        <p:txBody>
          <a:bodyPr/>
          <a:lstStyle/>
          <a:p>
            <a:r>
              <a:rPr lang="en-US" sz="2800" b="1" dirty="0"/>
              <a:t>1. Segmentation</a:t>
            </a:r>
          </a:p>
        </p:txBody>
      </p:sp>
      <p:sp>
        <p:nvSpPr>
          <p:cNvPr id="3" name="Espace réservé du contenu 2">
            <a:extLst>
              <a:ext uri="{FF2B5EF4-FFF2-40B4-BE49-F238E27FC236}">
                <a16:creationId xmlns:a16="http://schemas.microsoft.com/office/drawing/2014/main" id="{268543BC-2D76-E550-8DA3-E23BA13BD1C2}"/>
              </a:ext>
            </a:extLst>
          </p:cNvPr>
          <p:cNvSpPr>
            <a:spLocks noGrp="1"/>
          </p:cNvSpPr>
          <p:nvPr>
            <p:ph idx="1"/>
          </p:nvPr>
        </p:nvSpPr>
        <p:spPr>
          <a:xfrm>
            <a:off x="1622729" y="1920182"/>
            <a:ext cx="8946541" cy="3861185"/>
          </a:xfrm>
        </p:spPr>
        <p:txBody>
          <a:bodyPr/>
          <a:lstStyle/>
          <a:p>
            <a:pPr algn="just">
              <a:buFont typeface="Arial" panose="020B0604020202020204" pitchFamily="34" charset="0"/>
              <a:buChar char="•"/>
            </a:pPr>
            <a:r>
              <a:rPr lang="en-US" sz="2400" dirty="0"/>
              <a:t>The first step is breaking down the text into manageable units, usually sentences or segments. This is essential for matching and retrieving translations.</a:t>
            </a:r>
          </a:p>
          <a:p>
            <a:pPr algn="just">
              <a:buFont typeface="Arial" panose="020B0604020202020204" pitchFamily="34" charset="0"/>
              <a:buChar char="•"/>
            </a:pPr>
            <a:r>
              <a:rPr lang="en-US" sz="2400" i="1" dirty="0"/>
              <a:t>“Segmentation is the first step in TM processing: sentences are identified using punctuation, structure, or pre-defined segmentation rules.”</a:t>
            </a:r>
          </a:p>
          <a:p>
            <a:pPr algn="just">
              <a:buFont typeface="Arial" panose="020B0604020202020204" pitchFamily="34" charset="0"/>
              <a:buChar char="•"/>
            </a:pPr>
            <a:endParaRPr lang="en-US" sz="2400" i="1" dirty="0"/>
          </a:p>
          <a:p>
            <a:pPr algn="just">
              <a:buFont typeface="Arial" panose="020B0604020202020204" pitchFamily="34" charset="0"/>
              <a:buChar char="•"/>
            </a:pPr>
            <a:r>
              <a:rPr lang="en-US" dirty="0"/>
              <a:t>Source: Somers, H. L. (2003). </a:t>
            </a:r>
            <a:r>
              <a:rPr lang="en-US" i="1" dirty="0"/>
              <a:t>Computers and Translation: A Translator’s Guide</a:t>
            </a:r>
            <a:r>
              <a:rPr lang="en-US" dirty="0"/>
              <a:t>. Amsterdam: John Benjamins.</a:t>
            </a:r>
          </a:p>
          <a:p>
            <a:pPr marL="0" indent="0">
              <a:buNone/>
            </a:pPr>
            <a:endParaRPr lang="fr-FR" dirty="0"/>
          </a:p>
        </p:txBody>
      </p:sp>
    </p:spTree>
    <p:extLst>
      <p:ext uri="{BB962C8B-B14F-4D97-AF65-F5344CB8AC3E}">
        <p14:creationId xmlns:p14="http://schemas.microsoft.com/office/powerpoint/2010/main" val="315139136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2FE9215-36AE-741F-C10F-932C5BF085F4}"/>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4BB6FB9C-C2FE-F3C8-F4BA-DF29ED557E9C}"/>
              </a:ext>
            </a:extLst>
          </p:cNvPr>
          <p:cNvSpPr>
            <a:spLocks noGrp="1"/>
          </p:cNvSpPr>
          <p:nvPr>
            <p:ph type="title"/>
          </p:nvPr>
        </p:nvSpPr>
        <p:spPr>
          <a:xfrm>
            <a:off x="646111" y="452718"/>
            <a:ext cx="9404723" cy="712405"/>
          </a:xfrm>
        </p:spPr>
        <p:txBody>
          <a:bodyPr/>
          <a:lstStyle/>
          <a:p>
            <a:r>
              <a:rPr lang="en-US" sz="2800" b="1" dirty="0"/>
              <a:t>1. Segmentation</a:t>
            </a:r>
          </a:p>
        </p:txBody>
      </p:sp>
      <p:sp>
        <p:nvSpPr>
          <p:cNvPr id="3" name="Espace réservé du contenu 2">
            <a:extLst>
              <a:ext uri="{FF2B5EF4-FFF2-40B4-BE49-F238E27FC236}">
                <a16:creationId xmlns:a16="http://schemas.microsoft.com/office/drawing/2014/main" id="{98F3438D-3F86-3A4A-2C0D-223F820D0304}"/>
              </a:ext>
            </a:extLst>
          </p:cNvPr>
          <p:cNvSpPr>
            <a:spLocks noGrp="1"/>
          </p:cNvSpPr>
          <p:nvPr>
            <p:ph idx="1"/>
          </p:nvPr>
        </p:nvSpPr>
        <p:spPr>
          <a:xfrm>
            <a:off x="1622729" y="1822872"/>
            <a:ext cx="8946541" cy="3212256"/>
          </a:xfrm>
        </p:spPr>
        <p:txBody>
          <a:bodyPr/>
          <a:lstStyle/>
          <a:p>
            <a:pPr marL="0" indent="0" algn="just">
              <a:buNone/>
            </a:pPr>
            <a:r>
              <a:rPr lang="en-US" sz="2400" b="1" dirty="0"/>
              <a:t>Example:</a:t>
            </a:r>
          </a:p>
          <a:p>
            <a:pPr algn="just">
              <a:buFont typeface="Arial" panose="020B0604020202020204" pitchFamily="34" charset="0"/>
              <a:buChar char="•"/>
            </a:pPr>
            <a:r>
              <a:rPr lang="en-US" sz="2400" b="1" i="1" dirty="0"/>
              <a:t>Original text:</a:t>
            </a:r>
            <a:r>
              <a:rPr lang="en-US" sz="2400" i="1" dirty="0"/>
              <a:t> "The meeting will start at 10 a.m. Please be on time."</a:t>
            </a:r>
          </a:p>
          <a:p>
            <a:pPr marL="0" indent="0" algn="just">
              <a:buNone/>
            </a:pPr>
            <a:r>
              <a:rPr lang="en-US" sz="2400" b="1" dirty="0"/>
              <a:t>Segmented:</a:t>
            </a:r>
          </a:p>
          <a:p>
            <a:pPr algn="just">
              <a:buFont typeface="Arial" panose="020B0604020202020204" pitchFamily="34" charset="0"/>
              <a:buChar char="•"/>
            </a:pPr>
            <a:r>
              <a:rPr lang="en-US" sz="2400" b="1" dirty="0"/>
              <a:t>Segment 1:</a:t>
            </a:r>
            <a:r>
              <a:rPr lang="en-US" sz="2400" dirty="0"/>
              <a:t> "The meeting will start at 10 a.m."</a:t>
            </a:r>
          </a:p>
          <a:p>
            <a:pPr algn="just">
              <a:buFont typeface="Arial" panose="020B0604020202020204" pitchFamily="34" charset="0"/>
              <a:buChar char="•"/>
            </a:pPr>
            <a:r>
              <a:rPr lang="en-US" sz="2400" b="1" dirty="0"/>
              <a:t>Segment 2:</a:t>
            </a:r>
            <a:r>
              <a:rPr lang="en-US" sz="2400" dirty="0"/>
              <a:t> "Please be on time."</a:t>
            </a:r>
          </a:p>
          <a:p>
            <a:pPr marL="0" indent="0">
              <a:buNone/>
            </a:pPr>
            <a:endParaRPr lang="fr-FR" dirty="0"/>
          </a:p>
        </p:txBody>
      </p:sp>
    </p:spTree>
    <p:extLst>
      <p:ext uri="{BB962C8B-B14F-4D97-AF65-F5344CB8AC3E}">
        <p14:creationId xmlns:p14="http://schemas.microsoft.com/office/powerpoint/2010/main" val="351091598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4D05B81-F4D2-65EF-C1C3-91797C4F4167}"/>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B92C4424-7757-D8BE-5692-5B16ABF7324D}"/>
              </a:ext>
            </a:extLst>
          </p:cNvPr>
          <p:cNvSpPr>
            <a:spLocks noGrp="1"/>
          </p:cNvSpPr>
          <p:nvPr>
            <p:ph type="title"/>
          </p:nvPr>
        </p:nvSpPr>
        <p:spPr>
          <a:xfrm>
            <a:off x="646111" y="452718"/>
            <a:ext cx="9404723" cy="594417"/>
          </a:xfrm>
        </p:spPr>
        <p:txBody>
          <a:bodyPr/>
          <a:lstStyle/>
          <a:p>
            <a:r>
              <a:rPr lang="en-US" sz="2800" b="1" dirty="0"/>
              <a:t>2. Matching and Retrieval</a:t>
            </a:r>
          </a:p>
        </p:txBody>
      </p:sp>
      <p:sp>
        <p:nvSpPr>
          <p:cNvPr id="3" name="Espace réservé du contenu 2">
            <a:extLst>
              <a:ext uri="{FF2B5EF4-FFF2-40B4-BE49-F238E27FC236}">
                <a16:creationId xmlns:a16="http://schemas.microsoft.com/office/drawing/2014/main" id="{45075D5E-29B6-3376-B6F8-1ADC7B729625}"/>
              </a:ext>
            </a:extLst>
          </p:cNvPr>
          <p:cNvSpPr>
            <a:spLocks noGrp="1"/>
          </p:cNvSpPr>
          <p:nvPr>
            <p:ph idx="1"/>
          </p:nvPr>
        </p:nvSpPr>
        <p:spPr>
          <a:xfrm>
            <a:off x="1622729" y="1964428"/>
            <a:ext cx="8946541" cy="3551469"/>
          </a:xfrm>
        </p:spPr>
        <p:txBody>
          <a:bodyPr/>
          <a:lstStyle/>
          <a:p>
            <a:pPr algn="just">
              <a:buFont typeface="Arial" panose="020B0604020202020204" pitchFamily="34" charset="0"/>
              <a:buChar char="•"/>
            </a:pPr>
            <a:r>
              <a:rPr lang="en-US" sz="2400" dirty="0"/>
              <a:t>When a segment is to be translated, the TM system searches its database to find either an exact or a fuzzy match with previously translated segments.</a:t>
            </a:r>
          </a:p>
          <a:p>
            <a:pPr algn="just">
              <a:buFont typeface="Arial" panose="020B0604020202020204" pitchFamily="34" charset="0"/>
              <a:buChar char="•"/>
            </a:pPr>
            <a:r>
              <a:rPr lang="en-US" sz="2400" i="1" dirty="0"/>
              <a:t>“When you translate, </a:t>
            </a:r>
            <a:r>
              <a:rPr lang="en-US" sz="2400" i="1" dirty="0" err="1"/>
              <a:t>memoQ</a:t>
            </a:r>
            <a:r>
              <a:rPr lang="en-US" sz="2400" i="1" dirty="0"/>
              <a:t> looks for matches in the translation memory. It suggests matches and scores their similarity to your segment.”</a:t>
            </a:r>
          </a:p>
          <a:p>
            <a:pPr marL="0" indent="0" algn="just">
              <a:buNone/>
            </a:pPr>
            <a:endParaRPr lang="en-US" sz="2400" i="1" dirty="0"/>
          </a:p>
          <a:p>
            <a:pPr marL="0" indent="0" algn="r">
              <a:buNone/>
            </a:pPr>
            <a:r>
              <a:rPr lang="en-US" dirty="0"/>
              <a:t>Source: </a:t>
            </a:r>
            <a:r>
              <a:rPr lang="en-US" b="1" u="sng" dirty="0" err="1">
                <a:hlinkClick r:id="rId2"/>
              </a:rPr>
              <a:t>memoQ</a:t>
            </a:r>
            <a:r>
              <a:rPr lang="en-US" b="1" u="sng" dirty="0">
                <a:hlinkClick r:id="rId2"/>
              </a:rPr>
              <a:t> documentation</a:t>
            </a:r>
            <a:endParaRPr lang="en-US" dirty="0"/>
          </a:p>
          <a:p>
            <a:pPr marL="0" indent="0">
              <a:buNone/>
            </a:pPr>
            <a:endParaRPr lang="fr-FR" dirty="0"/>
          </a:p>
        </p:txBody>
      </p:sp>
    </p:spTree>
    <p:extLst>
      <p:ext uri="{BB962C8B-B14F-4D97-AF65-F5344CB8AC3E}">
        <p14:creationId xmlns:p14="http://schemas.microsoft.com/office/powerpoint/2010/main" val="149124216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785137B-D0C0-C2A8-A590-A0765574BE20}"/>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AF42C024-BE4C-140A-E9C2-1A132E2DC2CA}"/>
              </a:ext>
            </a:extLst>
          </p:cNvPr>
          <p:cNvSpPr>
            <a:spLocks noGrp="1"/>
          </p:cNvSpPr>
          <p:nvPr>
            <p:ph type="title"/>
          </p:nvPr>
        </p:nvSpPr>
        <p:spPr>
          <a:xfrm>
            <a:off x="646111" y="452718"/>
            <a:ext cx="9404723" cy="609166"/>
          </a:xfrm>
        </p:spPr>
        <p:txBody>
          <a:bodyPr/>
          <a:lstStyle/>
          <a:p>
            <a:r>
              <a:rPr lang="en-US" sz="2800" b="1" dirty="0"/>
              <a:t>2. Matching and Retrieval</a:t>
            </a:r>
          </a:p>
        </p:txBody>
      </p:sp>
      <p:sp>
        <p:nvSpPr>
          <p:cNvPr id="3" name="Espace réservé du contenu 2">
            <a:extLst>
              <a:ext uri="{FF2B5EF4-FFF2-40B4-BE49-F238E27FC236}">
                <a16:creationId xmlns:a16="http://schemas.microsoft.com/office/drawing/2014/main" id="{8135730F-D563-5DA4-57B9-38DE226127CA}"/>
              </a:ext>
            </a:extLst>
          </p:cNvPr>
          <p:cNvSpPr>
            <a:spLocks noGrp="1"/>
          </p:cNvSpPr>
          <p:nvPr>
            <p:ph idx="1"/>
          </p:nvPr>
        </p:nvSpPr>
        <p:spPr>
          <a:xfrm>
            <a:off x="1066800" y="1569272"/>
            <a:ext cx="10058400" cy="4585868"/>
          </a:xfrm>
        </p:spPr>
        <p:txBody>
          <a:bodyPr>
            <a:normAutofit lnSpcReduction="10000"/>
          </a:bodyPr>
          <a:lstStyle/>
          <a:p>
            <a:pPr marL="0" indent="0" algn="just">
              <a:buNone/>
            </a:pPr>
            <a:r>
              <a:rPr lang="en-US" sz="2200" b="1" dirty="0"/>
              <a:t>Exact match (100%)</a:t>
            </a:r>
          </a:p>
          <a:p>
            <a:pPr algn="just">
              <a:buFont typeface="Arial" panose="020B0604020202020204" pitchFamily="34" charset="0"/>
              <a:buChar char="•"/>
            </a:pPr>
            <a:r>
              <a:rPr lang="en-US" sz="2200" dirty="0"/>
              <a:t>The source text in the segment text is exactly the same as the match from the translation memory. </a:t>
            </a:r>
          </a:p>
          <a:p>
            <a:pPr marL="0" indent="0" algn="just">
              <a:buNone/>
            </a:pPr>
            <a:r>
              <a:rPr lang="en-US" sz="2200" b="1" dirty="0"/>
              <a:t>Nearly exact match (95%-99%)</a:t>
            </a:r>
          </a:p>
          <a:p>
            <a:pPr algn="just">
              <a:buFont typeface="Arial" panose="020B0604020202020204" pitchFamily="34" charset="0"/>
              <a:buChar char="•"/>
            </a:pPr>
            <a:r>
              <a:rPr lang="en-US" sz="2200" dirty="0"/>
              <a:t>The source text of the segment is exactly the same as the match, but there are slight differences: numbers, tags, punctuation marks and spaces might be different. </a:t>
            </a:r>
          </a:p>
          <a:p>
            <a:pPr marL="0" indent="0" algn="just">
              <a:buNone/>
            </a:pPr>
            <a:r>
              <a:rPr lang="en-US" sz="2200" b="1" dirty="0"/>
              <a:t>Fuzzy match (50%-94%)</a:t>
            </a:r>
          </a:p>
          <a:p>
            <a:pPr algn="just">
              <a:buFont typeface="Arial" panose="020B0604020202020204" pitchFamily="34" charset="0"/>
              <a:buChar char="•"/>
            </a:pPr>
            <a:r>
              <a:rPr lang="en-US" sz="2200" dirty="0"/>
              <a:t>The source text is similar to the source text in the match, but there are already differences in the text, too. From the point of view of the editing needed, we can talk of three classes of fuzzy matches. </a:t>
            </a:r>
          </a:p>
          <a:p>
            <a:pPr marL="0" indent="0" algn="r">
              <a:buNone/>
            </a:pPr>
            <a:r>
              <a:rPr lang="en-US" sz="1900" dirty="0"/>
              <a:t>Source: </a:t>
            </a:r>
            <a:r>
              <a:rPr lang="en-US" sz="1900" b="1" u="sng" dirty="0" err="1">
                <a:hlinkClick r:id="rId2"/>
              </a:rPr>
              <a:t>memoQ</a:t>
            </a:r>
            <a:r>
              <a:rPr lang="en-US" sz="1900" b="1" u="sng" dirty="0">
                <a:hlinkClick r:id="rId2"/>
              </a:rPr>
              <a:t> documentation</a:t>
            </a:r>
            <a:endParaRPr lang="en-US" sz="1900" dirty="0"/>
          </a:p>
          <a:p>
            <a:pPr marL="0" indent="0">
              <a:buNone/>
            </a:pPr>
            <a:endParaRPr lang="fr-FR" dirty="0"/>
          </a:p>
        </p:txBody>
      </p:sp>
    </p:spTree>
    <p:extLst>
      <p:ext uri="{BB962C8B-B14F-4D97-AF65-F5344CB8AC3E}">
        <p14:creationId xmlns:p14="http://schemas.microsoft.com/office/powerpoint/2010/main" val="377713095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1B6F777-EBE4-8097-0502-BDEDF3A3C745}"/>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D5AC94D1-B6A7-0401-14BF-71DA905C35F0}"/>
              </a:ext>
            </a:extLst>
          </p:cNvPr>
          <p:cNvSpPr>
            <a:spLocks noGrp="1"/>
          </p:cNvSpPr>
          <p:nvPr>
            <p:ph type="title"/>
          </p:nvPr>
        </p:nvSpPr>
        <p:spPr>
          <a:xfrm>
            <a:off x="646111" y="452718"/>
            <a:ext cx="9404723" cy="623914"/>
          </a:xfrm>
        </p:spPr>
        <p:txBody>
          <a:bodyPr/>
          <a:lstStyle/>
          <a:p>
            <a:r>
              <a:rPr lang="en-US" sz="2800" b="1" dirty="0"/>
              <a:t>2. Matching and Retrieval</a:t>
            </a:r>
          </a:p>
        </p:txBody>
      </p:sp>
      <p:sp>
        <p:nvSpPr>
          <p:cNvPr id="3" name="Espace réservé du contenu 2">
            <a:extLst>
              <a:ext uri="{FF2B5EF4-FFF2-40B4-BE49-F238E27FC236}">
                <a16:creationId xmlns:a16="http://schemas.microsoft.com/office/drawing/2014/main" id="{DCA645B6-A197-F94C-53FC-0612F0F04F13}"/>
              </a:ext>
            </a:extLst>
          </p:cNvPr>
          <p:cNvSpPr>
            <a:spLocks noGrp="1"/>
          </p:cNvSpPr>
          <p:nvPr>
            <p:ph idx="1"/>
          </p:nvPr>
        </p:nvSpPr>
        <p:spPr>
          <a:xfrm>
            <a:off x="1066800" y="1651819"/>
            <a:ext cx="10058400" cy="4262284"/>
          </a:xfrm>
        </p:spPr>
        <p:txBody>
          <a:bodyPr>
            <a:normAutofit/>
          </a:bodyPr>
          <a:lstStyle/>
          <a:p>
            <a:pPr marL="0" indent="0" algn="just">
              <a:buNone/>
            </a:pPr>
            <a:r>
              <a:rPr lang="en-US" sz="2400" dirty="0"/>
              <a:t>The 3 classes of fuzzy matches:</a:t>
            </a:r>
          </a:p>
          <a:p>
            <a:pPr algn="just">
              <a:buFont typeface="Arial" panose="020B0604020202020204" pitchFamily="34" charset="0"/>
              <a:buChar char="•"/>
            </a:pPr>
            <a:r>
              <a:rPr lang="en-US" sz="2400" b="1" dirty="0"/>
              <a:t>High fuzzy (85-95%): </a:t>
            </a:r>
            <a:r>
              <a:rPr lang="en-US" sz="2400" dirty="0"/>
              <a:t>In average-length or longer segments (8-10 words or more), normally there is a difference of one word.</a:t>
            </a:r>
          </a:p>
          <a:p>
            <a:pPr algn="just">
              <a:buFont typeface="Arial" panose="020B0604020202020204" pitchFamily="34" charset="0"/>
              <a:buChar char="•"/>
            </a:pPr>
            <a:r>
              <a:rPr lang="en-US" sz="2400" b="1" dirty="0"/>
              <a:t>Medium fuzzy (75-84%): </a:t>
            </a:r>
            <a:r>
              <a:rPr lang="en-US" sz="2400" dirty="0"/>
              <a:t>In average-length or longer segments (8-10 words or more), normally there is a difference of two words.</a:t>
            </a:r>
          </a:p>
          <a:p>
            <a:pPr algn="just">
              <a:buFont typeface="Arial" panose="020B0604020202020204" pitchFamily="34" charset="0"/>
              <a:buChar char="•"/>
            </a:pPr>
            <a:r>
              <a:rPr lang="en-US" sz="2400" b="1" dirty="0"/>
              <a:t>Low fuzzy (50%-74%): </a:t>
            </a:r>
            <a:r>
              <a:rPr lang="en-US" sz="2400" dirty="0"/>
              <a:t>In average-length or longer segments (8-10 words or more), the difference is more than two words. </a:t>
            </a:r>
          </a:p>
          <a:p>
            <a:pPr marL="0" indent="0" algn="r">
              <a:buNone/>
            </a:pPr>
            <a:r>
              <a:rPr lang="en-US" sz="1900" dirty="0"/>
              <a:t>Source: </a:t>
            </a:r>
            <a:r>
              <a:rPr lang="en-US" sz="1900" b="1" u="sng" dirty="0" err="1">
                <a:hlinkClick r:id="rId2"/>
              </a:rPr>
              <a:t>memoQ</a:t>
            </a:r>
            <a:r>
              <a:rPr lang="en-US" sz="1900" b="1" u="sng" dirty="0">
                <a:hlinkClick r:id="rId2"/>
              </a:rPr>
              <a:t> documentation</a:t>
            </a:r>
            <a:endParaRPr lang="en-US" sz="1900" dirty="0"/>
          </a:p>
          <a:p>
            <a:pPr marL="0" indent="0">
              <a:buNone/>
            </a:pPr>
            <a:endParaRPr lang="fr-FR" dirty="0"/>
          </a:p>
        </p:txBody>
      </p:sp>
    </p:spTree>
    <p:extLst>
      <p:ext uri="{BB962C8B-B14F-4D97-AF65-F5344CB8AC3E}">
        <p14:creationId xmlns:p14="http://schemas.microsoft.com/office/powerpoint/2010/main" val="243914453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a:themeElements>
    <a:clrScheme name="Ion">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I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docProps/app.xml><?xml version="1.0" encoding="utf-8"?>
<Properties xmlns="http://schemas.openxmlformats.org/officeDocument/2006/extended-properties" xmlns:vt="http://schemas.openxmlformats.org/officeDocument/2006/docPropsVTypes">
  <Template>Computer-Assisted Translation (CAT) Tools</Template>
  <TotalTime>594</TotalTime>
  <Words>1882</Words>
  <Application>Microsoft Office PowerPoint</Application>
  <PresentationFormat>Grand écran</PresentationFormat>
  <Paragraphs>122</Paragraphs>
  <Slides>25</Slides>
  <Notes>0</Notes>
  <HiddenSlides>0</HiddenSlides>
  <MMClips>0</MMClips>
  <ScaleCrop>false</ScaleCrop>
  <HeadingPairs>
    <vt:vector size="6" baseType="variant">
      <vt:variant>
        <vt:lpstr>Polices utilisées</vt:lpstr>
      </vt:variant>
      <vt:variant>
        <vt:i4>4</vt:i4>
      </vt:variant>
      <vt:variant>
        <vt:lpstr>Thème</vt:lpstr>
      </vt:variant>
      <vt:variant>
        <vt:i4>1</vt:i4>
      </vt:variant>
      <vt:variant>
        <vt:lpstr>Titres des diapositives</vt:lpstr>
      </vt:variant>
      <vt:variant>
        <vt:i4>25</vt:i4>
      </vt:variant>
    </vt:vector>
  </HeadingPairs>
  <TitlesOfParts>
    <vt:vector size="30" baseType="lpstr">
      <vt:lpstr>Arial</vt:lpstr>
      <vt:lpstr>Century Gothic</vt:lpstr>
      <vt:lpstr>Wingdings</vt:lpstr>
      <vt:lpstr>Wingdings 3</vt:lpstr>
      <vt:lpstr>Ion</vt:lpstr>
      <vt:lpstr>Translation Memories (TM)</vt:lpstr>
      <vt:lpstr>What is translation memory?   </vt:lpstr>
      <vt:lpstr>How does translation memory works?  </vt:lpstr>
      <vt:lpstr>How Translation Memories (TM) Work:  Step-by-Step</vt:lpstr>
      <vt:lpstr>1. Segmentation</vt:lpstr>
      <vt:lpstr>1. Segmentation</vt:lpstr>
      <vt:lpstr>2. Matching and Retrieval</vt:lpstr>
      <vt:lpstr>2. Matching and Retrieval</vt:lpstr>
      <vt:lpstr>2. Matching and Retrieval</vt:lpstr>
      <vt:lpstr>2. Matching and Retrieval</vt:lpstr>
      <vt:lpstr>3. Proposal of Translations</vt:lpstr>
      <vt:lpstr>4. Translator Validation or Editing</vt:lpstr>
      <vt:lpstr>5. Updating the Translation Memory</vt:lpstr>
      <vt:lpstr>5. Updating the Translation Memory</vt:lpstr>
      <vt:lpstr>Example of MT matches</vt:lpstr>
      <vt:lpstr>What are the benefits of translation memory?  </vt:lpstr>
      <vt:lpstr>What are the benefits of translation memory?  </vt:lpstr>
      <vt:lpstr>Limits of TM </vt:lpstr>
      <vt:lpstr>1. Lack of context and discourse awareness</vt:lpstr>
      <vt:lpstr>2. Overreliance leads to propagation of old mistakes or inconsistencies</vt:lpstr>
      <vt:lpstr>3. Inflexibility with polysemy and domain specificity</vt:lpstr>
      <vt:lpstr>4. Not capturing idioms or figurative meaning</vt:lpstr>
      <vt:lpstr>Présentation PowerPoint</vt:lpstr>
      <vt:lpstr>Examples of TM Tools</vt:lpstr>
      <vt:lpstr>Experimentation with MemoQ</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Amina TLB</dc:creator>
  <cp:lastModifiedBy>Amina TLB</cp:lastModifiedBy>
  <cp:revision>14</cp:revision>
  <dcterms:created xsi:type="dcterms:W3CDTF">2025-10-07T08:31:08Z</dcterms:created>
  <dcterms:modified xsi:type="dcterms:W3CDTF">2025-12-26T18:23:07Z</dcterms:modified>
</cp:coreProperties>
</file>