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61"/>
  </p:notesMasterIdLst>
  <p:sldIdLst>
    <p:sldId id="353" r:id="rId4"/>
    <p:sldId id="348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5" r:id="rId26"/>
    <p:sldId id="376" r:id="rId27"/>
    <p:sldId id="374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311" r:id="rId59"/>
    <p:sldId id="29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16" y="7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7A80772-5F48-444B-909E-60FACAB6B8FE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DF16B449-F5B7-4D1C-B524-58A0CCD475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E3503243-A816-45B2-8D73-8FD35BAB63ED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D0617E07-B62F-4C5A-8324-8121790C557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xmlns="" id="{595E3AE0-69B9-44BD-A213-EFFEE69583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xmlns="" id="{7F7644BA-95E4-4334-B15E-5641519DE45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xmlns="" id="{45589BD7-1AAE-47A5-A953-39874867B91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xmlns="" id="{FC370075-FBF1-4459-A6DC-D8D76AEB076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7E3183AA-105B-47EF-AA5D-058969BF023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EFC2D6A0-18EB-4B00-815F-BF0C52FA5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DBDBE0CB-23EF-4EA9-9EFC-763B13F4C0A1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CC899DDF-74C3-4C72-AED1-0962CD1554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xmlns="" id="{975CB74E-F65F-47F8-A8AE-7B7FF78C2892}"/>
              </a:ext>
            </a:extLst>
          </p:cNvPr>
          <p:cNvGrpSpPr/>
          <p:nvPr userDrawn="1"/>
        </p:nvGrpSpPr>
        <p:grpSpPr>
          <a:xfrm>
            <a:off x="4079368" y="197085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1895E5FF-2AD1-4D60-B9DC-23569CF082C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D141F39-0A15-4C0D-9357-F96ECF22045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21450A8-BB0B-4C76-AECE-EDEA1A12A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B5AAF11-525B-4526-A0C8-892969E72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4A9E649-7CC2-4EA9-AB25-19096B52AE8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46FFB54-5A6B-402C-BF64-F9A0D4F6092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9BDEE8A-9721-4F12-BF30-B3892398A2A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BF995AF-82CD-4344-B5B9-370E1050E42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C682587B-FE10-4ADA-9DD2-A1F1EC01BC3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22246" y="2124991"/>
            <a:ext cx="37225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5B4BF6DC-797F-4878-8F38-6D12B5EA5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xmlns="" id="{0D4AE3C9-25F7-435F-8241-E0E3E024E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F9033F92-5447-4701-9973-78667CCF7D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81009FC0-F461-43C1-A305-424A4B8DBC2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2D3E3847-E4AC-4C7E-9A5E-BE2F9DB0A4D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C0A871EA-43B6-40F5-B8FE-1A422C77A0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xmlns="" id="{9A757F5D-4C8E-4BEE-AD55-7B1F4C7E50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6F757335-D800-4EEA-9CE9-408094DD27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xmlns="" id="{0649CB23-30FC-4222-A82E-B62216712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xmlns="" id="{96DDDB5F-280B-4331-9598-C8195A43A2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8585"/>
            <a:ext cx="12192000" cy="31929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8B40CD-7F2F-4D2A-ABFB-C9D21AE99420}"/>
              </a:ext>
            </a:extLst>
          </p:cNvPr>
          <p:cNvSpPr/>
          <p:nvPr userDrawn="1"/>
        </p:nvSpPr>
        <p:spPr>
          <a:xfrm>
            <a:off x="0" y="1389109"/>
            <a:ext cx="12192000" cy="213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53D3E8-EA73-4D55-A85B-305A0FC68ADE}"/>
              </a:ext>
            </a:extLst>
          </p:cNvPr>
          <p:cNvSpPr/>
          <p:nvPr userDrawn="1"/>
        </p:nvSpPr>
        <p:spPr>
          <a:xfrm>
            <a:off x="0" y="6638925"/>
            <a:ext cx="12192000" cy="21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9" r:id="rId5"/>
    <p:sldLayoutId id="2147483678" r:id="rId6"/>
    <p:sldLayoutId id="214748367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9827" y="2120555"/>
            <a:ext cx="3713408" cy="247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Differences</a:t>
            </a:r>
            <a:r>
              <a:rPr lang="fr-FR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SLA (Beyond the Domain of </a:t>
            </a:r>
            <a:r>
              <a:rPr lang="fr-FR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 </a:t>
            </a:r>
            <a:r>
              <a:rPr lang="fr-FR" sz="28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Soumia</a:t>
            </a:r>
            <a:r>
              <a:rPr lang="fr-FR" sz="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HADJAB</a:t>
            </a:r>
            <a:endParaRPr lang="fr-FR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8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519" y="1972225"/>
            <a:ext cx="11487955" cy="270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identified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Schumann and Schumann.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Moreover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by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heterogeneous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grouped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together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headings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(1) group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dynamics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(2) attitudes to the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course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(3)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techniques.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3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653" y="942212"/>
            <a:ext cx="3296095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5.3.1.1. Group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Dynamics</a:t>
            </a:r>
            <a:endParaRPr lang="fr-F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9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219" y="1076621"/>
            <a:ext cx="11423561" cy="467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important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SLA.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Bailey’s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(1983)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recording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detail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competitiveness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comparisons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comparison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match how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expectations.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Competitiveness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manifested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out-do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class, or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exams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first to finish.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McDonough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(1978),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reported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dynamics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an important set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variables. 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rivalries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promote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confusion,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serve as a stimulus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5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5008" y="362663"/>
            <a:ext cx="7911076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5.3.1.2. Attitudes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Teacher and Course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7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002" y="1610871"/>
            <a:ext cx="11539471" cy="283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inevitably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best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prefer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space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pursue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paths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prefer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tightly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Bailey (1980),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states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preference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democratic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 (the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preference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Schumann,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expresses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agenda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3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6" y="1025325"/>
            <a:ext cx="11359167" cy="467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Pickett’s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(1978)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reveals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diversity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attitudes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wanted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‘informant’ but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praised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imposed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structure on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The main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generalization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emerge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Pickett’s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feel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sympathy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predictable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attitudes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dislike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coursebook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imposed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rigid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prefer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use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choose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38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r="4438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7022662" y="1444489"/>
            <a:ext cx="510126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5.3.1.3.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 Techniques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6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548" y="1308958"/>
            <a:ext cx="11307651" cy="386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tremendous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techniques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employed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L2,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obtaining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L2 input.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(Naiman et al.,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1978;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Pickett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1978)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idetify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numerous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techniques: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preparing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memorising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vocabulary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idiosyncratic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coping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keeping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notebooks).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Practising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vocabulary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18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974" y="3131621"/>
            <a:ext cx="356219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5.3.2. General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35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3" b="3032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4603284" y="568725"/>
            <a:ext cx="2180212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5.3.2.1. Age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4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62103B-F514-4BE9-B5B2-C13878D2FE7C}"/>
              </a:ext>
            </a:extLst>
          </p:cNvPr>
          <p:cNvSpPr txBox="1"/>
          <p:nvPr/>
        </p:nvSpPr>
        <p:spPr>
          <a:xfrm>
            <a:off x="6432796" y="3139848"/>
            <a:ext cx="4777096" cy="1672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 The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ethodology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ndividual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ifference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esearch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033" y="2171991"/>
            <a:ext cx="11552350" cy="191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factor.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specialists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Critical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(CPH)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claim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life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easily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beyond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increasingly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15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882" y="1385863"/>
            <a:ext cx="11552349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CPH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first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neurologists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Wilder Penfield’ and ‘Lamar Roberts’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Speech and Brain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Mechanisms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1959’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Lenneberg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neurologist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seminal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Foundations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1967’.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place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around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12.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SLA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relatively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qualitatively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first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if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6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323529" y="1752836"/>
            <a:ext cx="11573197" cy="421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Penfield and Roberts (1959),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plastic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9,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specialist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sponge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water,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soaks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up. But,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progressively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stiff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rigid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(9- 19), as Penfield and Roberts (1959) claim.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Lenneberg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(1967),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blocks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rapidly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So,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influences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Singleton (1989) states ‘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long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  If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unconsciously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laborious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changes.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99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30" y="1308651"/>
            <a:ext cx="11473518" cy="512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Pinker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(1994), CPH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about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pronunciation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(the latter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As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distinction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made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lower-order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pronunciation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positively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second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aspects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semantic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relation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coherence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Piaget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argued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abstract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thinking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Schumann (1975) states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affective changes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puberty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L2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Dulay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Burt (1978) claim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‘ socio-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situations,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more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afraid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mistakes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afraid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wrong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socio-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filter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culture).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80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5.3.2.2. Intelligence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Aptitude</a:t>
            </a:r>
          </a:p>
          <a:p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323529" y="2136339"/>
            <a:ext cx="115731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It has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suggested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people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extent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possess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natural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 L2.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aptitude. Rod Ellis (1997) claims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related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intelligence but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part distinct.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Lightbown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Spada (1993), Learning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quickly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distinguishing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feature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aptitude. Peter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Skehan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(1998) states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distinguishes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exceptional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unusual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memories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particularly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for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retention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things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94292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" y="1695833"/>
            <a:ext cx="11397803" cy="4168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John Carroll claims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‘Aptitude’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types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phonemic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auditory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idetify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memorize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Grammatical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sensitivity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sentences.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Inductive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To figure out grammatical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samples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Rote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stands for the memory of new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96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51" y="1695833"/>
            <a:ext cx="11655380" cy="370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Jeremy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Harmer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(2001)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queries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edition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outstanding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book ‘ The Practice of English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’: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group?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tailor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match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front of us?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Reid (1995)  claims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glance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a moment at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realize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95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5.3.2.3. Inhibition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323529" y="1443841"/>
            <a:ext cx="115731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It has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suggested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‘inhibition’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discourages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risk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necessary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progress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This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often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considered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particular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problem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for adolescents,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more self-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conscious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young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Lightbown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Spada, 1993).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idea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inhibition Arnold and Brown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children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inhibited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could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participate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freely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adventure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risks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needed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have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gamble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bit,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willing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hunches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about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reasonable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risk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wrong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Inhibitions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develop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small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children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gradually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identify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‘self’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distinct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others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affective traits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begin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greater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awareness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protect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fragile ego, if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necessary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avoiding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whatever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threaten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self.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31094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276" y="1791621"/>
            <a:ext cx="11462197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criticism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ridicule in the class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weaken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ego; and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weaker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ego,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inhibition.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Dufeu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(1994)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adequate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affective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framework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‘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feel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comfortable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first, public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steps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strange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world of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has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climate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acceptance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self-confidence, and encourage participants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to 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allowing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risks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feeling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embarrassed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04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5.3.2.4. Attitudes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Motivation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761" y="1859340"/>
            <a:ext cx="11333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attitudes and motivation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problematic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concepts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defined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separately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one’s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actual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performance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ruled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particular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needs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interests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But the latter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cannot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directly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observed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inferred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actual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observable production. In SLA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research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the distinction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concepts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always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crystaline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example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Schumann (1978)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considers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‘attitudes’ as a social factor, and motivation as ‘an affective one’. And Gardner and Lambert (1972)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think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motivation has to do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 global goal or orientation, and ‘attitude’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perseverance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part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achieve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reach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goals.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7217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345563"/>
            <a:ext cx="8684654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Skehan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(1989)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distinguishes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hierarchical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concatenative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first has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point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affords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predictions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how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affect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second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research-then-theory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point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identification of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question as ‘to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motivation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account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L2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?’.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88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174" y="1476016"/>
            <a:ext cx="11307651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claim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cause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predict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association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concepts,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attitudes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attributed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variant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distinct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motivation and 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types.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contrast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Gardner (1979) states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concepts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linked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serve as supports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orientation.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overall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approval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concept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no ris the relation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constructs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abstractness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latter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controversy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field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(Ellis, 1985).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33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507" y="1186016"/>
            <a:ext cx="11590986" cy="467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Stern (1983)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distinction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Attitudes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community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people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L2 (group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attitudes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(B) Attitudes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(C) Attitudes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attitudes and L2 performance, Gardner and Lambert (1972)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“motivation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attitudes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orientation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itselfˮ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(p. 3). 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believe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affective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encourage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positive attitudes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EFL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8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912" y="838534"/>
            <a:ext cx="114106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In addition,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although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powerful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factor in SLA, ‘motivation’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sophisticated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phenomenon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defined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aspects are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taken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consideration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the first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communicative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needs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wants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LLs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and the second aspect has to do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 attitudes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towards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second/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foreign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community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Lightbown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Spada, 2006).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more important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effects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motivation are not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on the route of acquisition but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success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second/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foreign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acquisition. One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lacking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confirmations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correlational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motivation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leads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successful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successful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engenders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motivation (Ellis, 1985).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Moreover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investigation has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instrumental motivation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integrative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motivation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linked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success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second/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foreign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03858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54" y="1701470"/>
            <a:ext cx="11191742" cy="329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concepts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coined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Gardner and Lambert (1972). Instrumental motivation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happens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goals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L2 are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i.e.,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to do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immediate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practical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goals.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Instrumentally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motivated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demonstrated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passing an exam,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facilitating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medium of the L2.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growth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cultural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enrichment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integrative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 of motivation.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81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5.3.2.5.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197" y="1505068"/>
            <a:ext cx="115731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Affective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personalities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influence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degree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experience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preparedness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risks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 L2,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according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Rod Ellis (1997). And in the second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edition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‘How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Lightbown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Spada (1993) claim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often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argued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extroverted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person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suited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James Arnold and Douglas Brown, in an article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entitled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‘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the terrain’, state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extroverted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often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styreotyped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out-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talkative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therefore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likely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participateopenly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classroom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seek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opportunities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practise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Lightbown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Spada (1993)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refer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assertiveness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adventurousness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56439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583" y="1224654"/>
            <a:ext cx="11500833" cy="467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Arnold and Brown continue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introverts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by implication,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reserved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self-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restrained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extroversion has to do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receiving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ego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self-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esteem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wholeness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introversion has to do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degree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derive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wholeness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Introverts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strength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‘must’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sensitive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reticence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expansiveness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drama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role-play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suitable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1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5.3.2.6.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528033" y="1901018"/>
            <a:ext cx="11230377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feelings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uneasiness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frustration, self-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doubt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apprehension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tension.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(1989)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 existential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interconnected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components: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Acceptance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accepted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wanted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?; Orientation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Will I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on?; and Performance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Will I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able to do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I’ve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learn?Heron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(1989)  states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‘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repressed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hurt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childhood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survive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emotionally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14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234" y="1650551"/>
            <a:ext cx="2918812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Causes of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18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704" y="696839"/>
            <a:ext cx="11526592" cy="5243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people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case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ridiculed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class.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cases ‘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archaic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unhealed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wounds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impinge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situations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potentially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threatening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elements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MacIntyre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Gardner (1991)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until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badly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damaged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emphasize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Eysenck (1979)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Concludes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nervous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afraid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worried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contributes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poor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performance.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wastes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memory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a type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facilitates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hand’.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58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5.3.2.7.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Willingness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(WTC)</a:t>
            </a:r>
          </a:p>
          <a:p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323529" y="1752836"/>
            <a:ext cx="11573197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‘the intention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initiate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communication,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choice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MacIntyre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al,. 2001, p. 369). WTC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construct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influenced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‘communication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’,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perceived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communication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and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perceived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control’.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obvious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communicative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(CLT),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places a premium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communicating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would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willingness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communicate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part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in part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intrinsic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motivation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7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086471"/>
            <a:ext cx="6096000" cy="863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5.2. Aspects 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SLA </a:t>
            </a:r>
            <a:r>
              <a:rPr lang="fr-F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Influenced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23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5.3.2.8. Learning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425003" y="1398812"/>
            <a:ext cx="11471723" cy="478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help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autonomous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autonomy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control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All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‘ control, goal-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directedness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autonomy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self-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efficacy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(Oxford, 2001).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Chamot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O’Malley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(1994),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cognitive model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latter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active,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dynamic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select information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organize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information, relate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already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know,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retain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important, use the information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appropriate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reflect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efforts.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61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386" y="1540410"/>
            <a:ext cx="11565228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techniques,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actions,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solving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easier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faster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more self-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more effective, and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transferable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 new situation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(Oxford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Crookall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1989;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Oxford, 1990),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autonomous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lifelong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1990;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Ehrman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al. 2003). There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All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conscious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movement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goal (Bialystok 1990; Oxford 1990;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Ehrman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al. 2003).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13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5" b="21525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8383740" y="3040304"/>
            <a:ext cx="317586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Classifications 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71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308" y="2011370"/>
            <a:ext cx="11487955" cy="222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Cohen ( 2003)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classification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schemes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1.By goal: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to use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receptive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productive;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skill-related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 Oxford, 1990: cognitive,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metacognitive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affective, or social)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82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093" y="504376"/>
            <a:ext cx="11552349" cy="5404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Oxford (2001)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Cognitive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help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strengthen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associations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new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already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facilitate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mental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restructuring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information.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guessing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analysing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reasoning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inductively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deductively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systematic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notes;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reorganizing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information?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Mnemonic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help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new item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body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movement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(TRP).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Metacognitive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help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manage: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self-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identifying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one’s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preferences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‘Learning Styles’ are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broad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brings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solving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visual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;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auditory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kinesthetic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global;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analytic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concrete-sequential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intuitive-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random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ambiguity-tolerant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ambiguity-intolerant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helps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choose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comfortably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styles.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37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08" y="1353590"/>
            <a:ext cx="11732654" cy="421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resources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deciding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resources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valuable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setting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schedule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good place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goals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deciding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task-related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goals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hand;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planning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steps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reviewing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relevant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vocabulary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task-relevat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resourses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deciding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applying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choosing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alternative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monitoring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mistakes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08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431" y="356132"/>
            <a:ext cx="11681138" cy="60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feelings (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anger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contentment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record feelings about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helpful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emotional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checklists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deep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breathing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laughter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positive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self-talk;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praising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oneself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performance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facilitate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help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culture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Exaples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questions for clarification or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confirmation;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help;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social or cultural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values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together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outside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class.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crucial for communicative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24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r="24738"/>
          <a:stretch>
            <a:fillRect/>
          </a:stretch>
        </p:blipFill>
        <p:spPr>
          <a:xfrm>
            <a:off x="-682580" y="218941"/>
            <a:ext cx="7734300" cy="6858000"/>
          </a:xfrm>
        </p:spPr>
      </p:pic>
      <p:sp>
        <p:nvSpPr>
          <p:cNvPr id="3" name="Rectangle 2"/>
          <p:cNvSpPr/>
          <p:nvPr/>
        </p:nvSpPr>
        <p:spPr>
          <a:xfrm>
            <a:off x="5691543" y="877818"/>
            <a:ext cx="629531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5.4. The 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‘Good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fr-F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62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225" y="1195975"/>
            <a:ext cx="117197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After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experience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siblings, relatives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friends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people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around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us,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come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conclude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inherent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individual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differences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accounted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success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or breakdown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Lightbown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Spada, 2006).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educational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setting,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extrovert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stereotyped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successful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talkative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outgoing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search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opportunities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practise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langauge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skills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In addition to extroversion,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personality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trait, intelligence, aptitude, motivation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believed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characteristics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responsible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successful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foresee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continuity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ibid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Moreover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 quick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glance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SL/ EF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classroom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capture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countless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differences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among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students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19178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003" y="1166773"/>
            <a:ext cx="11603865" cy="467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conditions,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pace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contrasting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rapidly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(high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but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continue to struggle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slow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Lightbown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Spada,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2006;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Reid, 1995). Motivation,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intellectual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preferences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characteristics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contribute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successful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Naiman et al., (1995).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Furthermore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attitudes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remains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applied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 large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degree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second of a FL (Baker,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2001;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Gardner,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2001;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Selinker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2001;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Rastegar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Gohari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2016).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2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518" y="554952"/>
            <a:ext cx="11050074" cy="402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basic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possibilities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regarding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 of SLA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One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style, aptitude, motivation,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route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along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SLA.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influence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rate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ultimate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SLA. There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stark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disagreement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SLA. As Fillmore (1979) points out, on the one hand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an all-important factor,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relatively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insignificant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accounting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proficiency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tended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emphasize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importance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examine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SLA has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tended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down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importance.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572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7267" y="1328579"/>
            <a:ext cx="2970685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IDs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Instruction</a:t>
            </a:r>
            <a:endParaRPr lang="fr-F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41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589" y="1266912"/>
            <a:ext cx="117584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-establishment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individual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differences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discussed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thoroughly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researchers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works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Dörnyei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2005,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2009;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Robinson, 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2002;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Skehan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1989).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has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scrutinized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impact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instruction has on the cognitive and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mediated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individual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(Ellis, 2012).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scholars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explore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relationship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individual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L2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ibid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Indeed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has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found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outcomes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influenced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by a set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individual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The latter have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traditionally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separated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three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factors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cognitive, affective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motivational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34936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517" y="2081620"/>
            <a:ext cx="11578107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neuropsychological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perspective,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Dörnyei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(2009)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distinction.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Ellis (2012)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distinghishes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Six crucial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instruction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(pp. 308-310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595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659" y="491506"/>
            <a:ext cx="11410682" cy="611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consciously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attends to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input.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Rehearsing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rehearses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memory.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Semantic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constructs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form-function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mapping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assigning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compares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input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mental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registering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‘gap’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input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-formation: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constructs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explicit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account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the new information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derived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Integrating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integrates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representation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new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memory and, if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restructures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existing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mental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07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246" y="1691915"/>
            <a:ext cx="115909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In addition,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receptivity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 to instruction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considered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a key concept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understand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mediating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role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played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individual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differences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ensure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effectiveness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instruction (Ellis, 2012).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instruction’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defensiveness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another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equivalent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terminology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receptivity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given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Allwright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Bailey (1991).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(s)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perceive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person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preferences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participatory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-structures,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method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instructional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materials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and communication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apprehension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examples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instruction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Allwright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Bailey, 1991).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654935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552" y="1656320"/>
            <a:ext cx="11706896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‘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receptivity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urges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affective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eminent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impact on instruction.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Bailey (1991)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importance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competitiveness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nutshell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Harmer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(2001) states, “the moment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realise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class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unified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thinking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how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frequently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group 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whole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withˮ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(p. 85).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94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F830592-C414-43CC-B606-D298145F7C2F}"/>
              </a:ext>
            </a:extLst>
          </p:cNvPr>
          <p:cNvSpPr/>
          <p:nvPr/>
        </p:nvSpPr>
        <p:spPr>
          <a:xfrm>
            <a:off x="635603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1B860B-413A-4D33-9FA3-144FDC34EE0D}"/>
              </a:ext>
            </a:extLst>
          </p:cNvPr>
          <p:cNvSpPr txBox="1"/>
          <p:nvPr/>
        </p:nvSpPr>
        <p:spPr>
          <a:xfrm>
            <a:off x="8624735" y="2014331"/>
            <a:ext cx="2708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6941" y="600964"/>
            <a:ext cx="8813442" cy="5654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0215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D. </a:t>
            </a:r>
            <a:r>
              <a:rPr lang="fr-FR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Hanks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 (2009).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An Introduction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Exploratory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Practice.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Palgrave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macmillan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(1997).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Oxford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(2008).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Oxford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S.M. </a:t>
            </a:r>
            <a:r>
              <a:rPr lang="fr-FR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Selinker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L. (2008).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Acquisition: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Introductory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Course.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</a:t>
            </a:r>
            <a:r>
              <a:rPr lang="fr-FR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Francis Group. New York </a:t>
            </a:r>
            <a:r>
              <a:rPr lang="fr-FR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London.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S.D. (1981).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and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Southern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California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Pergamon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Inc.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0215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Kumaravadevilu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B. (2006).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Method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Postmethod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Lawrence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Erlbaim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Associates,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Publishers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Mahwah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New Jersey, London.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Mitchell, R.;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Myles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F.; </a:t>
            </a:r>
            <a:r>
              <a:rPr lang="fr-FR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Marsden, E. (2013).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London </a:t>
            </a:r>
            <a:r>
              <a:rPr lang="fr-FR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New York.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0215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Ortega, L. (2009).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London &amp; New York.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Editors: Bernard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Comrie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Greville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Corbett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Saville-Troike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M. (2006).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Cambridge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3" b="3254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1375041" y="645998"/>
            <a:ext cx="869494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5.3. Identification 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Classification of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8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780" y="851166"/>
            <a:ext cx="11436440" cy="514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identification and classification of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main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possible to observe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qualities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aptitude, motivation, 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anxiety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labels for clusters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and,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surprisingly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labels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sets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traits. As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compare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evaluate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investigations.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factor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unitary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construct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manifest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range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overlapping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not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surprising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host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been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employed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phenomena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(affective, cognitive, and social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affective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/;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attitudinal/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motivational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characteristics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1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307" y="1836772"/>
            <a:ext cx="11333408" cy="329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attempt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impose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plethora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concepts, Ellis (1985)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proposed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distinction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former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idiosyncratic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L2. And the latter are variables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characteristic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all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but in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manner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realized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6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4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3" b="10993"/>
          <a:stretch>
            <a:fillRect/>
          </a:stretch>
        </p:blipFill>
        <p:spPr>
          <a:xfrm>
            <a:off x="1725769" y="2124991"/>
            <a:ext cx="8641724" cy="2155760"/>
          </a:xfr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5.3.1. </a:t>
            </a:r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9130761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4879</Words>
  <Application>Microsoft Office PowerPoint</Application>
  <PresentationFormat>Grand écran</PresentationFormat>
  <Paragraphs>120</Paragraphs>
  <Slides>57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57</vt:i4>
      </vt:variant>
    </vt:vector>
  </HeadingPairs>
  <TitlesOfParts>
    <vt:vector size="65" baseType="lpstr">
      <vt:lpstr>Arial Unicode MS</vt:lpstr>
      <vt:lpstr>Arabic Typesetting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Compte Microsoft</cp:lastModifiedBy>
  <cp:revision>98</cp:revision>
  <dcterms:created xsi:type="dcterms:W3CDTF">2020-01-20T05:08:25Z</dcterms:created>
  <dcterms:modified xsi:type="dcterms:W3CDTF">2024-05-07T19:08:53Z</dcterms:modified>
</cp:coreProperties>
</file>