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5" r:id="rId4"/>
    <p:sldId id="274" r:id="rId5"/>
    <p:sldId id="266" r:id="rId6"/>
    <p:sldId id="267" r:id="rId7"/>
    <p:sldId id="263" r:id="rId8"/>
    <p:sldId id="269" r:id="rId9"/>
    <p:sldId id="268" r:id="rId10"/>
    <p:sldId id="264" r:id="rId11"/>
    <p:sldId id="271" r:id="rId12"/>
    <p:sldId id="272" r:id="rId13"/>
    <p:sldId id="27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2638697"/>
            <a:ext cx="8791575" cy="871266"/>
          </a:xfrm>
        </p:spPr>
        <p:txBody>
          <a:bodyPr>
            <a:normAutofit/>
          </a:bodyPr>
          <a:lstStyle/>
          <a:p>
            <a:pPr algn="ctr" rtl="1"/>
            <a:r>
              <a:rPr lang="ar-DZ" sz="4400" b="1" dirty="0" smtClean="0">
                <a:solidFill>
                  <a:schemeClr val="bg1"/>
                </a:solidFill>
                <a:cs typeface="+mn-cs"/>
              </a:rPr>
              <a:t>النظرية المثالية.</a:t>
            </a:r>
            <a:endParaRPr lang="fr-FR" sz="44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ar-DZ" sz="2400" b="1" dirty="0" smtClean="0">
                <a:solidFill>
                  <a:schemeClr val="bg1"/>
                </a:solidFill>
              </a:rPr>
              <a:t>محاضرة مقدمة لطلبة السنة الثانية علوم سياسية.</a:t>
            </a:r>
          </a:p>
          <a:p>
            <a:pPr algn="r" rtl="1"/>
            <a:r>
              <a:rPr lang="ar-DZ" sz="2400" b="1" dirty="0" smtClean="0">
                <a:solidFill>
                  <a:schemeClr val="bg1"/>
                </a:solidFill>
              </a:rPr>
              <a:t>د. عساوة آمنة.</a:t>
            </a:r>
          </a:p>
          <a:p>
            <a:pPr algn="r" rtl="1"/>
            <a:r>
              <a:rPr lang="ar-DZ" sz="2400" b="1" dirty="0" smtClean="0">
                <a:solidFill>
                  <a:schemeClr val="bg1"/>
                </a:solidFill>
              </a:rPr>
              <a:t>السنة الجامعية: 2023-2024.</a:t>
            </a:r>
            <a:endParaRPr lang="fr-F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324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1031966"/>
            <a:ext cx="9905998" cy="1254034"/>
          </a:xfrm>
        </p:spPr>
        <p:txBody>
          <a:bodyPr>
            <a:normAutofit/>
          </a:bodyPr>
          <a:lstStyle/>
          <a:p>
            <a:pPr algn="r" rtl="1"/>
            <a:r>
              <a:rPr lang="ar-DZ" b="1" dirty="0" smtClean="0">
                <a:solidFill>
                  <a:schemeClr val="bg1"/>
                </a:solidFill>
              </a:rPr>
              <a:t>يظهر الطرح المثالي تركيزهم على مستويين من الطرح:</a:t>
            </a:r>
            <a:br>
              <a:rPr lang="ar-DZ" b="1" dirty="0" smtClean="0">
                <a:solidFill>
                  <a:schemeClr val="bg1"/>
                </a:solidFill>
              </a:rPr>
            </a:b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3304903"/>
            <a:ext cx="9905999" cy="2486298"/>
          </a:xfrm>
        </p:spPr>
        <p:txBody>
          <a:bodyPr/>
          <a:lstStyle/>
          <a:p>
            <a:pPr marL="0" indent="0" algn="just" rtl="1">
              <a:buNone/>
            </a:pPr>
            <a:r>
              <a:rPr lang="ar-DZ" sz="2800" b="1" dirty="0" smtClean="0">
                <a:solidFill>
                  <a:schemeClr val="bg1"/>
                </a:solidFill>
              </a:rPr>
              <a:t> المستوى الوطني أو الدولاتي(الدولة): الأنظمة السياسية إما ديمقراطية أو </a:t>
            </a:r>
            <a:r>
              <a:rPr lang="ar-DZ" sz="2800" b="1" dirty="0" smtClean="0">
                <a:solidFill>
                  <a:schemeClr val="bg1"/>
                </a:solidFill>
              </a:rPr>
              <a:t>استبدادية. </a:t>
            </a:r>
            <a:endParaRPr lang="ar-DZ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06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338251"/>
            <a:ext cx="9905999" cy="3452950"/>
          </a:xfrm>
        </p:spPr>
        <p:txBody>
          <a:bodyPr/>
          <a:lstStyle/>
          <a:p>
            <a:pPr marL="0" indent="0" algn="r" rtl="1">
              <a:buNone/>
            </a:pPr>
            <a:r>
              <a:rPr lang="ar-DZ" sz="3200" b="1" dirty="0">
                <a:solidFill>
                  <a:schemeClr val="bg1"/>
                </a:solidFill>
              </a:rPr>
              <a:t> المستوى الدولي: يقوم على تعزيز: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DZ" sz="3200" b="1" dirty="0">
                <a:solidFill>
                  <a:schemeClr val="bg1"/>
                </a:solidFill>
              </a:rPr>
              <a:t>    الطرح القانوني: تفعيل القانون الدولي.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DZ" sz="3200" b="1" dirty="0">
                <a:solidFill>
                  <a:schemeClr val="bg1"/>
                </a:solidFill>
              </a:rPr>
              <a:t>   الطرح المؤسساتي: تأسيس المنظمات الدولية كأداة لتنفيد القوانين </a:t>
            </a:r>
            <a:r>
              <a:rPr lang="ar-DZ" sz="3200" b="1" dirty="0" smtClean="0">
                <a:solidFill>
                  <a:schemeClr val="bg1"/>
                </a:solidFill>
              </a:rPr>
              <a:t>الدولية وتعزيز التعاون العلني بين الدول.            </a:t>
            </a:r>
            <a:endParaRPr lang="ar-DZ" sz="3200" b="1" dirty="0">
              <a:solidFill>
                <a:schemeClr val="bg1"/>
              </a:solidFill>
            </a:endParaRPr>
          </a:p>
          <a:p>
            <a:pPr marL="0" indent="0" algn="r" rtl="1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074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b="1" dirty="0" smtClean="0">
                <a:solidFill>
                  <a:schemeClr val="bg1"/>
                </a:solidFill>
              </a:rPr>
              <a:t>النتائـــــج: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1"/>
            <a:r>
              <a:rPr lang="ar-DZ" b="1" dirty="0" smtClean="0">
                <a:solidFill>
                  <a:schemeClr val="bg1"/>
                </a:solidFill>
              </a:rPr>
              <a:t>تعد النظرية المثالية أول نظرية في العلاقات الدولية، والتي تأسس على إثرها تخصص العلاقات </a:t>
            </a:r>
            <a:r>
              <a:rPr lang="ar-DZ" b="1" dirty="0" smtClean="0">
                <a:solidFill>
                  <a:schemeClr val="bg1"/>
                </a:solidFill>
              </a:rPr>
              <a:t>الدولية في بريطانيا.</a:t>
            </a:r>
            <a:endParaRPr lang="ar-DZ" b="1" dirty="0" smtClean="0">
              <a:solidFill>
                <a:schemeClr val="bg1"/>
              </a:solidFill>
            </a:endParaRPr>
          </a:p>
          <a:p>
            <a:pPr algn="just" rtl="1"/>
            <a:r>
              <a:rPr lang="ar-DZ" b="1" dirty="0" smtClean="0">
                <a:solidFill>
                  <a:schemeClr val="bg1"/>
                </a:solidFill>
              </a:rPr>
              <a:t>يعتقد المثاليون أن دراسة العلاقات الدولية دراسة علمية، بامكانه أن يزودنا بإبداع الوسائل الكفيلة بتحقيق </a:t>
            </a:r>
            <a:r>
              <a:rPr lang="ar-DZ" b="1" dirty="0" smtClean="0">
                <a:solidFill>
                  <a:schemeClr val="bg1"/>
                </a:solidFill>
              </a:rPr>
              <a:t>السلام وتجنب الحرب.</a:t>
            </a:r>
            <a:endParaRPr lang="ar-DZ" b="1" dirty="0" smtClean="0">
              <a:solidFill>
                <a:schemeClr val="bg1"/>
              </a:solidFill>
            </a:endParaRPr>
          </a:p>
          <a:p>
            <a:pPr algn="just" rtl="1"/>
            <a:r>
              <a:rPr lang="ar-DZ" b="1" dirty="0" smtClean="0">
                <a:solidFill>
                  <a:schemeClr val="bg1"/>
                </a:solidFill>
              </a:rPr>
              <a:t>اشكالية العلاقات الدولية المركزية هي: كيف نحقق السلام ونتجنب الحرب؟</a:t>
            </a:r>
          </a:p>
          <a:p>
            <a:pPr algn="just" rtl="1"/>
            <a:r>
              <a:rPr lang="ar-DZ" b="1" dirty="0" smtClean="0">
                <a:solidFill>
                  <a:schemeClr val="bg1"/>
                </a:solidFill>
              </a:rPr>
              <a:t>الحرب العالمية الأولى هي نتاج نظام توازن القوى الذي حكم تاريخ العلاقات الدولية منذ معاهدة وستفاليا 1648.</a:t>
            </a:r>
          </a:p>
          <a:p>
            <a:pPr algn="just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0737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449977"/>
            <a:ext cx="9905999" cy="4341224"/>
          </a:xfrm>
        </p:spPr>
        <p:txBody>
          <a:bodyPr/>
          <a:lstStyle/>
          <a:p>
            <a:pPr algn="just" rtl="1"/>
            <a:endParaRPr lang="ar-DZ" dirty="0" smtClean="0"/>
          </a:p>
          <a:p>
            <a:pPr algn="just" rtl="1"/>
            <a:r>
              <a:rPr lang="ar-DZ" b="1" dirty="0" smtClean="0">
                <a:solidFill>
                  <a:schemeClr val="bg1"/>
                </a:solidFill>
              </a:rPr>
              <a:t>الانتقال من دبلوماسية </a:t>
            </a:r>
            <a:r>
              <a:rPr lang="ar-DZ" b="1" u="sng" dirty="0" smtClean="0">
                <a:solidFill>
                  <a:schemeClr val="bg1"/>
                </a:solidFill>
              </a:rPr>
              <a:t>الأحلاف السرية </a:t>
            </a:r>
            <a:r>
              <a:rPr lang="ar-DZ" b="1" dirty="0" smtClean="0">
                <a:solidFill>
                  <a:schemeClr val="bg1"/>
                </a:solidFill>
              </a:rPr>
              <a:t>القائمة على </a:t>
            </a:r>
            <a:r>
              <a:rPr lang="ar-DZ" b="1" u="sng" dirty="0" smtClean="0">
                <a:solidFill>
                  <a:schemeClr val="bg1"/>
                </a:solidFill>
              </a:rPr>
              <a:t>المصالح القومية الآنية</a:t>
            </a:r>
            <a:r>
              <a:rPr lang="ar-DZ" b="1" dirty="0" smtClean="0">
                <a:solidFill>
                  <a:schemeClr val="bg1"/>
                </a:solidFill>
              </a:rPr>
              <a:t>، إلى </a:t>
            </a:r>
            <a:r>
              <a:rPr lang="ar-DZ" b="1" u="sng" dirty="0" smtClean="0">
                <a:solidFill>
                  <a:schemeClr val="bg1"/>
                </a:solidFill>
              </a:rPr>
              <a:t>دبلوماسية علنية </a:t>
            </a:r>
            <a:r>
              <a:rPr lang="ar-DZ" b="1" dirty="0" smtClean="0">
                <a:solidFill>
                  <a:schemeClr val="bg1"/>
                </a:solidFill>
              </a:rPr>
              <a:t>قائمة على </a:t>
            </a:r>
            <a:r>
              <a:rPr lang="ar-DZ" b="1" u="sng" dirty="0" smtClean="0">
                <a:solidFill>
                  <a:schemeClr val="bg1"/>
                </a:solidFill>
              </a:rPr>
              <a:t>المنظمات الدولية والمصالح المشتركة</a:t>
            </a:r>
            <a:r>
              <a:rPr lang="ar-DZ" b="1" dirty="0" smtClean="0">
                <a:solidFill>
                  <a:schemeClr val="bg1"/>
                </a:solidFill>
              </a:rPr>
              <a:t>، كفيل باعتقاد المثاليين بتحقيق </a:t>
            </a:r>
            <a:r>
              <a:rPr lang="ar-DZ" b="1" u="sng" dirty="0" smtClean="0">
                <a:solidFill>
                  <a:schemeClr val="bg1"/>
                </a:solidFill>
              </a:rPr>
              <a:t>السلام الدولي</a:t>
            </a:r>
            <a:r>
              <a:rPr lang="ar-DZ" b="1" dirty="0" smtClean="0">
                <a:solidFill>
                  <a:schemeClr val="bg1"/>
                </a:solidFill>
              </a:rPr>
              <a:t>.</a:t>
            </a:r>
          </a:p>
          <a:p>
            <a:pPr algn="just" rtl="1"/>
            <a:r>
              <a:rPr lang="ar-DZ" b="1" dirty="0" smtClean="0">
                <a:solidFill>
                  <a:schemeClr val="bg1"/>
                </a:solidFill>
              </a:rPr>
              <a:t>القانون الدولي والمنظمات </a:t>
            </a:r>
            <a:r>
              <a:rPr lang="ar-DZ" b="1" smtClean="0">
                <a:solidFill>
                  <a:schemeClr val="bg1"/>
                </a:solidFill>
              </a:rPr>
              <a:t>الدولية </a:t>
            </a:r>
            <a:r>
              <a:rPr lang="ar-DZ" b="1" smtClean="0">
                <a:solidFill>
                  <a:schemeClr val="bg1"/>
                </a:solidFill>
              </a:rPr>
              <a:t>هما الأداتين الأساسيتين </a:t>
            </a:r>
            <a:r>
              <a:rPr lang="ar-DZ" b="1" dirty="0" smtClean="0">
                <a:solidFill>
                  <a:schemeClr val="bg1"/>
                </a:solidFill>
              </a:rPr>
              <a:t>للانتقال إلى علاقات دولية سلمية، والقوة وتوازن </a:t>
            </a:r>
            <a:r>
              <a:rPr lang="ar-DZ" b="1" smtClean="0">
                <a:solidFill>
                  <a:schemeClr val="bg1"/>
                </a:solidFill>
              </a:rPr>
              <a:t>القوى </a:t>
            </a:r>
            <a:r>
              <a:rPr lang="ar-DZ" b="1" smtClean="0">
                <a:solidFill>
                  <a:schemeClr val="bg1"/>
                </a:solidFill>
              </a:rPr>
              <a:t>هما أداتا </a:t>
            </a:r>
            <a:r>
              <a:rPr lang="ar-DZ" b="1" dirty="0" smtClean="0">
                <a:solidFill>
                  <a:schemeClr val="bg1"/>
                </a:solidFill>
              </a:rPr>
              <a:t>الحرب في العلاقات الدولية.</a:t>
            </a:r>
          </a:p>
          <a:p>
            <a:pPr marL="0" indent="0" algn="just" rtl="1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75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ar-DZ" b="1" dirty="0">
                <a:solidFill>
                  <a:schemeClr val="bg1"/>
                </a:solidFill>
              </a:rPr>
              <a:t> </a:t>
            </a:r>
            <a:r>
              <a:rPr lang="ar-DZ" b="1" dirty="0" smtClean="0">
                <a:solidFill>
                  <a:schemeClr val="bg1"/>
                </a:solidFill>
              </a:rPr>
              <a:t>ما هي أهم افتراضات مثاليي ما بعد الحرب العالمية الأولى؟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buFont typeface="Wingdings" panose="05000000000000000000" pitchFamily="2" charset="2"/>
              <a:buChar char="q"/>
            </a:pPr>
            <a:r>
              <a:rPr lang="ar-DZ" sz="2800" b="1" dirty="0" smtClean="0">
                <a:solidFill>
                  <a:schemeClr val="bg1"/>
                </a:solidFill>
              </a:rPr>
              <a:t> اتفق </a:t>
            </a:r>
            <a:r>
              <a:rPr lang="ar-DZ" sz="2800" b="1" dirty="0">
                <a:solidFill>
                  <a:schemeClr val="bg1"/>
                </a:solidFill>
              </a:rPr>
              <a:t>المثاليون أن </a:t>
            </a:r>
            <a:r>
              <a:rPr lang="ar-DZ" sz="2800" b="1" u="sng" dirty="0">
                <a:solidFill>
                  <a:schemeClr val="bg1"/>
                </a:solidFill>
              </a:rPr>
              <a:t>الجهل وعدم التفاهم</a:t>
            </a:r>
            <a:r>
              <a:rPr lang="ar-DZ" sz="2800" b="1" dirty="0">
                <a:solidFill>
                  <a:schemeClr val="bg1"/>
                </a:solidFill>
              </a:rPr>
              <a:t> كانا </a:t>
            </a:r>
            <a:r>
              <a:rPr lang="ar-DZ" sz="2800" b="1" dirty="0" smtClean="0">
                <a:solidFill>
                  <a:schemeClr val="bg1"/>
                </a:solidFill>
              </a:rPr>
              <a:t>مصدران أساسيان للصراع في العلاقات الدولية.</a:t>
            </a:r>
          </a:p>
          <a:p>
            <a:pPr algn="just" rtl="1">
              <a:buFont typeface="Wingdings" panose="05000000000000000000" pitchFamily="2" charset="2"/>
              <a:buChar char="q"/>
            </a:pP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DZ" sz="2800" b="1" dirty="0">
                <a:solidFill>
                  <a:schemeClr val="bg1"/>
                </a:solidFill>
              </a:rPr>
              <a:t>وكان لا بد من </a:t>
            </a:r>
            <a:r>
              <a:rPr lang="ar-DZ" sz="2800" b="1" u="sng" dirty="0" smtClean="0">
                <a:solidFill>
                  <a:schemeClr val="bg1"/>
                </a:solidFill>
              </a:rPr>
              <a:t>تفسير </a:t>
            </a:r>
            <a:r>
              <a:rPr lang="ar-DZ" sz="2800" b="1" u="sng" dirty="0">
                <a:solidFill>
                  <a:schemeClr val="bg1"/>
                </a:solidFill>
              </a:rPr>
              <a:t>الاجراءات الدولية </a:t>
            </a:r>
            <a:r>
              <a:rPr lang="ar-DZ" sz="2800" b="1" dirty="0" smtClean="0">
                <a:solidFill>
                  <a:schemeClr val="bg1"/>
                </a:solidFill>
              </a:rPr>
              <a:t>التي تسببت في الحرب، إذا </a:t>
            </a:r>
            <a:r>
              <a:rPr lang="ar-DZ" sz="2800" b="1" dirty="0">
                <a:solidFill>
                  <a:schemeClr val="bg1"/>
                </a:solidFill>
              </a:rPr>
              <a:t>ماكانت هناك نية حقيقية للحد من الحروب. </a:t>
            </a:r>
            <a:endParaRPr lang="ar-DZ" sz="2800" b="1" dirty="0" smtClean="0">
              <a:solidFill>
                <a:schemeClr val="bg1"/>
              </a:solidFill>
            </a:endParaRPr>
          </a:p>
          <a:p>
            <a:pPr algn="just" rtl="1">
              <a:buFont typeface="Wingdings" panose="05000000000000000000" pitchFamily="2" charset="2"/>
              <a:buChar char="q"/>
            </a:pPr>
            <a:r>
              <a:rPr lang="ar-DZ" sz="2800" b="1" u="sng" dirty="0" smtClean="0">
                <a:solidFill>
                  <a:schemeClr val="bg1"/>
                </a:solidFill>
              </a:rPr>
              <a:t>انتاج </a:t>
            </a:r>
            <a:r>
              <a:rPr lang="ar-DZ" sz="2800" b="1" u="sng" dirty="0">
                <a:solidFill>
                  <a:schemeClr val="bg1"/>
                </a:solidFill>
              </a:rPr>
              <a:t>معارف </a:t>
            </a:r>
            <a:r>
              <a:rPr lang="ar-DZ" sz="2800" b="1" dirty="0">
                <a:solidFill>
                  <a:schemeClr val="bg1"/>
                </a:solidFill>
              </a:rPr>
              <a:t>حول العلاقات الدولية سيكون بمثابة الوسيلة الجيدة التي يمكن استخدامها </a:t>
            </a:r>
            <a:r>
              <a:rPr lang="ar-DZ" sz="2800" b="1" u="sng" dirty="0">
                <a:solidFill>
                  <a:schemeClr val="bg1"/>
                </a:solidFill>
              </a:rPr>
              <a:t>لتعزيز السلام</a:t>
            </a:r>
            <a:r>
              <a:rPr lang="ar-DZ" sz="2800" b="1" dirty="0">
                <a:solidFill>
                  <a:schemeClr val="bg1"/>
                </a:solidFill>
              </a:rPr>
              <a:t>. </a:t>
            </a:r>
            <a:endParaRPr lang="ar-DZ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93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397727"/>
            <a:ext cx="9905999" cy="4393474"/>
          </a:xfrm>
        </p:spPr>
        <p:txBody>
          <a:bodyPr>
            <a:normAutofit fontScale="92500" lnSpcReduction="20000"/>
          </a:bodyPr>
          <a:lstStyle/>
          <a:p>
            <a:pPr algn="just" rtl="1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ar-DZ" b="1" dirty="0" smtClean="0">
                <a:solidFill>
                  <a:schemeClr val="bg1"/>
                </a:solidFill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</a:rPr>
              <a:t>تكييف </a:t>
            </a:r>
            <a:r>
              <a:rPr lang="ar-DZ" sz="2800" b="1" dirty="0">
                <a:solidFill>
                  <a:schemeClr val="bg1"/>
                </a:solidFill>
              </a:rPr>
              <a:t>المبادئ الليبرالية مع قواعد النظام الدولي. وقد </a:t>
            </a:r>
            <a:r>
              <a:rPr lang="ar-DZ" sz="2800" b="1" dirty="0" smtClean="0">
                <a:solidFill>
                  <a:schemeClr val="bg1"/>
                </a:solidFill>
              </a:rPr>
              <a:t>قدم المثاليون تشخيصا </a:t>
            </a:r>
            <a:r>
              <a:rPr lang="ar-DZ" sz="2800" b="1" dirty="0">
                <a:solidFill>
                  <a:schemeClr val="bg1"/>
                </a:solidFill>
              </a:rPr>
              <a:t>ذو قسمين للحرب العالمية الأولى </a:t>
            </a:r>
            <a:r>
              <a:rPr lang="ar-DZ" sz="2800" b="1" dirty="0" smtClean="0">
                <a:solidFill>
                  <a:schemeClr val="bg1"/>
                </a:solidFill>
              </a:rPr>
              <a:t>ووَصفة </a:t>
            </a:r>
            <a:r>
              <a:rPr lang="ar-DZ" sz="2800" b="1" dirty="0">
                <a:solidFill>
                  <a:schemeClr val="bg1"/>
                </a:solidFill>
              </a:rPr>
              <a:t>مكونة من قسمين لتجنب كوارث مماثلة: </a:t>
            </a:r>
            <a:endParaRPr lang="ar-DZ" sz="2800" b="1" dirty="0" smtClean="0">
              <a:solidFill>
                <a:schemeClr val="bg1"/>
              </a:solidFill>
            </a:endParaRPr>
          </a:p>
          <a:p>
            <a:pPr algn="just" rtl="1">
              <a:buFont typeface="Wingdings" panose="05000000000000000000" pitchFamily="2" charset="2"/>
              <a:buChar char="q"/>
            </a:pPr>
            <a:endParaRPr lang="ar-DZ" b="1" dirty="0">
              <a:solidFill>
                <a:schemeClr val="bg1"/>
              </a:solidFill>
            </a:endParaRPr>
          </a:p>
          <a:p>
            <a:pPr marL="0" indent="0" algn="just" rtl="1">
              <a:buNone/>
            </a:pPr>
            <a:endParaRPr lang="ar-DZ" sz="2800" b="1" dirty="0" smtClean="0">
              <a:solidFill>
                <a:schemeClr val="bg1"/>
              </a:solidFill>
            </a:endParaRPr>
          </a:p>
          <a:p>
            <a:pPr lvl="7" algn="justLow" rtl="1">
              <a:buFont typeface="Wingdings" panose="05000000000000000000" pitchFamily="2" charset="2"/>
              <a:buChar char="q"/>
            </a:pPr>
            <a:r>
              <a:rPr lang="ar-DZ" sz="2800" b="1" dirty="0" smtClean="0">
                <a:solidFill>
                  <a:schemeClr val="bg1"/>
                </a:solidFill>
              </a:rPr>
              <a:t>   يتعلق القسم الأول </a:t>
            </a:r>
            <a:r>
              <a:rPr lang="ar-DZ" sz="2800" b="1" u="sng" dirty="0" smtClean="0">
                <a:solidFill>
                  <a:schemeClr val="bg1"/>
                </a:solidFill>
              </a:rPr>
              <a:t>بالسياسة المحلية</a:t>
            </a:r>
            <a:r>
              <a:rPr lang="ar-DZ" sz="2800" b="1" dirty="0" smtClean="0">
                <a:solidFill>
                  <a:schemeClr val="bg1"/>
                </a:solidFill>
              </a:rPr>
              <a:t> فقد كان لدى المثاليين اعتقاد راسخ بأن الشعوب لا تريد الحرب، فالحرب تحدث لأن الشعب يُقاد إليها من قبل العسكريين أو القادة الاستبدادين. والوصفة المقدمة من قبل المثاليين هي تعزيز </a:t>
            </a:r>
            <a:r>
              <a:rPr lang="ar-DZ" sz="2800" b="1" u="sng" dirty="0" smtClean="0">
                <a:solidFill>
                  <a:schemeClr val="bg1"/>
                </a:solidFill>
              </a:rPr>
              <a:t>الأنظمة الديمقراطية</a:t>
            </a:r>
            <a:r>
              <a:rPr lang="ar-DZ" sz="2800" b="1" dirty="0" smtClean="0">
                <a:solidFill>
                  <a:schemeClr val="bg1"/>
                </a:solidFill>
              </a:rPr>
              <a:t> ومعها مبدأ </a:t>
            </a:r>
            <a:r>
              <a:rPr lang="ar-DZ" sz="2800" b="1" u="sng" dirty="0" smtClean="0">
                <a:solidFill>
                  <a:schemeClr val="bg1"/>
                </a:solidFill>
              </a:rPr>
              <a:t>تقرير المصير</a:t>
            </a:r>
            <a:r>
              <a:rPr lang="ar-DZ" sz="2800" b="1" dirty="0" smtClean="0">
                <a:solidFill>
                  <a:schemeClr val="bg1"/>
                </a:solidFill>
              </a:rPr>
              <a:t>.</a:t>
            </a:r>
            <a:endParaRPr lang="fr-FR" sz="2800" b="1" dirty="0" smtClean="0">
              <a:solidFill>
                <a:schemeClr val="bg1"/>
              </a:solidFill>
            </a:endParaRPr>
          </a:p>
          <a:p>
            <a:pPr algn="just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246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965269"/>
            <a:ext cx="9905999" cy="2825932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DZ" sz="2800" b="1" dirty="0" smtClean="0">
                <a:solidFill>
                  <a:schemeClr val="bg1"/>
                </a:solidFill>
              </a:rPr>
              <a:t>والتفسير </a:t>
            </a:r>
            <a:r>
              <a:rPr lang="ar-DZ" sz="2800" b="1" dirty="0" smtClean="0">
                <a:solidFill>
                  <a:schemeClr val="bg1"/>
                </a:solidFill>
              </a:rPr>
              <a:t>المنطقي </a:t>
            </a:r>
            <a:r>
              <a:rPr lang="ar-DZ" sz="2800" b="1" dirty="0" smtClean="0">
                <a:solidFill>
                  <a:schemeClr val="bg1"/>
                </a:solidFill>
              </a:rPr>
              <a:t>لهذا الطرح الأخير، </a:t>
            </a:r>
            <a:r>
              <a:rPr lang="ar-DZ" sz="2800" b="1" dirty="0" smtClean="0">
                <a:solidFill>
                  <a:schemeClr val="bg1"/>
                </a:solidFill>
              </a:rPr>
              <a:t>أنه </a:t>
            </a:r>
            <a:r>
              <a:rPr lang="ar-DZ" sz="2800" b="1" dirty="0" smtClean="0">
                <a:solidFill>
                  <a:schemeClr val="bg1"/>
                </a:solidFill>
              </a:rPr>
              <a:t>إذا كانت جميع الأنظمة </a:t>
            </a:r>
            <a:r>
              <a:rPr lang="ar-DZ" sz="2800" b="1" dirty="0" smtClean="0">
                <a:solidFill>
                  <a:schemeClr val="bg1"/>
                </a:solidFill>
              </a:rPr>
              <a:t>السياسية ذات طبيعة ليبرالية وديمقراطية </a:t>
            </a:r>
            <a:r>
              <a:rPr lang="ar-DZ" sz="2800" b="1" dirty="0" smtClean="0">
                <a:solidFill>
                  <a:schemeClr val="bg1"/>
                </a:solidFill>
              </a:rPr>
              <a:t>فإن الحرب لن تقع.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86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buFont typeface="Wingdings" panose="05000000000000000000" pitchFamily="2" charset="2"/>
              <a:buChar char="q"/>
            </a:pPr>
            <a:r>
              <a:rPr lang="ar-DZ" b="1" dirty="0" smtClean="0">
                <a:solidFill>
                  <a:schemeClr val="bg1"/>
                </a:solidFill>
              </a:rPr>
              <a:t> </a:t>
            </a:r>
            <a:r>
              <a:rPr lang="ar-DZ" sz="2800" b="1" dirty="0" smtClean="0">
                <a:solidFill>
                  <a:schemeClr val="bg1"/>
                </a:solidFill>
              </a:rPr>
              <a:t>نظام </a:t>
            </a:r>
            <a:r>
              <a:rPr lang="ar-DZ" sz="2800" b="1" dirty="0">
                <a:solidFill>
                  <a:schemeClr val="bg1"/>
                </a:solidFill>
              </a:rPr>
              <a:t>العلاقات الدولية قبل 1914، قد قوض احتمالات السلام، فقد أفضت </a:t>
            </a:r>
            <a:r>
              <a:rPr lang="ar-DZ" sz="2800" b="1" u="sng" dirty="0">
                <a:solidFill>
                  <a:schemeClr val="bg1"/>
                </a:solidFill>
              </a:rPr>
              <a:t>الدبلوماسية السرية </a:t>
            </a:r>
            <a:r>
              <a:rPr lang="ar-DZ" sz="2800" b="1" dirty="0">
                <a:solidFill>
                  <a:schemeClr val="bg1"/>
                </a:solidFill>
              </a:rPr>
              <a:t>إلى نظام </a:t>
            </a:r>
            <a:r>
              <a:rPr lang="ar-DZ" sz="2800" b="1" u="sng" dirty="0">
                <a:solidFill>
                  <a:schemeClr val="bg1"/>
                </a:solidFill>
              </a:rPr>
              <a:t>تحالف</a:t>
            </a:r>
            <a:r>
              <a:rPr lang="ar-DZ" sz="2800" b="1" dirty="0">
                <a:solidFill>
                  <a:schemeClr val="bg1"/>
                </a:solidFill>
              </a:rPr>
              <a:t> ألزم الأمم بانتهاج سلوك لم تكن البرلمانات </a:t>
            </a:r>
            <a:r>
              <a:rPr lang="ar-DZ" sz="2800" b="1" dirty="0" smtClean="0">
                <a:solidFill>
                  <a:schemeClr val="bg1"/>
                </a:solidFill>
              </a:rPr>
              <a:t>قد أقرته، </a:t>
            </a:r>
            <a:r>
              <a:rPr lang="ar-DZ" sz="2800" b="1" dirty="0">
                <a:solidFill>
                  <a:schemeClr val="bg1"/>
                </a:solidFill>
              </a:rPr>
              <a:t>فلم تكن هناك آلة لمنع الحرب عام 1914 سوى </a:t>
            </a:r>
            <a:r>
              <a:rPr lang="ar-DZ" sz="2800" b="1" u="sng" dirty="0">
                <a:solidFill>
                  <a:schemeClr val="bg1"/>
                </a:solidFill>
              </a:rPr>
              <a:t>ميزان </a:t>
            </a:r>
            <a:r>
              <a:rPr lang="ar-DZ" sz="2800" b="1" u="sng" dirty="0" smtClean="0">
                <a:solidFill>
                  <a:schemeClr val="bg1"/>
                </a:solidFill>
              </a:rPr>
              <a:t>القوى</a:t>
            </a:r>
            <a:r>
              <a:rPr lang="ar-DZ" sz="2800" b="1" dirty="0" smtClean="0">
                <a:solidFill>
                  <a:schemeClr val="bg1"/>
                </a:solidFill>
              </a:rPr>
              <a:t>.</a:t>
            </a:r>
          </a:p>
          <a:p>
            <a:pPr algn="just" rtl="1">
              <a:buFont typeface="Wingdings" panose="05000000000000000000" pitchFamily="2" charset="2"/>
              <a:buChar char="q"/>
            </a:pP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DZ" sz="2800" b="1" dirty="0">
                <a:solidFill>
                  <a:schemeClr val="bg1"/>
                </a:solidFill>
              </a:rPr>
              <a:t>ما يحتم وضع مبادئ جديدة للعلاقات الدولية</a:t>
            </a:r>
            <a:r>
              <a:rPr lang="ar-DZ" sz="2800" b="1" dirty="0" smtClean="0">
                <a:solidFill>
                  <a:schemeClr val="bg1"/>
                </a:solidFill>
              </a:rPr>
              <a:t>. </a:t>
            </a:r>
            <a:r>
              <a:rPr lang="ar-DZ" sz="2800" b="1" u="sng" dirty="0" smtClean="0">
                <a:solidFill>
                  <a:schemeClr val="bg1"/>
                </a:solidFill>
              </a:rPr>
              <a:t>مواثيق </a:t>
            </a:r>
            <a:r>
              <a:rPr lang="ar-DZ" sz="2800" b="1" u="sng" dirty="0">
                <a:solidFill>
                  <a:schemeClr val="bg1"/>
                </a:solidFill>
              </a:rPr>
              <a:t>دولية </a:t>
            </a:r>
            <a:r>
              <a:rPr lang="ar-DZ" sz="2800" b="1" dirty="0">
                <a:solidFill>
                  <a:schemeClr val="bg1"/>
                </a:solidFill>
              </a:rPr>
              <a:t>يتم التوصل إليها بشكل </a:t>
            </a:r>
            <a:r>
              <a:rPr lang="ar-DZ" sz="2800" b="1" dirty="0" smtClean="0">
                <a:solidFill>
                  <a:schemeClr val="bg1"/>
                </a:solidFill>
              </a:rPr>
              <a:t>علني أي اقرار الدبلوماسية العلنية، </a:t>
            </a:r>
            <a:r>
              <a:rPr lang="ar-DZ" sz="2800" b="1" dirty="0">
                <a:solidFill>
                  <a:schemeClr val="bg1"/>
                </a:solidFill>
              </a:rPr>
              <a:t>ولكن الأهم هو انشاء </a:t>
            </a:r>
            <a:r>
              <a:rPr lang="ar-DZ" sz="2800" b="1" u="sng" dirty="0">
                <a:solidFill>
                  <a:schemeClr val="bg1"/>
                </a:solidFill>
              </a:rPr>
              <a:t>هيكل مؤسسي </a:t>
            </a:r>
            <a:r>
              <a:rPr lang="ar-DZ" sz="2800" b="1" dirty="0">
                <a:solidFill>
                  <a:schemeClr val="bg1"/>
                </a:solidFill>
              </a:rPr>
              <a:t>جديد وهو عصبة الأمم. </a:t>
            </a:r>
            <a:endParaRPr lang="fr-FR" sz="2800" b="1" dirty="0">
              <a:solidFill>
                <a:schemeClr val="bg1"/>
              </a:solidFill>
            </a:endParaRPr>
          </a:p>
          <a:p>
            <a:pPr algn="just" rtl="1">
              <a:buFont typeface="Wingdings" panose="05000000000000000000" pitchFamily="2" charset="2"/>
              <a:buChar char="q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39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952206"/>
            <a:ext cx="9905999" cy="1319348"/>
          </a:xfrm>
        </p:spPr>
        <p:txBody>
          <a:bodyPr>
            <a:normAutofit/>
          </a:bodyPr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</a:rPr>
              <a:t>تستند افتراضات المثاليين السابقة على </a:t>
            </a:r>
            <a:r>
              <a:rPr lang="ar-DZ" sz="3200" b="1" dirty="0" smtClean="0">
                <a:solidFill>
                  <a:schemeClr val="bg1"/>
                </a:solidFill>
              </a:rPr>
              <a:t>منطلقات ومسلمات </a:t>
            </a:r>
            <a:r>
              <a:rPr lang="ar-DZ" sz="3200" b="1" dirty="0" smtClean="0">
                <a:solidFill>
                  <a:schemeClr val="bg1"/>
                </a:solidFill>
              </a:rPr>
              <a:t>فلسفية ومعيارية تعتقد أن: </a:t>
            </a:r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08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534193"/>
            <a:ext cx="9905999" cy="3257007"/>
          </a:xfrm>
        </p:spPr>
        <p:txBody>
          <a:bodyPr>
            <a:normAutofit/>
          </a:bodyPr>
          <a:lstStyle/>
          <a:p>
            <a:pPr algn="just" rtl="1">
              <a:buFont typeface="Wingdings" panose="05000000000000000000" pitchFamily="2" charset="2"/>
              <a:buChar char="q"/>
            </a:pPr>
            <a:r>
              <a:rPr lang="ar-DZ" sz="2800" b="1" dirty="0" smtClean="0">
                <a:solidFill>
                  <a:schemeClr val="bg1"/>
                </a:solidFill>
              </a:rPr>
              <a:t> </a:t>
            </a:r>
            <a:r>
              <a:rPr lang="ar-SA" sz="2800" b="1" dirty="0" smtClean="0">
                <a:solidFill>
                  <a:schemeClr val="bg1"/>
                </a:solidFill>
              </a:rPr>
              <a:t>البشر </a:t>
            </a:r>
            <a:r>
              <a:rPr lang="ar-SA" sz="2800" b="1" dirty="0">
                <a:solidFill>
                  <a:schemeClr val="bg1"/>
                </a:solidFill>
              </a:rPr>
              <a:t>خيرون بطبيعتهم لكن المشكلة في أنهم منقاضون </a:t>
            </a:r>
            <a:r>
              <a:rPr lang="ar-DZ" sz="2800" b="1" dirty="0" smtClean="0">
                <a:solidFill>
                  <a:schemeClr val="bg1"/>
                </a:solidFill>
              </a:rPr>
              <a:t>ب</a:t>
            </a:r>
            <a:r>
              <a:rPr lang="ar-SA" sz="2800" b="1" dirty="0" smtClean="0">
                <a:solidFill>
                  <a:schemeClr val="bg1"/>
                </a:solidFill>
              </a:rPr>
              <a:t>تنظيمات </a:t>
            </a:r>
            <a:r>
              <a:rPr lang="ar-SA" sz="2800" b="1" dirty="0">
                <a:solidFill>
                  <a:schemeClr val="bg1"/>
                </a:solidFill>
              </a:rPr>
              <a:t>فاسدة، وذلك على المستويين المحلي والدولي، مما يؤدي إلى سوء الفهم الذي ينتهي إلى الصراع</a:t>
            </a:r>
            <a:r>
              <a:rPr lang="ar-SA" sz="2800" b="1" dirty="0" smtClean="0">
                <a:solidFill>
                  <a:schemeClr val="bg1"/>
                </a:solidFill>
              </a:rPr>
              <a:t>.</a:t>
            </a:r>
            <a:endParaRPr lang="ar-DZ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97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3122023"/>
            <a:ext cx="9905999" cy="1502228"/>
          </a:xfrm>
        </p:spPr>
        <p:txBody>
          <a:bodyPr/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ar-DZ" sz="2800" b="1" dirty="0">
                <a:solidFill>
                  <a:schemeClr val="bg1"/>
                </a:solidFill>
              </a:rPr>
              <a:t>على البشر تحديد </a:t>
            </a:r>
            <a:r>
              <a:rPr lang="ar-SA" sz="2800" b="1" u="sng" dirty="0">
                <a:solidFill>
                  <a:schemeClr val="bg1"/>
                </a:solidFill>
              </a:rPr>
              <a:t>رؤية وقيم </a:t>
            </a:r>
            <a:r>
              <a:rPr lang="ar-SA" sz="2800" b="1" dirty="0">
                <a:solidFill>
                  <a:schemeClr val="bg1"/>
                </a:solidFill>
              </a:rPr>
              <a:t>يشتركون حولها، كما سيتم وضع </a:t>
            </a:r>
            <a:r>
              <a:rPr lang="ar-SA" sz="2800" b="1" u="sng" dirty="0">
                <a:solidFill>
                  <a:schemeClr val="bg1"/>
                </a:solidFill>
              </a:rPr>
              <a:t>قوانين</a:t>
            </a:r>
            <a:r>
              <a:rPr lang="ar-SA" sz="2800" b="1" dirty="0">
                <a:solidFill>
                  <a:schemeClr val="bg1"/>
                </a:solidFill>
              </a:rPr>
              <a:t> يلتزمون بها لتهدئة الصراع </a:t>
            </a:r>
            <a:r>
              <a:rPr lang="ar-SA" sz="2800" b="1" u="sng" dirty="0">
                <a:solidFill>
                  <a:schemeClr val="bg1"/>
                </a:solidFill>
              </a:rPr>
              <a:t>وتسهيل التعاون</a:t>
            </a:r>
            <a:r>
              <a:rPr lang="ar-DZ" sz="2800" b="1" dirty="0">
                <a:solidFill>
                  <a:schemeClr val="bg1"/>
                </a:solidFill>
              </a:rPr>
              <a:t>.</a:t>
            </a:r>
            <a:r>
              <a:rPr lang="ar-SA" sz="2800" b="1" dirty="0">
                <a:solidFill>
                  <a:schemeClr val="bg1"/>
                </a:solidFill>
              </a:rPr>
              <a:t> </a:t>
            </a:r>
            <a:endParaRPr lang="fr-FR" sz="2800" b="1" dirty="0">
              <a:solidFill>
                <a:schemeClr val="bg1"/>
              </a:solidFill>
            </a:endParaRPr>
          </a:p>
          <a:p>
            <a:pPr marL="0" indent="0" algn="r" rtl="1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927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847703"/>
            <a:ext cx="9905999" cy="2943498"/>
          </a:xfrm>
        </p:spPr>
        <p:txBody>
          <a:bodyPr/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ar-DZ" sz="3200" b="1" dirty="0" smtClean="0">
                <a:solidFill>
                  <a:schemeClr val="bg1"/>
                </a:solidFill>
              </a:rPr>
              <a:t> </a:t>
            </a:r>
            <a:r>
              <a:rPr lang="ar-SA" sz="3200" b="1" dirty="0" smtClean="0">
                <a:solidFill>
                  <a:schemeClr val="bg1"/>
                </a:solidFill>
              </a:rPr>
              <a:t>اذا </a:t>
            </a:r>
            <a:r>
              <a:rPr lang="ar-SA" sz="3200" b="1" dirty="0">
                <a:solidFill>
                  <a:schemeClr val="bg1"/>
                </a:solidFill>
              </a:rPr>
              <a:t>استطاع البشر تأسيس </a:t>
            </a:r>
            <a:r>
              <a:rPr lang="ar-SA" sz="3200" b="1" u="sng" dirty="0">
                <a:solidFill>
                  <a:schemeClr val="bg1"/>
                </a:solidFill>
              </a:rPr>
              <a:t>منظمات جيدة للاتصال </a:t>
            </a:r>
            <a:r>
              <a:rPr lang="ar-SA" sz="3200" b="1" dirty="0">
                <a:solidFill>
                  <a:schemeClr val="bg1"/>
                </a:solidFill>
              </a:rPr>
              <a:t>فيما بينهم فسيكون ذلك مناسبا </a:t>
            </a:r>
            <a:r>
              <a:rPr lang="ar-SA" sz="3200" b="1" u="sng" dirty="0">
                <a:solidFill>
                  <a:schemeClr val="bg1"/>
                </a:solidFill>
              </a:rPr>
              <a:t>لزيادة فرص التعاون </a:t>
            </a:r>
            <a:r>
              <a:rPr lang="ar-SA" sz="3200" b="1" dirty="0">
                <a:solidFill>
                  <a:schemeClr val="bg1"/>
                </a:solidFill>
              </a:rPr>
              <a:t>بدل الصراع. </a:t>
            </a:r>
            <a:endParaRPr lang="ar-DZ" sz="3200" b="1" dirty="0">
              <a:solidFill>
                <a:schemeClr val="bg1"/>
              </a:solidFill>
            </a:endParaRPr>
          </a:p>
          <a:p>
            <a:pPr marL="0" indent="0" algn="r" rtl="1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407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447</TotalTime>
  <Words>506</Words>
  <Application>Microsoft Office PowerPoint</Application>
  <PresentationFormat>Widescreen</PresentationFormat>
  <Paragraphs>32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Times New Roman</vt:lpstr>
      <vt:lpstr>Trebuchet MS</vt:lpstr>
      <vt:lpstr>Tw Cen MT</vt:lpstr>
      <vt:lpstr>Wingdings</vt:lpstr>
      <vt:lpstr>Circuit</vt:lpstr>
      <vt:lpstr>النظرية المثالية.</vt:lpstr>
      <vt:lpstr> ما هي أهم افتراضات مثاليي ما بعد الحرب العالمية الأولى؟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يظهر الطرح المثالي تركيزهم على مستويين من الطرح: </vt:lpstr>
      <vt:lpstr>PowerPoint Presentation</vt:lpstr>
      <vt:lpstr>النتائـــــج: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22</cp:revision>
  <dcterms:created xsi:type="dcterms:W3CDTF">2023-02-19T11:51:04Z</dcterms:created>
  <dcterms:modified xsi:type="dcterms:W3CDTF">2023-11-15T08:20:38Z</dcterms:modified>
</cp:coreProperties>
</file>