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72" r:id="rId5"/>
    <p:sldId id="260" r:id="rId6"/>
    <p:sldId id="261" r:id="rId7"/>
    <p:sldId id="262" r:id="rId8"/>
    <p:sldId id="263" r:id="rId9"/>
    <p:sldId id="264" r:id="rId10"/>
    <p:sldId id="265" r:id="rId11"/>
    <p:sldId id="266" r:id="rId12"/>
    <p:sldId id="277" r:id="rId13"/>
    <p:sldId id="276" r:id="rId14"/>
    <p:sldId id="273" r:id="rId15"/>
    <p:sldId id="274" r:id="rId16"/>
    <p:sldId id="275" r:id="rId17"/>
    <p:sldId id="269" r:id="rId18"/>
    <p:sldId id="270" r:id="rId19"/>
    <p:sldId id="271" r:id="rId20"/>
    <p:sldId id="278" r:id="rId21"/>
    <p:sldId id="267" r:id="rId22"/>
    <p:sldId id="26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 Id="rId4" Type="http://schemas.openxmlformats.org/officeDocument/2006/relationships/image" Target="../media/image4.png"/></Relationships>
</file>

<file path=ppt/diagrams/_rels/data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png"/><Relationship Id="rId4" Type="http://schemas.openxmlformats.org/officeDocument/2006/relationships/image" Target="../media/image8.jpg"/></Relationships>
</file>

<file path=ppt/diagrams/_rels/drawing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image" Target="../media/image1.jpg"/><Relationship Id="rId4" Type="http://schemas.openxmlformats.org/officeDocument/2006/relationships/image" Target="../media/image4.png"/></Relationships>
</file>

<file path=ppt/diagrams/_rels/drawing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png"/><Relationship Id="rId4" Type="http://schemas.openxmlformats.org/officeDocument/2006/relationships/image" Target="../media/image8.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8F3967-0D27-4BD3-95F5-FAE009A14B94}"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fr-FR"/>
        </a:p>
      </dgm:t>
    </dgm:pt>
    <dgm:pt modelId="{6625E229-06DD-4367-B27F-0A55860DE097}">
      <dgm:prSet phldrT="[Texte]"/>
      <dgm:spPr/>
      <dgm:t>
        <a:bodyPr/>
        <a:lstStyle/>
        <a:p>
          <a:pPr rtl="1">
            <a:buSzPts val="1000"/>
            <a:buFont typeface="Symbol" panose="05050102010706020507" pitchFamily="18" charset="2"/>
            <a:buChar char=""/>
          </a:pPr>
          <a:r>
            <a:rPr lang="ar-SA" dirty="0">
              <a:latin typeface="Sakkal Majalla" panose="02000000000000000000" pitchFamily="2" charset="-78"/>
              <a:cs typeface="Sakkal Majalla" panose="02000000000000000000" pitchFamily="2" charset="-78"/>
            </a:rPr>
            <a:t>الأسلوب المتساهل</a:t>
          </a:r>
          <a:r>
            <a:rPr lang="fr-FR" dirty="0"/>
            <a:t>:</a:t>
          </a:r>
          <a:r>
            <a:rPr lang="fr-FR" b="1" dirty="0"/>
            <a:t> permissif</a:t>
          </a:r>
          <a:r>
            <a:rPr lang="fr-FR" dirty="0"/>
            <a:t>  </a:t>
          </a:r>
          <a:r>
            <a:rPr lang="ar-SA" dirty="0">
              <a:latin typeface="Sakkal Majalla" panose="02000000000000000000" pitchFamily="2" charset="-78"/>
              <a:cs typeface="Sakkal Majalla" panose="02000000000000000000" pitchFamily="2" charset="-78"/>
            </a:rPr>
            <a:t>يتميّز بضعف التركيز سواء على المتعلمين أو على المادة الدراسية</a:t>
          </a:r>
          <a:r>
            <a:rPr lang="fr-FR" dirty="0"/>
            <a:t>.</a:t>
          </a:r>
        </a:p>
      </dgm:t>
    </dgm:pt>
    <dgm:pt modelId="{C1085F9E-4C79-43DE-99C7-DB21CB5CA62A}" type="parTrans" cxnId="{377F9B08-3825-4C99-BD6A-D9CDE41996B3}">
      <dgm:prSet/>
      <dgm:spPr/>
      <dgm:t>
        <a:bodyPr/>
        <a:lstStyle/>
        <a:p>
          <a:endParaRPr lang="fr-FR"/>
        </a:p>
      </dgm:t>
    </dgm:pt>
    <dgm:pt modelId="{41093F95-A854-4DEC-85AC-4DD2EB778755}" type="sibTrans" cxnId="{377F9B08-3825-4C99-BD6A-D9CDE41996B3}">
      <dgm:prSet/>
      <dgm:spPr/>
      <dgm:t>
        <a:bodyPr/>
        <a:lstStyle/>
        <a:p>
          <a:endParaRPr lang="fr-FR"/>
        </a:p>
      </dgm:t>
    </dgm:pt>
    <dgm:pt modelId="{B7BD1A81-686F-43D2-8468-0E6276DF3E93}">
      <dgm:prSet phldrT="[Texte]" custT="1"/>
      <dgm:spPr/>
      <dgm:t>
        <a:bodyPr/>
        <a:lstStyle/>
        <a:p>
          <a:pPr rtl="1">
            <a:buSzPts val="1000"/>
            <a:buFont typeface="Symbol" panose="05050102010706020507" pitchFamily="18" charset="2"/>
            <a:buChar char=""/>
          </a:pPr>
          <a:r>
            <a:rPr lang="ar-SA" sz="1600" dirty="0">
              <a:latin typeface="Sakkal Majalla" panose="02000000000000000000" pitchFamily="2" charset="-78"/>
              <a:cs typeface="Sakkal Majalla" panose="02000000000000000000" pitchFamily="2" charset="-78"/>
            </a:rPr>
            <a:t>الأسلوب التشاركي </a:t>
          </a:r>
          <a:r>
            <a:rPr lang="fr-FR" sz="1600" b="1" dirty="0">
              <a:latin typeface="Sakkal Majalla" panose="02000000000000000000" pitchFamily="2" charset="-78"/>
              <a:cs typeface="Sakkal Majalla" panose="02000000000000000000" pitchFamily="2" charset="-78"/>
            </a:rPr>
            <a:t>associatif</a:t>
          </a:r>
          <a:r>
            <a:rPr lang="fr-FR" sz="1600" dirty="0">
              <a:latin typeface="Sakkal Majalla" panose="02000000000000000000" pitchFamily="2" charset="-78"/>
              <a:cs typeface="Sakkal Majalla" panose="02000000000000000000" pitchFamily="2" charset="-78"/>
            </a:rPr>
            <a:t>  </a:t>
          </a:r>
          <a:r>
            <a:rPr lang="ar-SA" sz="1600" dirty="0">
              <a:latin typeface="Sakkal Majalla" panose="02000000000000000000" pitchFamily="2" charset="-78"/>
              <a:cs typeface="Sakkal Majalla" panose="02000000000000000000" pitchFamily="2" charset="-78"/>
            </a:rPr>
            <a:t>: يركّز بدرجة أكبر على المتعلمين</a:t>
          </a:r>
          <a:r>
            <a:rPr lang="fr-FR" sz="1600" dirty="0">
              <a:latin typeface="Sakkal Majalla" panose="02000000000000000000" pitchFamily="2" charset="-78"/>
              <a:cs typeface="Sakkal Majalla" panose="02000000000000000000" pitchFamily="2" charset="-78"/>
            </a:rPr>
            <a:t>.</a:t>
          </a:r>
        </a:p>
      </dgm:t>
    </dgm:pt>
    <dgm:pt modelId="{916E9D14-4E5C-4AC7-A795-05761EB43ACA}" type="parTrans" cxnId="{F01E54D7-C2DC-4662-9D60-6C28BB021ED9}">
      <dgm:prSet/>
      <dgm:spPr/>
      <dgm:t>
        <a:bodyPr/>
        <a:lstStyle/>
        <a:p>
          <a:endParaRPr lang="fr-FR"/>
        </a:p>
      </dgm:t>
    </dgm:pt>
    <dgm:pt modelId="{E77E05E1-0005-43F8-9FBF-AF863DA822A8}" type="sibTrans" cxnId="{F01E54D7-C2DC-4662-9D60-6C28BB021ED9}">
      <dgm:prSet/>
      <dgm:spPr/>
      <dgm:t>
        <a:bodyPr/>
        <a:lstStyle/>
        <a:p>
          <a:endParaRPr lang="fr-FR"/>
        </a:p>
      </dgm:t>
    </dgm:pt>
    <dgm:pt modelId="{040D5486-BFC2-4266-9599-27AA0CA3FA7B}">
      <dgm:prSet phldrT="[Texte]" custT="1"/>
      <dgm:spPr/>
      <dgm:t>
        <a:bodyPr/>
        <a:lstStyle/>
        <a:p>
          <a:pPr rtl="1">
            <a:buSzPts val="1000"/>
            <a:buFont typeface="Symbol" panose="05050102010706020507" pitchFamily="18" charset="2"/>
            <a:buChar char=""/>
          </a:pPr>
          <a:r>
            <a:rPr lang="ar-SA" sz="1600" dirty="0">
              <a:latin typeface="Sakkal Majalla" panose="02000000000000000000" pitchFamily="2" charset="-78"/>
              <a:cs typeface="Sakkal Majalla" panose="02000000000000000000" pitchFamily="2" charset="-78"/>
            </a:rPr>
            <a:t>الأسلوب التحفيزي </a:t>
          </a:r>
          <a:r>
            <a:rPr lang="fr-FR" sz="1600" b="1" dirty="0">
              <a:latin typeface="Sakkal Majalla" panose="02000000000000000000" pitchFamily="2" charset="-78"/>
              <a:cs typeface="Sakkal Majalla" panose="02000000000000000000" pitchFamily="2" charset="-78"/>
            </a:rPr>
            <a:t>incitatif</a:t>
          </a:r>
          <a:r>
            <a:rPr lang="fr-FR" sz="1600" dirty="0">
              <a:latin typeface="Sakkal Majalla" panose="02000000000000000000" pitchFamily="2" charset="-78"/>
              <a:cs typeface="Sakkal Majalla" panose="02000000000000000000" pitchFamily="2" charset="-78"/>
            </a:rPr>
            <a:t>  </a:t>
          </a:r>
          <a:r>
            <a:rPr lang="ar-SA" sz="1400" dirty="0">
              <a:latin typeface="Sakkal Majalla" panose="02000000000000000000" pitchFamily="2" charset="-78"/>
              <a:cs typeface="Sakkal Majalla" panose="02000000000000000000" pitchFamily="2" charset="-78"/>
            </a:rPr>
            <a:t>: </a:t>
          </a:r>
          <a:r>
            <a:rPr lang="ar-SA" sz="1600" dirty="0">
              <a:latin typeface="Sakkal Majalla" panose="02000000000000000000" pitchFamily="2" charset="-78"/>
              <a:cs typeface="Sakkal Majalla" panose="02000000000000000000" pitchFamily="2" charset="-78"/>
            </a:rPr>
            <a:t>يركّز في آنٍ واحد على المادة الدراسية وعلى المتعلمين</a:t>
          </a:r>
          <a:r>
            <a:rPr lang="fr-FR" sz="1400" dirty="0"/>
            <a:t>.</a:t>
          </a:r>
        </a:p>
      </dgm:t>
    </dgm:pt>
    <dgm:pt modelId="{6C204B47-3BD0-4F72-A3C0-AC5282144F0C}" type="parTrans" cxnId="{2954D28A-3874-499C-A535-416ECF40E50D}">
      <dgm:prSet/>
      <dgm:spPr/>
      <dgm:t>
        <a:bodyPr/>
        <a:lstStyle/>
        <a:p>
          <a:endParaRPr lang="fr-FR"/>
        </a:p>
      </dgm:t>
    </dgm:pt>
    <dgm:pt modelId="{37A098C5-C801-4D50-A804-755C54B1AD25}" type="sibTrans" cxnId="{2954D28A-3874-499C-A535-416ECF40E50D}">
      <dgm:prSet/>
      <dgm:spPr/>
      <dgm:t>
        <a:bodyPr/>
        <a:lstStyle/>
        <a:p>
          <a:endParaRPr lang="fr-FR"/>
        </a:p>
      </dgm:t>
    </dgm:pt>
    <dgm:pt modelId="{EAE5A948-DD30-4ABF-A607-9C531BEFB1F6}">
      <dgm:prSet phldrT="[Texte]" custT="1"/>
      <dgm:spPr/>
      <dgm:t>
        <a:bodyPr/>
        <a:lstStyle/>
        <a:p>
          <a:pPr rtl="1">
            <a:buSzPts val="1000"/>
            <a:buFont typeface="Symbol" panose="05050102010706020507" pitchFamily="18" charset="2"/>
            <a:buChar char=""/>
          </a:pPr>
          <a:r>
            <a:rPr lang="ar-SA" sz="1600" dirty="0">
              <a:latin typeface="Sakkal Majalla" panose="02000000000000000000" pitchFamily="2" charset="-78"/>
              <a:cs typeface="Sakkal Majalla" panose="02000000000000000000" pitchFamily="2" charset="-78"/>
            </a:rPr>
            <a:t>الأسلوب التلقيني </a:t>
          </a:r>
          <a:r>
            <a:rPr lang="fr-FR" sz="1600" b="1" dirty="0"/>
            <a:t>transmissif</a:t>
          </a:r>
          <a:r>
            <a:rPr lang="ar-SA" sz="1600" dirty="0"/>
            <a:t>: </a:t>
          </a:r>
          <a:r>
            <a:rPr lang="ar-SA" sz="1600" dirty="0">
              <a:latin typeface="Sakkal Majalla" panose="02000000000000000000" pitchFamily="2" charset="-78"/>
              <a:cs typeface="Sakkal Majalla" panose="02000000000000000000" pitchFamily="2" charset="-78"/>
            </a:rPr>
            <a:t>يركّز بدرجة أكبر على المادة الدراسية</a:t>
          </a:r>
          <a:r>
            <a:rPr lang="fr-FR" sz="1600" dirty="0"/>
            <a:t>.</a:t>
          </a:r>
        </a:p>
      </dgm:t>
    </dgm:pt>
    <dgm:pt modelId="{46B4E9B2-7617-433F-B758-415A76CAA1BA}" type="parTrans" cxnId="{7303F1CE-7367-435F-8F39-7793BEA515FB}">
      <dgm:prSet/>
      <dgm:spPr/>
      <dgm:t>
        <a:bodyPr/>
        <a:lstStyle/>
        <a:p>
          <a:endParaRPr lang="fr-FR"/>
        </a:p>
      </dgm:t>
    </dgm:pt>
    <dgm:pt modelId="{298188D0-918C-47AC-8CDC-C7E70A4CE1FC}" type="sibTrans" cxnId="{7303F1CE-7367-435F-8F39-7793BEA515FB}">
      <dgm:prSet/>
      <dgm:spPr/>
      <dgm:t>
        <a:bodyPr/>
        <a:lstStyle/>
        <a:p>
          <a:endParaRPr lang="fr-FR"/>
        </a:p>
      </dgm:t>
    </dgm:pt>
    <dgm:pt modelId="{6BAD74C2-2C7A-4708-B7D1-4ADF78CA667A}" type="pres">
      <dgm:prSet presAssocID="{258F3967-0D27-4BD3-95F5-FAE009A14B94}" presName="Name0" presStyleCnt="0">
        <dgm:presLayoutVars>
          <dgm:dir/>
          <dgm:resizeHandles val="exact"/>
        </dgm:presLayoutVars>
      </dgm:prSet>
      <dgm:spPr/>
    </dgm:pt>
    <dgm:pt modelId="{5D813BA9-22AB-42DA-A60D-8949979A3D60}" type="pres">
      <dgm:prSet presAssocID="{6625E229-06DD-4367-B27F-0A55860DE097}" presName="compNode" presStyleCnt="0"/>
      <dgm:spPr/>
    </dgm:pt>
    <dgm:pt modelId="{D5C6E9B9-30A1-4E86-B441-A5A0ADBA382D}" type="pres">
      <dgm:prSet presAssocID="{6625E229-06DD-4367-B27F-0A55860DE097}" presName="pictRect" presStyleLbl="node1" presStyleIdx="0" presStyleCnt="4"/>
      <dgm:spPr>
        <a:blipFill>
          <a:blip xmlns:r="http://schemas.openxmlformats.org/officeDocument/2006/relationships" r:embed="rId1"/>
          <a:srcRect/>
          <a:stretch>
            <a:fillRect l="-9000" r="-9000"/>
          </a:stretch>
        </a:blipFill>
      </dgm:spPr>
    </dgm:pt>
    <dgm:pt modelId="{FC4CC00A-7310-4988-B856-5BA4A22C407D}" type="pres">
      <dgm:prSet presAssocID="{6625E229-06DD-4367-B27F-0A55860DE097}" presName="textRect" presStyleLbl="revTx" presStyleIdx="0" presStyleCnt="4">
        <dgm:presLayoutVars>
          <dgm:bulletEnabled val="1"/>
        </dgm:presLayoutVars>
      </dgm:prSet>
      <dgm:spPr/>
    </dgm:pt>
    <dgm:pt modelId="{DE8F5660-8CC7-4110-9756-2CC9C14A52BC}" type="pres">
      <dgm:prSet presAssocID="{41093F95-A854-4DEC-85AC-4DD2EB778755}" presName="sibTrans" presStyleLbl="sibTrans2D1" presStyleIdx="0" presStyleCnt="0"/>
      <dgm:spPr/>
    </dgm:pt>
    <dgm:pt modelId="{CE1025C6-D916-4BAF-ADEC-19BB2AAB87E6}" type="pres">
      <dgm:prSet presAssocID="{B7BD1A81-686F-43D2-8468-0E6276DF3E93}" presName="compNode" presStyleCnt="0"/>
      <dgm:spPr/>
    </dgm:pt>
    <dgm:pt modelId="{D628180E-B6DB-4117-B5F1-F41E9A7610ED}" type="pres">
      <dgm:prSet presAssocID="{B7BD1A81-686F-43D2-8468-0E6276DF3E93}" presName="pictRect" presStyleLbl="node1" presStyleIdx="1" presStyleCnt="4"/>
      <dgm:spPr>
        <a:blipFill rotWithShape="1">
          <a:blip xmlns:r="http://schemas.openxmlformats.org/officeDocument/2006/relationships" r:embed="rId2"/>
          <a:srcRect/>
          <a:stretch>
            <a:fillRect t="-4000" b="-4000"/>
          </a:stretch>
        </a:blipFill>
      </dgm:spPr>
    </dgm:pt>
    <dgm:pt modelId="{7B7434C8-5472-45AA-943D-849B22DD26A4}" type="pres">
      <dgm:prSet presAssocID="{B7BD1A81-686F-43D2-8468-0E6276DF3E93}" presName="textRect" presStyleLbl="revTx" presStyleIdx="1" presStyleCnt="4">
        <dgm:presLayoutVars>
          <dgm:bulletEnabled val="1"/>
        </dgm:presLayoutVars>
      </dgm:prSet>
      <dgm:spPr/>
    </dgm:pt>
    <dgm:pt modelId="{0022C2F7-206B-4658-ABF5-54132416A587}" type="pres">
      <dgm:prSet presAssocID="{E77E05E1-0005-43F8-9FBF-AF863DA822A8}" presName="sibTrans" presStyleLbl="sibTrans2D1" presStyleIdx="0" presStyleCnt="0"/>
      <dgm:spPr/>
    </dgm:pt>
    <dgm:pt modelId="{E3D4A39F-4DBA-4BEB-9EA2-94475D1B34E7}" type="pres">
      <dgm:prSet presAssocID="{040D5486-BFC2-4266-9599-27AA0CA3FA7B}" presName="compNode" presStyleCnt="0"/>
      <dgm:spPr/>
    </dgm:pt>
    <dgm:pt modelId="{09AC741B-9E51-4A22-961D-7488A4088919}" type="pres">
      <dgm:prSet presAssocID="{040D5486-BFC2-4266-9599-27AA0CA3FA7B}" presName="pictRect" presStyleLbl="node1" presStyleIdx="2" presStyleCnt="4"/>
      <dgm:spPr>
        <a:blipFill rotWithShape="1">
          <a:blip xmlns:r="http://schemas.openxmlformats.org/officeDocument/2006/relationships" r:embed="rId3"/>
          <a:srcRect/>
          <a:stretch>
            <a:fillRect l="-19000" r="-19000"/>
          </a:stretch>
        </a:blipFill>
      </dgm:spPr>
    </dgm:pt>
    <dgm:pt modelId="{7117647C-442B-4D7A-AFC6-A33BA2833BF0}" type="pres">
      <dgm:prSet presAssocID="{040D5486-BFC2-4266-9599-27AA0CA3FA7B}" presName="textRect" presStyleLbl="revTx" presStyleIdx="2" presStyleCnt="4">
        <dgm:presLayoutVars>
          <dgm:bulletEnabled val="1"/>
        </dgm:presLayoutVars>
      </dgm:prSet>
      <dgm:spPr/>
    </dgm:pt>
    <dgm:pt modelId="{F19B3403-30B3-45D5-B29A-3D67CD56E3FE}" type="pres">
      <dgm:prSet presAssocID="{37A098C5-C801-4D50-A804-755C54B1AD25}" presName="sibTrans" presStyleLbl="sibTrans2D1" presStyleIdx="0" presStyleCnt="0"/>
      <dgm:spPr/>
    </dgm:pt>
    <dgm:pt modelId="{51ACA3C8-2D24-458C-B00E-DA34C6C682E1}" type="pres">
      <dgm:prSet presAssocID="{EAE5A948-DD30-4ABF-A607-9C531BEFB1F6}" presName="compNode" presStyleCnt="0"/>
      <dgm:spPr/>
    </dgm:pt>
    <dgm:pt modelId="{83C6C041-29E9-4ECB-B830-3ABAEAC2ABE5}" type="pres">
      <dgm:prSet presAssocID="{EAE5A948-DD30-4ABF-A607-9C531BEFB1F6}" presName="pictRect" presStyleLbl="node1" presStyleIdx="3" presStyleCnt="4"/>
      <dgm:spPr>
        <a:blipFill>
          <a:blip xmlns:r="http://schemas.openxmlformats.org/officeDocument/2006/relationships" r:embed="rId4"/>
          <a:srcRect/>
          <a:stretch>
            <a:fillRect l="-16000" r="-16000"/>
          </a:stretch>
        </a:blipFill>
      </dgm:spPr>
    </dgm:pt>
    <dgm:pt modelId="{D147639B-07F0-482C-8033-4359FEB1C41E}" type="pres">
      <dgm:prSet presAssocID="{EAE5A948-DD30-4ABF-A607-9C531BEFB1F6}" presName="textRect" presStyleLbl="revTx" presStyleIdx="3" presStyleCnt="4">
        <dgm:presLayoutVars>
          <dgm:bulletEnabled val="1"/>
        </dgm:presLayoutVars>
      </dgm:prSet>
      <dgm:spPr/>
    </dgm:pt>
  </dgm:ptLst>
  <dgm:cxnLst>
    <dgm:cxn modelId="{81726C04-5FC6-4DAF-950F-3CAA3566E13D}" type="presOf" srcId="{6625E229-06DD-4367-B27F-0A55860DE097}" destId="{FC4CC00A-7310-4988-B856-5BA4A22C407D}" srcOrd="0" destOrd="0" presId="urn:microsoft.com/office/officeart/2005/8/layout/pList1"/>
    <dgm:cxn modelId="{377F9B08-3825-4C99-BD6A-D9CDE41996B3}" srcId="{258F3967-0D27-4BD3-95F5-FAE009A14B94}" destId="{6625E229-06DD-4367-B27F-0A55860DE097}" srcOrd="0" destOrd="0" parTransId="{C1085F9E-4C79-43DE-99C7-DB21CB5CA62A}" sibTransId="{41093F95-A854-4DEC-85AC-4DD2EB778755}"/>
    <dgm:cxn modelId="{227B6C2E-70C8-4F5B-9305-DF2AA737DC33}" type="presOf" srcId="{37A098C5-C801-4D50-A804-755C54B1AD25}" destId="{F19B3403-30B3-45D5-B29A-3D67CD56E3FE}" srcOrd="0" destOrd="0" presId="urn:microsoft.com/office/officeart/2005/8/layout/pList1"/>
    <dgm:cxn modelId="{0DF06339-E02B-4772-AB16-6BBB577B0D63}" type="presOf" srcId="{258F3967-0D27-4BD3-95F5-FAE009A14B94}" destId="{6BAD74C2-2C7A-4708-B7D1-4ADF78CA667A}" srcOrd="0" destOrd="0" presId="urn:microsoft.com/office/officeart/2005/8/layout/pList1"/>
    <dgm:cxn modelId="{A3727B39-C9E1-4AB5-8B05-ACF91222AC66}" type="presOf" srcId="{040D5486-BFC2-4266-9599-27AA0CA3FA7B}" destId="{7117647C-442B-4D7A-AFC6-A33BA2833BF0}" srcOrd="0" destOrd="0" presId="urn:microsoft.com/office/officeart/2005/8/layout/pList1"/>
    <dgm:cxn modelId="{2954D28A-3874-499C-A535-416ECF40E50D}" srcId="{258F3967-0D27-4BD3-95F5-FAE009A14B94}" destId="{040D5486-BFC2-4266-9599-27AA0CA3FA7B}" srcOrd="2" destOrd="0" parTransId="{6C204B47-3BD0-4F72-A3C0-AC5282144F0C}" sibTransId="{37A098C5-C801-4D50-A804-755C54B1AD25}"/>
    <dgm:cxn modelId="{D7CA1799-1174-46FC-8CAB-1D96239EE83E}" type="presOf" srcId="{41093F95-A854-4DEC-85AC-4DD2EB778755}" destId="{DE8F5660-8CC7-4110-9756-2CC9C14A52BC}" srcOrd="0" destOrd="0" presId="urn:microsoft.com/office/officeart/2005/8/layout/pList1"/>
    <dgm:cxn modelId="{887622A4-2395-4F28-8D0E-F35ECA07D3A8}" type="presOf" srcId="{E77E05E1-0005-43F8-9FBF-AF863DA822A8}" destId="{0022C2F7-206B-4658-ABF5-54132416A587}" srcOrd="0" destOrd="0" presId="urn:microsoft.com/office/officeart/2005/8/layout/pList1"/>
    <dgm:cxn modelId="{C82A52A7-8FEE-4DE0-A115-5785FF756FA8}" type="presOf" srcId="{EAE5A948-DD30-4ABF-A607-9C531BEFB1F6}" destId="{D147639B-07F0-482C-8033-4359FEB1C41E}" srcOrd="0" destOrd="0" presId="urn:microsoft.com/office/officeart/2005/8/layout/pList1"/>
    <dgm:cxn modelId="{C198B5CB-9C3D-4BCE-8E37-9E2944E69016}" type="presOf" srcId="{B7BD1A81-686F-43D2-8468-0E6276DF3E93}" destId="{7B7434C8-5472-45AA-943D-849B22DD26A4}" srcOrd="0" destOrd="0" presId="urn:microsoft.com/office/officeart/2005/8/layout/pList1"/>
    <dgm:cxn modelId="{7303F1CE-7367-435F-8F39-7793BEA515FB}" srcId="{258F3967-0D27-4BD3-95F5-FAE009A14B94}" destId="{EAE5A948-DD30-4ABF-A607-9C531BEFB1F6}" srcOrd="3" destOrd="0" parTransId="{46B4E9B2-7617-433F-B758-415A76CAA1BA}" sibTransId="{298188D0-918C-47AC-8CDC-C7E70A4CE1FC}"/>
    <dgm:cxn modelId="{F01E54D7-C2DC-4662-9D60-6C28BB021ED9}" srcId="{258F3967-0D27-4BD3-95F5-FAE009A14B94}" destId="{B7BD1A81-686F-43D2-8468-0E6276DF3E93}" srcOrd="1" destOrd="0" parTransId="{916E9D14-4E5C-4AC7-A795-05761EB43ACA}" sibTransId="{E77E05E1-0005-43F8-9FBF-AF863DA822A8}"/>
    <dgm:cxn modelId="{C652586E-F701-47F0-85C0-BD306BAA9F93}" type="presParOf" srcId="{6BAD74C2-2C7A-4708-B7D1-4ADF78CA667A}" destId="{5D813BA9-22AB-42DA-A60D-8949979A3D60}" srcOrd="0" destOrd="0" presId="urn:microsoft.com/office/officeart/2005/8/layout/pList1"/>
    <dgm:cxn modelId="{C704B114-742D-453D-8B88-0FD953B75ADE}" type="presParOf" srcId="{5D813BA9-22AB-42DA-A60D-8949979A3D60}" destId="{D5C6E9B9-30A1-4E86-B441-A5A0ADBA382D}" srcOrd="0" destOrd="0" presId="urn:microsoft.com/office/officeart/2005/8/layout/pList1"/>
    <dgm:cxn modelId="{0FC71A91-69A8-45E1-8D03-5CF97AA936CB}" type="presParOf" srcId="{5D813BA9-22AB-42DA-A60D-8949979A3D60}" destId="{FC4CC00A-7310-4988-B856-5BA4A22C407D}" srcOrd="1" destOrd="0" presId="urn:microsoft.com/office/officeart/2005/8/layout/pList1"/>
    <dgm:cxn modelId="{6FCA3E2A-C392-4D75-A1C5-ACC30DD93EB2}" type="presParOf" srcId="{6BAD74C2-2C7A-4708-B7D1-4ADF78CA667A}" destId="{DE8F5660-8CC7-4110-9756-2CC9C14A52BC}" srcOrd="1" destOrd="0" presId="urn:microsoft.com/office/officeart/2005/8/layout/pList1"/>
    <dgm:cxn modelId="{91232610-A87A-4195-A8B1-97185B70ACC2}" type="presParOf" srcId="{6BAD74C2-2C7A-4708-B7D1-4ADF78CA667A}" destId="{CE1025C6-D916-4BAF-ADEC-19BB2AAB87E6}" srcOrd="2" destOrd="0" presId="urn:microsoft.com/office/officeart/2005/8/layout/pList1"/>
    <dgm:cxn modelId="{93E3E017-7E13-4A26-A21C-E42C95F5CF2B}" type="presParOf" srcId="{CE1025C6-D916-4BAF-ADEC-19BB2AAB87E6}" destId="{D628180E-B6DB-4117-B5F1-F41E9A7610ED}" srcOrd="0" destOrd="0" presId="urn:microsoft.com/office/officeart/2005/8/layout/pList1"/>
    <dgm:cxn modelId="{A16D12B9-E179-45DD-A554-FAC70FC910F5}" type="presParOf" srcId="{CE1025C6-D916-4BAF-ADEC-19BB2AAB87E6}" destId="{7B7434C8-5472-45AA-943D-849B22DD26A4}" srcOrd="1" destOrd="0" presId="urn:microsoft.com/office/officeart/2005/8/layout/pList1"/>
    <dgm:cxn modelId="{26F1199B-B8B5-4D70-B484-E5BFD07B5B2B}" type="presParOf" srcId="{6BAD74C2-2C7A-4708-B7D1-4ADF78CA667A}" destId="{0022C2F7-206B-4658-ABF5-54132416A587}" srcOrd="3" destOrd="0" presId="urn:microsoft.com/office/officeart/2005/8/layout/pList1"/>
    <dgm:cxn modelId="{7F25941D-A098-4D4B-A0B1-A8A93F7EA704}" type="presParOf" srcId="{6BAD74C2-2C7A-4708-B7D1-4ADF78CA667A}" destId="{E3D4A39F-4DBA-4BEB-9EA2-94475D1B34E7}" srcOrd="4" destOrd="0" presId="urn:microsoft.com/office/officeart/2005/8/layout/pList1"/>
    <dgm:cxn modelId="{AAE0437F-E49A-4F74-914A-2943BE1236F7}" type="presParOf" srcId="{E3D4A39F-4DBA-4BEB-9EA2-94475D1B34E7}" destId="{09AC741B-9E51-4A22-961D-7488A4088919}" srcOrd="0" destOrd="0" presId="urn:microsoft.com/office/officeart/2005/8/layout/pList1"/>
    <dgm:cxn modelId="{9226CF66-57A4-4EE4-8680-DD4936B9379E}" type="presParOf" srcId="{E3D4A39F-4DBA-4BEB-9EA2-94475D1B34E7}" destId="{7117647C-442B-4D7A-AFC6-A33BA2833BF0}" srcOrd="1" destOrd="0" presId="urn:microsoft.com/office/officeart/2005/8/layout/pList1"/>
    <dgm:cxn modelId="{F70A645F-2F14-4F70-A296-3F433EBBBB19}" type="presParOf" srcId="{6BAD74C2-2C7A-4708-B7D1-4ADF78CA667A}" destId="{F19B3403-30B3-45D5-B29A-3D67CD56E3FE}" srcOrd="5" destOrd="0" presId="urn:microsoft.com/office/officeart/2005/8/layout/pList1"/>
    <dgm:cxn modelId="{F31877D9-3E9E-4EB6-BD73-76050E8A951E}" type="presParOf" srcId="{6BAD74C2-2C7A-4708-B7D1-4ADF78CA667A}" destId="{51ACA3C8-2D24-458C-B00E-DA34C6C682E1}" srcOrd="6" destOrd="0" presId="urn:microsoft.com/office/officeart/2005/8/layout/pList1"/>
    <dgm:cxn modelId="{2A4C8084-ED07-4EFC-8EC4-41327BF1B21E}" type="presParOf" srcId="{51ACA3C8-2D24-458C-B00E-DA34C6C682E1}" destId="{83C6C041-29E9-4ECB-B830-3ABAEAC2ABE5}" srcOrd="0" destOrd="0" presId="urn:microsoft.com/office/officeart/2005/8/layout/pList1"/>
    <dgm:cxn modelId="{5284450D-41A9-45D6-B8B0-F71746DC35BF}" type="presParOf" srcId="{51ACA3C8-2D24-458C-B00E-DA34C6C682E1}" destId="{D147639B-07F0-482C-8033-4359FEB1C41E}" srcOrd="1" destOrd="0" presId="urn:microsoft.com/office/officeart/2005/8/layout/p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BD27AB-2C28-45FD-86CE-1339FBB43569}" type="doc">
      <dgm:prSet loTypeId="urn:microsoft.com/office/officeart/2005/8/layout/hProcess10" loCatId="process" qsTypeId="urn:microsoft.com/office/officeart/2005/8/quickstyle/simple1" qsCatId="simple" csTypeId="urn:microsoft.com/office/officeart/2005/8/colors/accent1_2" csCatId="accent1" phldr="1"/>
      <dgm:spPr/>
      <dgm:t>
        <a:bodyPr/>
        <a:lstStyle/>
        <a:p>
          <a:endParaRPr lang="fr-FR"/>
        </a:p>
      </dgm:t>
    </dgm:pt>
    <dgm:pt modelId="{A616F9DA-2EC1-4576-8694-6D5327FD8DEF}">
      <dgm:prSet phldrT="[Texte]" phldr="0" custT="1"/>
      <dgm:spPr/>
      <dgm:t>
        <a:bodyPr/>
        <a:lstStyle/>
        <a:p>
          <a:pPr rtl="1">
            <a:buSzPts val="1000"/>
            <a:buFont typeface="Symbol" panose="05050102010706020507" pitchFamily="18" charset="2"/>
            <a:buChar char=""/>
          </a:pPr>
          <a:r>
            <a:rPr lang="ar-SA" sz="2800" dirty="0">
              <a:latin typeface="Sakkal Majalla" panose="02000000000000000000" pitchFamily="2" charset="-78"/>
              <a:cs typeface="Sakkal Majalla" panose="02000000000000000000" pitchFamily="2" charset="-78"/>
            </a:rPr>
            <a:t>أسلوب تعلّم الطلبة</a:t>
          </a:r>
          <a:r>
            <a:rPr lang="fr-FR" sz="3300" dirty="0"/>
            <a:t>.</a:t>
          </a:r>
        </a:p>
      </dgm:t>
    </dgm:pt>
    <dgm:pt modelId="{08AE28C3-3544-4B20-9260-446595D71C50}" type="parTrans" cxnId="{3822DF34-4E15-4998-BAA5-F6B702825AE9}">
      <dgm:prSet/>
      <dgm:spPr/>
      <dgm:t>
        <a:bodyPr/>
        <a:lstStyle/>
        <a:p>
          <a:endParaRPr lang="fr-FR"/>
        </a:p>
      </dgm:t>
    </dgm:pt>
    <dgm:pt modelId="{E337E5D7-E0CD-4070-BBD1-79179D89C679}" type="sibTrans" cxnId="{3822DF34-4E15-4998-BAA5-F6B702825AE9}">
      <dgm:prSet/>
      <dgm:spPr/>
      <dgm:t>
        <a:bodyPr/>
        <a:lstStyle/>
        <a:p>
          <a:endParaRPr lang="fr-FR"/>
        </a:p>
      </dgm:t>
    </dgm:pt>
    <dgm:pt modelId="{57892A41-7DAC-4E51-8406-5004ECBD4F8C}">
      <dgm:prSet phldrT="[Texte]" custT="1"/>
      <dgm:spPr/>
      <dgm:t>
        <a:bodyPr/>
        <a:lstStyle/>
        <a:p>
          <a:pPr>
            <a:buSzPts val="1000"/>
            <a:buFont typeface="Symbol" panose="05050102010706020507" pitchFamily="18" charset="2"/>
            <a:buChar char=""/>
          </a:pPr>
          <a:r>
            <a:rPr lang="ar-SA" sz="2800" dirty="0">
              <a:latin typeface="Sakkal Majalla" panose="02000000000000000000" pitchFamily="2" charset="-78"/>
              <a:cs typeface="Sakkal Majalla" panose="02000000000000000000" pitchFamily="2" charset="-78"/>
            </a:rPr>
            <a:t>قدرات الطلبة؛</a:t>
          </a:r>
          <a:endParaRPr lang="fr-FR" sz="2800" dirty="0">
            <a:latin typeface="Sakkal Majalla" panose="02000000000000000000" pitchFamily="2" charset="-78"/>
            <a:cs typeface="Sakkal Majalla" panose="02000000000000000000" pitchFamily="2" charset="-78"/>
          </a:endParaRPr>
        </a:p>
      </dgm:t>
    </dgm:pt>
    <dgm:pt modelId="{55C52DB6-2CF8-400D-AE68-0D27D044D017}" type="parTrans" cxnId="{9D7CA825-B19C-4028-91DD-4B4A5D93ECD6}">
      <dgm:prSet/>
      <dgm:spPr/>
      <dgm:t>
        <a:bodyPr/>
        <a:lstStyle/>
        <a:p>
          <a:endParaRPr lang="fr-FR"/>
        </a:p>
      </dgm:t>
    </dgm:pt>
    <dgm:pt modelId="{396DF7AB-6EC0-47C7-8E85-73D691940C99}" type="sibTrans" cxnId="{9D7CA825-B19C-4028-91DD-4B4A5D93ECD6}">
      <dgm:prSet/>
      <dgm:spPr/>
      <dgm:t>
        <a:bodyPr/>
        <a:lstStyle/>
        <a:p>
          <a:endParaRPr lang="fr-FR"/>
        </a:p>
      </dgm:t>
    </dgm:pt>
    <dgm:pt modelId="{612E506A-7CCF-4A4D-AE92-3D89F96898CE}">
      <dgm:prSet custT="1"/>
      <dgm:spPr/>
      <dgm:t>
        <a:bodyPr/>
        <a:lstStyle/>
        <a:p>
          <a:pPr>
            <a:buNone/>
          </a:pPr>
          <a:r>
            <a:rPr lang="ar-SA" sz="2400" dirty="0">
              <a:latin typeface="Sakkal Majalla" panose="02000000000000000000" pitchFamily="2" charset="-78"/>
              <a:cs typeface="Sakkal Majalla" panose="02000000000000000000" pitchFamily="2" charset="-78"/>
            </a:rPr>
            <a:t>طبيعة الأهداف المراد تحقيقها</a:t>
          </a:r>
          <a:endParaRPr lang="fr-FR" sz="2400" dirty="0">
            <a:latin typeface="Sakkal Majalla" panose="02000000000000000000" pitchFamily="2" charset="-78"/>
            <a:cs typeface="Sakkal Majalla" panose="02000000000000000000" pitchFamily="2" charset="-78"/>
          </a:endParaRPr>
        </a:p>
      </dgm:t>
    </dgm:pt>
    <dgm:pt modelId="{015076CF-F5BF-462B-9B66-85E8BAC2190C}" type="parTrans" cxnId="{4D78D7E2-A102-441C-AEF5-B48926DC56EC}">
      <dgm:prSet/>
      <dgm:spPr/>
      <dgm:t>
        <a:bodyPr/>
        <a:lstStyle/>
        <a:p>
          <a:endParaRPr lang="fr-FR"/>
        </a:p>
      </dgm:t>
    </dgm:pt>
    <dgm:pt modelId="{CE313BE5-CC55-4C35-AF15-FCB5D36E08FA}" type="sibTrans" cxnId="{4D78D7E2-A102-441C-AEF5-B48926DC56EC}">
      <dgm:prSet/>
      <dgm:spPr/>
      <dgm:t>
        <a:bodyPr/>
        <a:lstStyle/>
        <a:p>
          <a:endParaRPr lang="fr-FR"/>
        </a:p>
      </dgm:t>
    </dgm:pt>
    <dgm:pt modelId="{941B8E30-BF51-4D47-99AE-B10291AF6F47}">
      <dgm:prSet custT="1"/>
      <dgm:spPr/>
      <dgm:t>
        <a:bodyPr/>
        <a:lstStyle/>
        <a:p>
          <a:pPr>
            <a:buNone/>
          </a:pPr>
          <a:r>
            <a:rPr lang="ar-SA" sz="2400" dirty="0">
              <a:latin typeface="Sakkal Majalla" panose="02000000000000000000" pitchFamily="2" charset="-78"/>
              <a:cs typeface="Sakkal Majalla" panose="02000000000000000000" pitchFamily="2" charset="-78"/>
            </a:rPr>
            <a:t>درجة دافعية الطلبة</a:t>
          </a:r>
          <a:endParaRPr lang="fr-FR" sz="2400" dirty="0">
            <a:latin typeface="Sakkal Majalla" panose="02000000000000000000" pitchFamily="2" charset="-78"/>
            <a:cs typeface="Sakkal Majalla" panose="02000000000000000000" pitchFamily="2" charset="-78"/>
          </a:endParaRPr>
        </a:p>
      </dgm:t>
    </dgm:pt>
    <dgm:pt modelId="{138E46B9-FCBF-44A5-85FB-23D99D6D0213}" type="parTrans" cxnId="{E9BED5FE-DD3D-4FE6-B558-38EB1FF2257C}">
      <dgm:prSet/>
      <dgm:spPr/>
      <dgm:t>
        <a:bodyPr/>
        <a:lstStyle/>
        <a:p>
          <a:endParaRPr lang="fr-FR"/>
        </a:p>
      </dgm:t>
    </dgm:pt>
    <dgm:pt modelId="{BD7DF2F9-583B-4C36-A4C3-50A047625DB7}" type="sibTrans" cxnId="{E9BED5FE-DD3D-4FE6-B558-38EB1FF2257C}">
      <dgm:prSet/>
      <dgm:spPr/>
      <dgm:t>
        <a:bodyPr/>
        <a:lstStyle/>
        <a:p>
          <a:endParaRPr lang="fr-FR"/>
        </a:p>
      </dgm:t>
    </dgm:pt>
    <dgm:pt modelId="{A25B6389-4732-4F61-B85E-67124D46C70E}" type="pres">
      <dgm:prSet presAssocID="{64BD27AB-2C28-45FD-86CE-1339FBB43569}" presName="Name0" presStyleCnt="0">
        <dgm:presLayoutVars>
          <dgm:dir/>
          <dgm:resizeHandles val="exact"/>
        </dgm:presLayoutVars>
      </dgm:prSet>
      <dgm:spPr/>
    </dgm:pt>
    <dgm:pt modelId="{AFD5988D-B0D4-488A-ACD5-4D925480E9F8}" type="pres">
      <dgm:prSet presAssocID="{A616F9DA-2EC1-4576-8694-6D5327FD8DEF}" presName="composite" presStyleCnt="0"/>
      <dgm:spPr/>
    </dgm:pt>
    <dgm:pt modelId="{32768695-0E64-4AB3-BBD9-A9F04E14B95D}" type="pres">
      <dgm:prSet presAssocID="{A616F9DA-2EC1-4576-8694-6D5327FD8DEF}" presName="imagSh" presStyleLbl="bgImgPlace1" presStyleIdx="0" presStyleCnt="4"/>
      <dgm:spPr>
        <a:blipFill>
          <a:blip xmlns:r="http://schemas.openxmlformats.org/officeDocument/2006/relationships" r:embed="rId1"/>
          <a:srcRect/>
          <a:stretch>
            <a:fillRect l="-35000" r="-35000"/>
          </a:stretch>
        </a:blipFill>
      </dgm:spPr>
    </dgm:pt>
    <dgm:pt modelId="{ACA24BD6-BBFB-4DCB-8882-E4351FE72724}" type="pres">
      <dgm:prSet presAssocID="{A616F9DA-2EC1-4576-8694-6D5327FD8DEF}" presName="txNode" presStyleLbl="node1" presStyleIdx="0" presStyleCnt="4" custScaleY="46877">
        <dgm:presLayoutVars>
          <dgm:bulletEnabled val="1"/>
        </dgm:presLayoutVars>
      </dgm:prSet>
      <dgm:spPr/>
    </dgm:pt>
    <dgm:pt modelId="{A792DE33-8306-40E4-95D0-363CF14CFDCE}" type="pres">
      <dgm:prSet presAssocID="{E337E5D7-E0CD-4070-BBD1-79179D89C679}" presName="sibTrans" presStyleLbl="sibTrans2D1" presStyleIdx="0" presStyleCnt="3"/>
      <dgm:spPr/>
    </dgm:pt>
    <dgm:pt modelId="{BF27C09B-C83A-44BE-BCCE-6AE702B2C834}" type="pres">
      <dgm:prSet presAssocID="{E337E5D7-E0CD-4070-BBD1-79179D89C679}" presName="connTx" presStyleLbl="sibTrans2D1" presStyleIdx="0" presStyleCnt="3"/>
      <dgm:spPr/>
    </dgm:pt>
    <dgm:pt modelId="{42B05B36-CE39-4D51-838F-D4F696F6285E}" type="pres">
      <dgm:prSet presAssocID="{57892A41-7DAC-4E51-8406-5004ECBD4F8C}" presName="composite" presStyleCnt="0"/>
      <dgm:spPr/>
    </dgm:pt>
    <dgm:pt modelId="{3E2C8A9C-B54E-43E7-95C0-8E833ADB9841}" type="pres">
      <dgm:prSet presAssocID="{57892A41-7DAC-4E51-8406-5004ECBD4F8C}" presName="imagSh" presStyleLbl="bgImgPlace1" presStyleIdx="1" presStyleCnt="4"/>
      <dgm:spPr>
        <a:blipFill>
          <a:blip xmlns:r="http://schemas.openxmlformats.org/officeDocument/2006/relationships" r:embed="rId2"/>
          <a:srcRect/>
          <a:stretch>
            <a:fillRect l="-50000" r="-50000"/>
          </a:stretch>
        </a:blipFill>
      </dgm:spPr>
    </dgm:pt>
    <dgm:pt modelId="{52427CB1-2960-47BC-866B-FE252FF409E3}" type="pres">
      <dgm:prSet presAssocID="{57892A41-7DAC-4E51-8406-5004ECBD4F8C}" presName="txNode" presStyleLbl="node1" presStyleIdx="1" presStyleCnt="4" custScaleY="43468">
        <dgm:presLayoutVars>
          <dgm:bulletEnabled val="1"/>
        </dgm:presLayoutVars>
      </dgm:prSet>
      <dgm:spPr/>
    </dgm:pt>
    <dgm:pt modelId="{585F2C8C-A358-4C41-9506-E7262F543196}" type="pres">
      <dgm:prSet presAssocID="{396DF7AB-6EC0-47C7-8E85-73D691940C99}" presName="sibTrans" presStyleLbl="sibTrans2D1" presStyleIdx="1" presStyleCnt="3"/>
      <dgm:spPr/>
    </dgm:pt>
    <dgm:pt modelId="{8AE3816E-F932-4B1F-81AF-ED46D5DFAFF6}" type="pres">
      <dgm:prSet presAssocID="{396DF7AB-6EC0-47C7-8E85-73D691940C99}" presName="connTx" presStyleLbl="sibTrans2D1" presStyleIdx="1" presStyleCnt="3"/>
      <dgm:spPr/>
    </dgm:pt>
    <dgm:pt modelId="{EA28FCB4-EFE4-4BA5-9528-831315CEFBF6}" type="pres">
      <dgm:prSet presAssocID="{941B8E30-BF51-4D47-99AE-B10291AF6F47}" presName="composite" presStyleCnt="0"/>
      <dgm:spPr/>
    </dgm:pt>
    <dgm:pt modelId="{F9B7AAFB-AE47-48A9-81C8-62D1E6D3DA14}" type="pres">
      <dgm:prSet presAssocID="{941B8E30-BF51-4D47-99AE-B10291AF6F47}" presName="imagSh" presStyleLbl="bgImgPlace1" presStyleIdx="2" presStyleCnt="4"/>
      <dgm:spPr>
        <a:blipFill>
          <a:blip xmlns:r="http://schemas.openxmlformats.org/officeDocument/2006/relationships" r:embed="rId3"/>
          <a:srcRect/>
          <a:stretch>
            <a:fillRect l="-50000" r="-50000"/>
          </a:stretch>
        </a:blipFill>
      </dgm:spPr>
    </dgm:pt>
    <dgm:pt modelId="{840B88B4-19EB-452A-A8C3-DC8BB9692CD6}" type="pres">
      <dgm:prSet presAssocID="{941B8E30-BF51-4D47-99AE-B10291AF6F47}" presName="txNode" presStyleLbl="node1" presStyleIdx="2" presStyleCnt="4" custScaleY="46877">
        <dgm:presLayoutVars>
          <dgm:bulletEnabled val="1"/>
        </dgm:presLayoutVars>
      </dgm:prSet>
      <dgm:spPr/>
    </dgm:pt>
    <dgm:pt modelId="{14CFB888-E3EB-4C54-9957-5D6FB9A70643}" type="pres">
      <dgm:prSet presAssocID="{BD7DF2F9-583B-4C36-A4C3-50A047625DB7}" presName="sibTrans" presStyleLbl="sibTrans2D1" presStyleIdx="2" presStyleCnt="3"/>
      <dgm:spPr/>
    </dgm:pt>
    <dgm:pt modelId="{C0870C26-1B0C-4DD6-B62F-9C3E0EB689DE}" type="pres">
      <dgm:prSet presAssocID="{BD7DF2F9-583B-4C36-A4C3-50A047625DB7}" presName="connTx" presStyleLbl="sibTrans2D1" presStyleIdx="2" presStyleCnt="3"/>
      <dgm:spPr/>
    </dgm:pt>
    <dgm:pt modelId="{EBA6EDF3-317F-4C18-ADDD-7157014A5E01}" type="pres">
      <dgm:prSet presAssocID="{612E506A-7CCF-4A4D-AE92-3D89F96898CE}" presName="composite" presStyleCnt="0"/>
      <dgm:spPr/>
    </dgm:pt>
    <dgm:pt modelId="{8466352B-5DA2-46B4-937E-42480F38595D}" type="pres">
      <dgm:prSet presAssocID="{612E506A-7CCF-4A4D-AE92-3D89F96898CE}" presName="imagSh" presStyleLbl="bgImgPlace1" presStyleIdx="3" presStyleCnt="4"/>
      <dgm:spPr>
        <a:blipFill>
          <a:blip xmlns:r="http://schemas.openxmlformats.org/officeDocument/2006/relationships" r:embed="rId4"/>
          <a:srcRect/>
          <a:stretch>
            <a:fillRect l="-42000" r="-42000"/>
          </a:stretch>
        </a:blipFill>
      </dgm:spPr>
    </dgm:pt>
    <dgm:pt modelId="{0B0A2C0B-D792-49D2-BB81-1AE9C60BD93F}" type="pres">
      <dgm:prSet presAssocID="{612E506A-7CCF-4A4D-AE92-3D89F96898CE}" presName="txNode" presStyleLbl="node1" presStyleIdx="3" presStyleCnt="4" custScaleY="41620">
        <dgm:presLayoutVars>
          <dgm:bulletEnabled val="1"/>
        </dgm:presLayoutVars>
      </dgm:prSet>
      <dgm:spPr/>
    </dgm:pt>
  </dgm:ptLst>
  <dgm:cxnLst>
    <dgm:cxn modelId="{1C675816-0F4F-4D41-98F6-AABDCB41EE4E}" type="presOf" srcId="{396DF7AB-6EC0-47C7-8E85-73D691940C99}" destId="{585F2C8C-A358-4C41-9506-E7262F543196}" srcOrd="0" destOrd="0" presId="urn:microsoft.com/office/officeart/2005/8/layout/hProcess10"/>
    <dgm:cxn modelId="{FF5F7922-BB49-445C-9760-823C899CF399}" type="presOf" srcId="{A616F9DA-2EC1-4576-8694-6D5327FD8DEF}" destId="{ACA24BD6-BBFB-4DCB-8882-E4351FE72724}" srcOrd="0" destOrd="0" presId="urn:microsoft.com/office/officeart/2005/8/layout/hProcess10"/>
    <dgm:cxn modelId="{3C8D1C24-E3AA-4291-B5B1-DE2F3D3CD45C}" type="presOf" srcId="{64BD27AB-2C28-45FD-86CE-1339FBB43569}" destId="{A25B6389-4732-4F61-B85E-67124D46C70E}" srcOrd="0" destOrd="0" presId="urn:microsoft.com/office/officeart/2005/8/layout/hProcess10"/>
    <dgm:cxn modelId="{9D7CA825-B19C-4028-91DD-4B4A5D93ECD6}" srcId="{64BD27AB-2C28-45FD-86CE-1339FBB43569}" destId="{57892A41-7DAC-4E51-8406-5004ECBD4F8C}" srcOrd="1" destOrd="0" parTransId="{55C52DB6-2CF8-400D-AE68-0D27D044D017}" sibTransId="{396DF7AB-6EC0-47C7-8E85-73D691940C99}"/>
    <dgm:cxn modelId="{E6BC3B34-309A-43E8-AF6C-BD21CB959F48}" type="presOf" srcId="{941B8E30-BF51-4D47-99AE-B10291AF6F47}" destId="{840B88B4-19EB-452A-A8C3-DC8BB9692CD6}" srcOrd="0" destOrd="0" presId="urn:microsoft.com/office/officeart/2005/8/layout/hProcess10"/>
    <dgm:cxn modelId="{3822DF34-4E15-4998-BAA5-F6B702825AE9}" srcId="{64BD27AB-2C28-45FD-86CE-1339FBB43569}" destId="{A616F9DA-2EC1-4576-8694-6D5327FD8DEF}" srcOrd="0" destOrd="0" parTransId="{08AE28C3-3544-4B20-9260-446595D71C50}" sibTransId="{E337E5D7-E0CD-4070-BBD1-79179D89C679}"/>
    <dgm:cxn modelId="{465E9C35-CF12-4C90-BF73-6D617581EABC}" type="presOf" srcId="{BD7DF2F9-583B-4C36-A4C3-50A047625DB7}" destId="{14CFB888-E3EB-4C54-9957-5D6FB9A70643}" srcOrd="0" destOrd="0" presId="urn:microsoft.com/office/officeart/2005/8/layout/hProcess10"/>
    <dgm:cxn modelId="{B837284E-F7AF-4445-80A6-94C09A37C282}" type="presOf" srcId="{396DF7AB-6EC0-47C7-8E85-73D691940C99}" destId="{8AE3816E-F932-4B1F-81AF-ED46D5DFAFF6}" srcOrd="1" destOrd="0" presId="urn:microsoft.com/office/officeart/2005/8/layout/hProcess10"/>
    <dgm:cxn modelId="{69609784-E2F9-4466-AB3C-E08D90D4BCF5}" type="presOf" srcId="{57892A41-7DAC-4E51-8406-5004ECBD4F8C}" destId="{52427CB1-2960-47BC-866B-FE252FF409E3}" srcOrd="0" destOrd="0" presId="urn:microsoft.com/office/officeart/2005/8/layout/hProcess10"/>
    <dgm:cxn modelId="{E2B3CDAF-20DE-4FD7-A368-E697F704AC94}" type="presOf" srcId="{E337E5D7-E0CD-4070-BBD1-79179D89C679}" destId="{BF27C09B-C83A-44BE-BCCE-6AE702B2C834}" srcOrd="1" destOrd="0" presId="urn:microsoft.com/office/officeart/2005/8/layout/hProcess10"/>
    <dgm:cxn modelId="{6460B8D3-9EAC-4954-A296-C3C470777DB4}" type="presOf" srcId="{612E506A-7CCF-4A4D-AE92-3D89F96898CE}" destId="{0B0A2C0B-D792-49D2-BB81-1AE9C60BD93F}" srcOrd="0" destOrd="0" presId="urn:microsoft.com/office/officeart/2005/8/layout/hProcess10"/>
    <dgm:cxn modelId="{4D78D7E2-A102-441C-AEF5-B48926DC56EC}" srcId="{64BD27AB-2C28-45FD-86CE-1339FBB43569}" destId="{612E506A-7CCF-4A4D-AE92-3D89F96898CE}" srcOrd="3" destOrd="0" parTransId="{015076CF-F5BF-462B-9B66-85E8BAC2190C}" sibTransId="{CE313BE5-CC55-4C35-AF15-FCB5D36E08FA}"/>
    <dgm:cxn modelId="{8199EEF3-0451-4676-AAD9-AAD521F76F99}" type="presOf" srcId="{E337E5D7-E0CD-4070-BBD1-79179D89C679}" destId="{A792DE33-8306-40E4-95D0-363CF14CFDCE}" srcOrd="0" destOrd="0" presId="urn:microsoft.com/office/officeart/2005/8/layout/hProcess10"/>
    <dgm:cxn modelId="{94F00CFB-F4B6-450D-A4F4-46FAC7E95E1C}" type="presOf" srcId="{BD7DF2F9-583B-4C36-A4C3-50A047625DB7}" destId="{C0870C26-1B0C-4DD6-B62F-9C3E0EB689DE}" srcOrd="1" destOrd="0" presId="urn:microsoft.com/office/officeart/2005/8/layout/hProcess10"/>
    <dgm:cxn modelId="{E9BED5FE-DD3D-4FE6-B558-38EB1FF2257C}" srcId="{64BD27AB-2C28-45FD-86CE-1339FBB43569}" destId="{941B8E30-BF51-4D47-99AE-B10291AF6F47}" srcOrd="2" destOrd="0" parTransId="{138E46B9-FCBF-44A5-85FB-23D99D6D0213}" sibTransId="{BD7DF2F9-583B-4C36-A4C3-50A047625DB7}"/>
    <dgm:cxn modelId="{8D37A9C1-89DA-470B-B24E-6144979D0228}" type="presParOf" srcId="{A25B6389-4732-4F61-B85E-67124D46C70E}" destId="{AFD5988D-B0D4-488A-ACD5-4D925480E9F8}" srcOrd="0" destOrd="0" presId="urn:microsoft.com/office/officeart/2005/8/layout/hProcess10"/>
    <dgm:cxn modelId="{81637DFF-1E57-448E-8F9C-BDE5C9C3FA7C}" type="presParOf" srcId="{AFD5988D-B0D4-488A-ACD5-4D925480E9F8}" destId="{32768695-0E64-4AB3-BBD9-A9F04E14B95D}" srcOrd="0" destOrd="0" presId="urn:microsoft.com/office/officeart/2005/8/layout/hProcess10"/>
    <dgm:cxn modelId="{4511A985-7355-480B-944A-604E87F96745}" type="presParOf" srcId="{AFD5988D-B0D4-488A-ACD5-4D925480E9F8}" destId="{ACA24BD6-BBFB-4DCB-8882-E4351FE72724}" srcOrd="1" destOrd="0" presId="urn:microsoft.com/office/officeart/2005/8/layout/hProcess10"/>
    <dgm:cxn modelId="{C813D996-C938-44CE-8D47-28EDCD0E33C5}" type="presParOf" srcId="{A25B6389-4732-4F61-B85E-67124D46C70E}" destId="{A792DE33-8306-40E4-95D0-363CF14CFDCE}" srcOrd="1" destOrd="0" presId="urn:microsoft.com/office/officeart/2005/8/layout/hProcess10"/>
    <dgm:cxn modelId="{07596AD5-E3DD-4CC7-A323-B2D5C59FA8EC}" type="presParOf" srcId="{A792DE33-8306-40E4-95D0-363CF14CFDCE}" destId="{BF27C09B-C83A-44BE-BCCE-6AE702B2C834}" srcOrd="0" destOrd="0" presId="urn:microsoft.com/office/officeart/2005/8/layout/hProcess10"/>
    <dgm:cxn modelId="{1328F3E3-0EE8-4766-90F3-EAF672F80272}" type="presParOf" srcId="{A25B6389-4732-4F61-B85E-67124D46C70E}" destId="{42B05B36-CE39-4D51-838F-D4F696F6285E}" srcOrd="2" destOrd="0" presId="urn:microsoft.com/office/officeart/2005/8/layout/hProcess10"/>
    <dgm:cxn modelId="{E3EEBA00-2008-4BED-8944-ACD6A9DBFA9C}" type="presParOf" srcId="{42B05B36-CE39-4D51-838F-D4F696F6285E}" destId="{3E2C8A9C-B54E-43E7-95C0-8E833ADB9841}" srcOrd="0" destOrd="0" presId="urn:microsoft.com/office/officeart/2005/8/layout/hProcess10"/>
    <dgm:cxn modelId="{88DF7B8F-FDFA-497C-9050-A0938AF514F6}" type="presParOf" srcId="{42B05B36-CE39-4D51-838F-D4F696F6285E}" destId="{52427CB1-2960-47BC-866B-FE252FF409E3}" srcOrd="1" destOrd="0" presId="urn:microsoft.com/office/officeart/2005/8/layout/hProcess10"/>
    <dgm:cxn modelId="{A12A81F7-AE45-4F85-ACCA-34FBCB9DB978}" type="presParOf" srcId="{A25B6389-4732-4F61-B85E-67124D46C70E}" destId="{585F2C8C-A358-4C41-9506-E7262F543196}" srcOrd="3" destOrd="0" presId="urn:microsoft.com/office/officeart/2005/8/layout/hProcess10"/>
    <dgm:cxn modelId="{C774C888-103C-441C-ABB9-40792DBD9C1E}" type="presParOf" srcId="{585F2C8C-A358-4C41-9506-E7262F543196}" destId="{8AE3816E-F932-4B1F-81AF-ED46D5DFAFF6}" srcOrd="0" destOrd="0" presId="urn:microsoft.com/office/officeart/2005/8/layout/hProcess10"/>
    <dgm:cxn modelId="{77E2FC71-86C3-4FD2-8314-CFF3E7A571B3}" type="presParOf" srcId="{A25B6389-4732-4F61-B85E-67124D46C70E}" destId="{EA28FCB4-EFE4-4BA5-9528-831315CEFBF6}" srcOrd="4" destOrd="0" presId="urn:microsoft.com/office/officeart/2005/8/layout/hProcess10"/>
    <dgm:cxn modelId="{48474078-88C7-45E1-83F6-0E7D8A315466}" type="presParOf" srcId="{EA28FCB4-EFE4-4BA5-9528-831315CEFBF6}" destId="{F9B7AAFB-AE47-48A9-81C8-62D1E6D3DA14}" srcOrd="0" destOrd="0" presId="urn:microsoft.com/office/officeart/2005/8/layout/hProcess10"/>
    <dgm:cxn modelId="{69EBA519-F80B-4FA9-BF4B-153C11007078}" type="presParOf" srcId="{EA28FCB4-EFE4-4BA5-9528-831315CEFBF6}" destId="{840B88B4-19EB-452A-A8C3-DC8BB9692CD6}" srcOrd="1" destOrd="0" presId="urn:microsoft.com/office/officeart/2005/8/layout/hProcess10"/>
    <dgm:cxn modelId="{B1BA98EA-6F71-4E16-B1F2-2B281C5C05F9}" type="presParOf" srcId="{A25B6389-4732-4F61-B85E-67124D46C70E}" destId="{14CFB888-E3EB-4C54-9957-5D6FB9A70643}" srcOrd="5" destOrd="0" presId="urn:microsoft.com/office/officeart/2005/8/layout/hProcess10"/>
    <dgm:cxn modelId="{20119CA7-1FD3-43BA-B518-B7C51388BEBC}" type="presParOf" srcId="{14CFB888-E3EB-4C54-9957-5D6FB9A70643}" destId="{C0870C26-1B0C-4DD6-B62F-9C3E0EB689DE}" srcOrd="0" destOrd="0" presId="urn:microsoft.com/office/officeart/2005/8/layout/hProcess10"/>
    <dgm:cxn modelId="{407AA61A-E4A1-43C9-871D-B28CC725FF38}" type="presParOf" srcId="{A25B6389-4732-4F61-B85E-67124D46C70E}" destId="{EBA6EDF3-317F-4C18-ADDD-7157014A5E01}" srcOrd="6" destOrd="0" presId="urn:microsoft.com/office/officeart/2005/8/layout/hProcess10"/>
    <dgm:cxn modelId="{8F92BA41-076C-41E1-818C-265E24FCFEE3}" type="presParOf" srcId="{EBA6EDF3-317F-4C18-ADDD-7157014A5E01}" destId="{8466352B-5DA2-46B4-937E-42480F38595D}" srcOrd="0" destOrd="0" presId="urn:microsoft.com/office/officeart/2005/8/layout/hProcess10"/>
    <dgm:cxn modelId="{A7E80B6C-7605-4DF7-A0DB-E8FB78989140}" type="presParOf" srcId="{EBA6EDF3-317F-4C18-ADDD-7157014A5E01}" destId="{0B0A2C0B-D792-49D2-BB81-1AE9C60BD93F}"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A6AE1A-9228-4A6F-88A8-CC69628DFE7E}" type="doc">
      <dgm:prSet loTypeId="urn:microsoft.com/office/officeart/2005/8/layout/pyramid2" loCatId="list" qsTypeId="urn:microsoft.com/office/officeart/2005/8/quickstyle/simple1" qsCatId="simple" csTypeId="urn:microsoft.com/office/officeart/2005/8/colors/colorful1" csCatId="colorful" phldr="1"/>
      <dgm:spPr/>
      <dgm:t>
        <a:bodyPr/>
        <a:lstStyle/>
        <a:p>
          <a:endParaRPr lang="fr-FR"/>
        </a:p>
      </dgm:t>
    </dgm:pt>
    <dgm:pt modelId="{9BD94F0B-94D1-4A0C-9F59-3412A1AA6368}">
      <dgm:prSet phldrT="[Texte]" phldr="0"/>
      <dgm:spPr/>
      <dgm:t>
        <a:bodyPr/>
        <a:lstStyle/>
        <a:p>
          <a:r>
            <a:rPr lang="ar-DZ" dirty="0">
              <a:latin typeface="Sakkal Majalla" panose="02000000000000000000" pitchFamily="2" charset="-78"/>
              <a:cs typeface="Sakkal Majalla" panose="02000000000000000000" pitchFamily="2" charset="-78"/>
            </a:rPr>
            <a:t>التعليم الهجين</a:t>
          </a:r>
          <a:endParaRPr lang="fr-FR" dirty="0">
            <a:latin typeface="Sakkal Majalla" panose="02000000000000000000" pitchFamily="2" charset="-78"/>
            <a:cs typeface="Sakkal Majalla" panose="02000000000000000000" pitchFamily="2" charset="-78"/>
          </a:endParaRPr>
        </a:p>
      </dgm:t>
    </dgm:pt>
    <dgm:pt modelId="{408C9335-4FC5-418E-B77F-1EB00BC6930F}" type="parTrans" cxnId="{3BAD8086-201A-472B-BD1B-26E9909AB0D3}">
      <dgm:prSet/>
      <dgm:spPr/>
      <dgm:t>
        <a:bodyPr/>
        <a:lstStyle/>
        <a:p>
          <a:endParaRPr lang="fr-FR"/>
        </a:p>
      </dgm:t>
    </dgm:pt>
    <dgm:pt modelId="{3DE80FBD-5A07-4D86-A650-80D2CF7C4A8D}" type="sibTrans" cxnId="{3BAD8086-201A-472B-BD1B-26E9909AB0D3}">
      <dgm:prSet/>
      <dgm:spPr/>
      <dgm:t>
        <a:bodyPr/>
        <a:lstStyle/>
        <a:p>
          <a:endParaRPr lang="fr-FR"/>
        </a:p>
      </dgm:t>
    </dgm:pt>
    <dgm:pt modelId="{BE314030-2348-4607-8E85-54ADD7F13833}">
      <dgm:prSet phldrT="[Texte]" phldr="0"/>
      <dgm:spPr/>
      <dgm:t>
        <a:bodyPr/>
        <a:lstStyle/>
        <a:p>
          <a:r>
            <a:rPr lang="ar-DZ" dirty="0">
              <a:latin typeface="Sakkal Majalla" panose="02000000000000000000" pitchFamily="2" charset="-78"/>
              <a:cs typeface="Sakkal Majalla" panose="02000000000000000000" pitchFamily="2" charset="-78"/>
            </a:rPr>
            <a:t>التعليم عن بعد</a:t>
          </a:r>
          <a:endParaRPr lang="fr-FR" dirty="0">
            <a:latin typeface="Sakkal Majalla" panose="02000000000000000000" pitchFamily="2" charset="-78"/>
            <a:cs typeface="Sakkal Majalla" panose="02000000000000000000" pitchFamily="2" charset="-78"/>
          </a:endParaRPr>
        </a:p>
      </dgm:t>
    </dgm:pt>
    <dgm:pt modelId="{8DCDD8AB-D6EC-4521-BCFF-557F63A6A4EA}" type="parTrans" cxnId="{1DDE60B5-5024-441E-8176-8431E06BDCEC}">
      <dgm:prSet/>
      <dgm:spPr/>
      <dgm:t>
        <a:bodyPr/>
        <a:lstStyle/>
        <a:p>
          <a:endParaRPr lang="fr-FR"/>
        </a:p>
      </dgm:t>
    </dgm:pt>
    <dgm:pt modelId="{9D94A870-83CF-4B6D-8C59-13003EA402E0}" type="sibTrans" cxnId="{1DDE60B5-5024-441E-8176-8431E06BDCEC}">
      <dgm:prSet/>
      <dgm:spPr/>
      <dgm:t>
        <a:bodyPr/>
        <a:lstStyle/>
        <a:p>
          <a:endParaRPr lang="fr-FR"/>
        </a:p>
      </dgm:t>
    </dgm:pt>
    <dgm:pt modelId="{C7367447-0C37-4E45-B8C5-26EF163337FA}">
      <dgm:prSet phldrT="[Texte]" phldr="0"/>
      <dgm:spPr/>
      <dgm:t>
        <a:bodyPr/>
        <a:lstStyle/>
        <a:p>
          <a:r>
            <a:rPr lang="ar-DZ" dirty="0">
              <a:latin typeface="Sakkal Majalla" panose="02000000000000000000" pitchFamily="2" charset="-78"/>
              <a:cs typeface="Sakkal Majalla" panose="02000000000000000000" pitchFamily="2" charset="-78"/>
            </a:rPr>
            <a:t>التعليم الحضوري</a:t>
          </a:r>
          <a:endParaRPr lang="fr-FR" dirty="0">
            <a:latin typeface="Sakkal Majalla" panose="02000000000000000000" pitchFamily="2" charset="-78"/>
            <a:cs typeface="Sakkal Majalla" panose="02000000000000000000" pitchFamily="2" charset="-78"/>
          </a:endParaRPr>
        </a:p>
      </dgm:t>
    </dgm:pt>
    <dgm:pt modelId="{F9913366-8F1E-40E2-9310-E2799EF0338E}" type="parTrans" cxnId="{2566F61B-9E30-4FD4-A62C-75C149ADD58A}">
      <dgm:prSet/>
      <dgm:spPr/>
      <dgm:t>
        <a:bodyPr/>
        <a:lstStyle/>
        <a:p>
          <a:endParaRPr lang="fr-FR"/>
        </a:p>
      </dgm:t>
    </dgm:pt>
    <dgm:pt modelId="{9D968C55-9E37-46DC-A268-FD16254F9BB9}" type="sibTrans" cxnId="{2566F61B-9E30-4FD4-A62C-75C149ADD58A}">
      <dgm:prSet/>
      <dgm:spPr/>
      <dgm:t>
        <a:bodyPr/>
        <a:lstStyle/>
        <a:p>
          <a:endParaRPr lang="fr-FR"/>
        </a:p>
      </dgm:t>
    </dgm:pt>
    <dgm:pt modelId="{2A14F969-BED8-47AE-89C8-E53B14002C47}" type="pres">
      <dgm:prSet presAssocID="{ACA6AE1A-9228-4A6F-88A8-CC69628DFE7E}" presName="compositeShape" presStyleCnt="0">
        <dgm:presLayoutVars>
          <dgm:dir/>
          <dgm:resizeHandles/>
        </dgm:presLayoutVars>
      </dgm:prSet>
      <dgm:spPr/>
    </dgm:pt>
    <dgm:pt modelId="{B326FFB7-4E1C-4C39-88F7-67817B3E28A2}" type="pres">
      <dgm:prSet presAssocID="{ACA6AE1A-9228-4A6F-88A8-CC69628DFE7E}" presName="pyramid" presStyleLbl="node1" presStyleIdx="0" presStyleCnt="1"/>
      <dgm:spPr/>
    </dgm:pt>
    <dgm:pt modelId="{6944C0A5-4B0E-4F1F-9D60-46F8B23EFD62}" type="pres">
      <dgm:prSet presAssocID="{ACA6AE1A-9228-4A6F-88A8-CC69628DFE7E}" presName="theList" presStyleCnt="0"/>
      <dgm:spPr/>
    </dgm:pt>
    <dgm:pt modelId="{30C4838A-A97E-481D-8212-8D0CF35AE74F}" type="pres">
      <dgm:prSet presAssocID="{9BD94F0B-94D1-4A0C-9F59-3412A1AA6368}" presName="aNode" presStyleLbl="fgAcc1" presStyleIdx="0" presStyleCnt="3">
        <dgm:presLayoutVars>
          <dgm:bulletEnabled val="1"/>
        </dgm:presLayoutVars>
      </dgm:prSet>
      <dgm:spPr/>
    </dgm:pt>
    <dgm:pt modelId="{32CED4AF-8380-4A11-BE54-453387F66CC3}" type="pres">
      <dgm:prSet presAssocID="{9BD94F0B-94D1-4A0C-9F59-3412A1AA6368}" presName="aSpace" presStyleCnt="0"/>
      <dgm:spPr/>
    </dgm:pt>
    <dgm:pt modelId="{505903B3-F102-4139-9CDA-78CC6A95F475}" type="pres">
      <dgm:prSet presAssocID="{BE314030-2348-4607-8E85-54ADD7F13833}" presName="aNode" presStyleLbl="fgAcc1" presStyleIdx="1" presStyleCnt="3">
        <dgm:presLayoutVars>
          <dgm:bulletEnabled val="1"/>
        </dgm:presLayoutVars>
      </dgm:prSet>
      <dgm:spPr/>
    </dgm:pt>
    <dgm:pt modelId="{D28E0B37-B20F-44C0-B5B7-972F3C530A19}" type="pres">
      <dgm:prSet presAssocID="{BE314030-2348-4607-8E85-54ADD7F13833}" presName="aSpace" presStyleCnt="0"/>
      <dgm:spPr/>
    </dgm:pt>
    <dgm:pt modelId="{37059FA9-8ECC-4A06-BE31-657FB4007E2A}" type="pres">
      <dgm:prSet presAssocID="{C7367447-0C37-4E45-B8C5-26EF163337FA}" presName="aNode" presStyleLbl="fgAcc1" presStyleIdx="2" presStyleCnt="3">
        <dgm:presLayoutVars>
          <dgm:bulletEnabled val="1"/>
        </dgm:presLayoutVars>
      </dgm:prSet>
      <dgm:spPr/>
    </dgm:pt>
    <dgm:pt modelId="{E506DDA8-BD51-4767-9BB4-220D05C6F4D8}" type="pres">
      <dgm:prSet presAssocID="{C7367447-0C37-4E45-B8C5-26EF163337FA}" presName="aSpace" presStyleCnt="0"/>
      <dgm:spPr/>
    </dgm:pt>
  </dgm:ptLst>
  <dgm:cxnLst>
    <dgm:cxn modelId="{62F5EB12-FFF1-477F-BC97-6C57E5130688}" type="presOf" srcId="{ACA6AE1A-9228-4A6F-88A8-CC69628DFE7E}" destId="{2A14F969-BED8-47AE-89C8-E53B14002C47}" srcOrd="0" destOrd="0" presId="urn:microsoft.com/office/officeart/2005/8/layout/pyramid2"/>
    <dgm:cxn modelId="{2566F61B-9E30-4FD4-A62C-75C149ADD58A}" srcId="{ACA6AE1A-9228-4A6F-88A8-CC69628DFE7E}" destId="{C7367447-0C37-4E45-B8C5-26EF163337FA}" srcOrd="2" destOrd="0" parTransId="{F9913366-8F1E-40E2-9310-E2799EF0338E}" sibTransId="{9D968C55-9E37-46DC-A268-FD16254F9BB9}"/>
    <dgm:cxn modelId="{3BAD8086-201A-472B-BD1B-26E9909AB0D3}" srcId="{ACA6AE1A-9228-4A6F-88A8-CC69628DFE7E}" destId="{9BD94F0B-94D1-4A0C-9F59-3412A1AA6368}" srcOrd="0" destOrd="0" parTransId="{408C9335-4FC5-418E-B77F-1EB00BC6930F}" sibTransId="{3DE80FBD-5A07-4D86-A650-80D2CF7C4A8D}"/>
    <dgm:cxn modelId="{79F7C6A0-38DB-4990-A161-7050BF99A60E}" type="presOf" srcId="{BE314030-2348-4607-8E85-54ADD7F13833}" destId="{505903B3-F102-4139-9CDA-78CC6A95F475}" srcOrd="0" destOrd="0" presId="urn:microsoft.com/office/officeart/2005/8/layout/pyramid2"/>
    <dgm:cxn modelId="{1DDE60B5-5024-441E-8176-8431E06BDCEC}" srcId="{ACA6AE1A-9228-4A6F-88A8-CC69628DFE7E}" destId="{BE314030-2348-4607-8E85-54ADD7F13833}" srcOrd="1" destOrd="0" parTransId="{8DCDD8AB-D6EC-4521-BCFF-557F63A6A4EA}" sibTransId="{9D94A870-83CF-4B6D-8C59-13003EA402E0}"/>
    <dgm:cxn modelId="{3F12C4CD-0F03-4113-8BEE-4AB258386022}" type="presOf" srcId="{C7367447-0C37-4E45-B8C5-26EF163337FA}" destId="{37059FA9-8ECC-4A06-BE31-657FB4007E2A}" srcOrd="0" destOrd="0" presId="urn:microsoft.com/office/officeart/2005/8/layout/pyramid2"/>
    <dgm:cxn modelId="{752B08FF-12A9-474F-AB12-B275AB94CC05}" type="presOf" srcId="{9BD94F0B-94D1-4A0C-9F59-3412A1AA6368}" destId="{30C4838A-A97E-481D-8212-8D0CF35AE74F}" srcOrd="0" destOrd="0" presId="urn:microsoft.com/office/officeart/2005/8/layout/pyramid2"/>
    <dgm:cxn modelId="{4BA10DA5-8667-4E8E-88FE-1CCDBBE6B7FB}" type="presParOf" srcId="{2A14F969-BED8-47AE-89C8-E53B14002C47}" destId="{B326FFB7-4E1C-4C39-88F7-67817B3E28A2}" srcOrd="0" destOrd="0" presId="urn:microsoft.com/office/officeart/2005/8/layout/pyramid2"/>
    <dgm:cxn modelId="{2BD925D7-D7FE-4E66-8036-3360D967117B}" type="presParOf" srcId="{2A14F969-BED8-47AE-89C8-E53B14002C47}" destId="{6944C0A5-4B0E-4F1F-9D60-46F8B23EFD62}" srcOrd="1" destOrd="0" presId="urn:microsoft.com/office/officeart/2005/8/layout/pyramid2"/>
    <dgm:cxn modelId="{596C9063-7113-4193-9895-2B0005D215C3}" type="presParOf" srcId="{6944C0A5-4B0E-4F1F-9D60-46F8B23EFD62}" destId="{30C4838A-A97E-481D-8212-8D0CF35AE74F}" srcOrd="0" destOrd="0" presId="urn:microsoft.com/office/officeart/2005/8/layout/pyramid2"/>
    <dgm:cxn modelId="{F319CE19-C26C-4E83-B15E-F4D434AAED03}" type="presParOf" srcId="{6944C0A5-4B0E-4F1F-9D60-46F8B23EFD62}" destId="{32CED4AF-8380-4A11-BE54-453387F66CC3}" srcOrd="1" destOrd="0" presId="urn:microsoft.com/office/officeart/2005/8/layout/pyramid2"/>
    <dgm:cxn modelId="{89B4C03B-45EC-4BE5-BA60-E4B2AF63F4CC}" type="presParOf" srcId="{6944C0A5-4B0E-4F1F-9D60-46F8B23EFD62}" destId="{505903B3-F102-4139-9CDA-78CC6A95F475}" srcOrd="2" destOrd="0" presId="urn:microsoft.com/office/officeart/2005/8/layout/pyramid2"/>
    <dgm:cxn modelId="{34EB3734-C644-4932-9279-935BDFBBFB64}" type="presParOf" srcId="{6944C0A5-4B0E-4F1F-9D60-46F8B23EFD62}" destId="{D28E0B37-B20F-44C0-B5B7-972F3C530A19}" srcOrd="3" destOrd="0" presId="urn:microsoft.com/office/officeart/2005/8/layout/pyramid2"/>
    <dgm:cxn modelId="{C30A3C87-FC48-4DC5-890A-D700C18758D0}" type="presParOf" srcId="{6944C0A5-4B0E-4F1F-9D60-46F8B23EFD62}" destId="{37059FA9-8ECC-4A06-BE31-657FB4007E2A}" srcOrd="4" destOrd="0" presId="urn:microsoft.com/office/officeart/2005/8/layout/pyramid2"/>
    <dgm:cxn modelId="{BEAE3C59-3D8E-4767-BD50-907909807185}" type="presParOf" srcId="{6944C0A5-4B0E-4F1F-9D60-46F8B23EFD62}" destId="{E506DDA8-BD51-4767-9BB4-220D05C6F4D8}"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6E9B9-30A1-4E86-B441-A5A0ADBA382D}">
      <dsp:nvSpPr>
        <dsp:cNvPr id="0" name=""/>
        <dsp:cNvSpPr/>
      </dsp:nvSpPr>
      <dsp:spPr>
        <a:xfrm>
          <a:off x="5354" y="825305"/>
          <a:ext cx="2547855" cy="1755472"/>
        </a:xfrm>
        <a:prstGeom prst="roundRect">
          <a:avLst/>
        </a:prstGeom>
        <a:blipFill>
          <a:blip xmlns:r="http://schemas.openxmlformats.org/officeDocument/2006/relationships" r:embed="rId1"/>
          <a:srcRect/>
          <a:stretch>
            <a:fillRect l="-9000" r="-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CC00A-7310-4988-B856-5BA4A22C407D}">
      <dsp:nvSpPr>
        <dsp:cNvPr id="0" name=""/>
        <dsp:cNvSpPr/>
      </dsp:nvSpPr>
      <dsp:spPr>
        <a:xfrm>
          <a:off x="5354" y="2580777"/>
          <a:ext cx="2547855" cy="945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rtl="1">
            <a:lnSpc>
              <a:spcPct val="90000"/>
            </a:lnSpc>
            <a:spcBef>
              <a:spcPct val="0"/>
            </a:spcBef>
            <a:spcAft>
              <a:spcPct val="35000"/>
            </a:spcAft>
            <a:buSzPts val="1000"/>
            <a:buFont typeface="Symbol" panose="05050102010706020507" pitchFamily="18" charset="2"/>
            <a:buNone/>
          </a:pPr>
          <a:r>
            <a:rPr lang="ar-SA" sz="1600" kern="1200" dirty="0">
              <a:latin typeface="Sakkal Majalla" panose="02000000000000000000" pitchFamily="2" charset="-78"/>
              <a:cs typeface="Sakkal Majalla" panose="02000000000000000000" pitchFamily="2" charset="-78"/>
            </a:rPr>
            <a:t>الأسلوب المتساهل</a:t>
          </a:r>
          <a:r>
            <a:rPr lang="fr-FR" sz="1600" kern="1200" dirty="0"/>
            <a:t>:</a:t>
          </a:r>
          <a:r>
            <a:rPr lang="fr-FR" sz="1600" b="1" kern="1200" dirty="0"/>
            <a:t> permissif</a:t>
          </a:r>
          <a:r>
            <a:rPr lang="fr-FR" sz="1600" kern="1200" dirty="0"/>
            <a:t>  </a:t>
          </a:r>
          <a:r>
            <a:rPr lang="ar-SA" sz="1600" kern="1200" dirty="0">
              <a:latin typeface="Sakkal Majalla" panose="02000000000000000000" pitchFamily="2" charset="-78"/>
              <a:cs typeface="Sakkal Majalla" panose="02000000000000000000" pitchFamily="2" charset="-78"/>
            </a:rPr>
            <a:t>يتميّز بضعف التركيز سواء على المتعلمين أو على المادة الدراسية</a:t>
          </a:r>
          <a:r>
            <a:rPr lang="fr-FR" sz="1600" kern="1200" dirty="0"/>
            <a:t>.</a:t>
          </a:r>
        </a:p>
      </dsp:txBody>
      <dsp:txXfrm>
        <a:off x="5354" y="2580777"/>
        <a:ext cx="2547855" cy="945254"/>
      </dsp:txXfrm>
    </dsp:sp>
    <dsp:sp modelId="{D628180E-B6DB-4117-B5F1-F41E9A7610ED}">
      <dsp:nvSpPr>
        <dsp:cNvPr id="0" name=""/>
        <dsp:cNvSpPr/>
      </dsp:nvSpPr>
      <dsp:spPr>
        <a:xfrm>
          <a:off x="2808101" y="825305"/>
          <a:ext cx="2547855" cy="1755472"/>
        </a:xfrm>
        <a:prstGeom prst="roundRect">
          <a:avLst/>
        </a:prstGeom>
        <a:blipFill rotWithShape="1">
          <a:blip xmlns:r="http://schemas.openxmlformats.org/officeDocument/2006/relationships" r:embed="rId2"/>
          <a:srcRect/>
          <a:stretch>
            <a:fillRect t="-4000" b="-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7434C8-5472-45AA-943D-849B22DD26A4}">
      <dsp:nvSpPr>
        <dsp:cNvPr id="0" name=""/>
        <dsp:cNvSpPr/>
      </dsp:nvSpPr>
      <dsp:spPr>
        <a:xfrm>
          <a:off x="2808101" y="2580777"/>
          <a:ext cx="2547855" cy="945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rtl="1">
            <a:lnSpc>
              <a:spcPct val="90000"/>
            </a:lnSpc>
            <a:spcBef>
              <a:spcPct val="0"/>
            </a:spcBef>
            <a:spcAft>
              <a:spcPct val="35000"/>
            </a:spcAft>
            <a:buSzPts val="1000"/>
            <a:buFont typeface="Symbol" panose="05050102010706020507" pitchFamily="18" charset="2"/>
            <a:buNone/>
          </a:pPr>
          <a:r>
            <a:rPr lang="ar-SA" sz="1600" kern="1200" dirty="0">
              <a:latin typeface="Sakkal Majalla" panose="02000000000000000000" pitchFamily="2" charset="-78"/>
              <a:cs typeface="Sakkal Majalla" panose="02000000000000000000" pitchFamily="2" charset="-78"/>
            </a:rPr>
            <a:t>الأسلوب التشاركي </a:t>
          </a:r>
          <a:r>
            <a:rPr lang="fr-FR" sz="1600" b="1" kern="1200" dirty="0">
              <a:latin typeface="Sakkal Majalla" panose="02000000000000000000" pitchFamily="2" charset="-78"/>
              <a:cs typeface="Sakkal Majalla" panose="02000000000000000000" pitchFamily="2" charset="-78"/>
            </a:rPr>
            <a:t>associatif</a:t>
          </a:r>
          <a:r>
            <a:rPr lang="fr-FR" sz="1600" kern="1200" dirty="0">
              <a:latin typeface="Sakkal Majalla" panose="02000000000000000000" pitchFamily="2" charset="-78"/>
              <a:cs typeface="Sakkal Majalla" panose="02000000000000000000" pitchFamily="2" charset="-78"/>
            </a:rPr>
            <a:t>  </a:t>
          </a:r>
          <a:r>
            <a:rPr lang="ar-SA" sz="1600" kern="1200" dirty="0">
              <a:latin typeface="Sakkal Majalla" panose="02000000000000000000" pitchFamily="2" charset="-78"/>
              <a:cs typeface="Sakkal Majalla" panose="02000000000000000000" pitchFamily="2" charset="-78"/>
            </a:rPr>
            <a:t>: يركّز بدرجة أكبر على المتعلمين</a:t>
          </a:r>
          <a:r>
            <a:rPr lang="fr-FR" sz="1600" kern="1200" dirty="0">
              <a:latin typeface="Sakkal Majalla" panose="02000000000000000000" pitchFamily="2" charset="-78"/>
              <a:cs typeface="Sakkal Majalla" panose="02000000000000000000" pitchFamily="2" charset="-78"/>
            </a:rPr>
            <a:t>.</a:t>
          </a:r>
        </a:p>
      </dsp:txBody>
      <dsp:txXfrm>
        <a:off x="2808101" y="2580777"/>
        <a:ext cx="2547855" cy="945254"/>
      </dsp:txXfrm>
    </dsp:sp>
    <dsp:sp modelId="{09AC741B-9E51-4A22-961D-7488A4088919}">
      <dsp:nvSpPr>
        <dsp:cNvPr id="0" name=""/>
        <dsp:cNvSpPr/>
      </dsp:nvSpPr>
      <dsp:spPr>
        <a:xfrm>
          <a:off x="5610849" y="825305"/>
          <a:ext cx="2547855" cy="1755472"/>
        </a:xfrm>
        <a:prstGeom prst="roundRect">
          <a:avLst/>
        </a:prstGeom>
        <a:blipFill rotWithShape="1">
          <a:blip xmlns:r="http://schemas.openxmlformats.org/officeDocument/2006/relationships" r:embed="rId3"/>
          <a:srcRect/>
          <a:stretch>
            <a:fillRect l="-19000" r="-19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17647C-442B-4D7A-AFC6-A33BA2833BF0}">
      <dsp:nvSpPr>
        <dsp:cNvPr id="0" name=""/>
        <dsp:cNvSpPr/>
      </dsp:nvSpPr>
      <dsp:spPr>
        <a:xfrm>
          <a:off x="5610849" y="2580777"/>
          <a:ext cx="2547855" cy="945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rtl="1">
            <a:lnSpc>
              <a:spcPct val="90000"/>
            </a:lnSpc>
            <a:spcBef>
              <a:spcPct val="0"/>
            </a:spcBef>
            <a:spcAft>
              <a:spcPct val="35000"/>
            </a:spcAft>
            <a:buSzPts val="1000"/>
            <a:buFont typeface="Symbol" panose="05050102010706020507" pitchFamily="18" charset="2"/>
            <a:buNone/>
          </a:pPr>
          <a:r>
            <a:rPr lang="ar-SA" sz="1600" kern="1200" dirty="0">
              <a:latin typeface="Sakkal Majalla" panose="02000000000000000000" pitchFamily="2" charset="-78"/>
              <a:cs typeface="Sakkal Majalla" panose="02000000000000000000" pitchFamily="2" charset="-78"/>
            </a:rPr>
            <a:t>الأسلوب التحفيزي </a:t>
          </a:r>
          <a:r>
            <a:rPr lang="fr-FR" sz="1600" b="1" kern="1200" dirty="0">
              <a:latin typeface="Sakkal Majalla" panose="02000000000000000000" pitchFamily="2" charset="-78"/>
              <a:cs typeface="Sakkal Majalla" panose="02000000000000000000" pitchFamily="2" charset="-78"/>
            </a:rPr>
            <a:t>incitatif</a:t>
          </a:r>
          <a:r>
            <a:rPr lang="fr-FR" sz="1600" kern="1200" dirty="0">
              <a:latin typeface="Sakkal Majalla" panose="02000000000000000000" pitchFamily="2" charset="-78"/>
              <a:cs typeface="Sakkal Majalla" panose="02000000000000000000" pitchFamily="2" charset="-78"/>
            </a:rPr>
            <a:t>  </a:t>
          </a:r>
          <a:r>
            <a:rPr lang="ar-SA" sz="1400" kern="1200" dirty="0">
              <a:latin typeface="Sakkal Majalla" panose="02000000000000000000" pitchFamily="2" charset="-78"/>
              <a:cs typeface="Sakkal Majalla" panose="02000000000000000000" pitchFamily="2" charset="-78"/>
            </a:rPr>
            <a:t>: </a:t>
          </a:r>
          <a:r>
            <a:rPr lang="ar-SA" sz="1600" kern="1200" dirty="0">
              <a:latin typeface="Sakkal Majalla" panose="02000000000000000000" pitchFamily="2" charset="-78"/>
              <a:cs typeface="Sakkal Majalla" panose="02000000000000000000" pitchFamily="2" charset="-78"/>
            </a:rPr>
            <a:t>يركّز في آنٍ واحد على المادة الدراسية وعلى المتعلمين</a:t>
          </a:r>
          <a:r>
            <a:rPr lang="fr-FR" sz="1400" kern="1200" dirty="0"/>
            <a:t>.</a:t>
          </a:r>
        </a:p>
      </dsp:txBody>
      <dsp:txXfrm>
        <a:off x="5610849" y="2580777"/>
        <a:ext cx="2547855" cy="945254"/>
      </dsp:txXfrm>
    </dsp:sp>
    <dsp:sp modelId="{83C6C041-29E9-4ECB-B830-3ABAEAC2ABE5}">
      <dsp:nvSpPr>
        <dsp:cNvPr id="0" name=""/>
        <dsp:cNvSpPr/>
      </dsp:nvSpPr>
      <dsp:spPr>
        <a:xfrm>
          <a:off x="8413597" y="825305"/>
          <a:ext cx="2547855" cy="1755472"/>
        </a:xfrm>
        <a:prstGeom prst="roundRect">
          <a:avLst/>
        </a:prstGeom>
        <a:blipFill>
          <a:blip xmlns:r="http://schemas.openxmlformats.org/officeDocument/2006/relationships" r:embed="rId4"/>
          <a:srcRect/>
          <a:stretch>
            <a:fillRect l="-16000" r="-16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47639B-07F0-482C-8033-4359FEB1C41E}">
      <dsp:nvSpPr>
        <dsp:cNvPr id="0" name=""/>
        <dsp:cNvSpPr/>
      </dsp:nvSpPr>
      <dsp:spPr>
        <a:xfrm>
          <a:off x="8413597" y="2580777"/>
          <a:ext cx="2547855" cy="9452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0" numCol="1" spcCol="1270" anchor="t" anchorCtr="0">
          <a:noAutofit/>
        </a:bodyPr>
        <a:lstStyle/>
        <a:p>
          <a:pPr marL="0" lvl="0" indent="0" algn="ctr" defTabSz="711200" rtl="1">
            <a:lnSpc>
              <a:spcPct val="90000"/>
            </a:lnSpc>
            <a:spcBef>
              <a:spcPct val="0"/>
            </a:spcBef>
            <a:spcAft>
              <a:spcPct val="35000"/>
            </a:spcAft>
            <a:buSzPts val="1000"/>
            <a:buFont typeface="Symbol" panose="05050102010706020507" pitchFamily="18" charset="2"/>
            <a:buNone/>
          </a:pPr>
          <a:r>
            <a:rPr lang="ar-SA" sz="1600" kern="1200" dirty="0">
              <a:latin typeface="Sakkal Majalla" panose="02000000000000000000" pitchFamily="2" charset="-78"/>
              <a:cs typeface="Sakkal Majalla" panose="02000000000000000000" pitchFamily="2" charset="-78"/>
            </a:rPr>
            <a:t>الأسلوب التلقيني </a:t>
          </a:r>
          <a:r>
            <a:rPr lang="fr-FR" sz="1600" b="1" kern="1200" dirty="0"/>
            <a:t>transmissif</a:t>
          </a:r>
          <a:r>
            <a:rPr lang="ar-SA" sz="1600" kern="1200" dirty="0"/>
            <a:t>: </a:t>
          </a:r>
          <a:r>
            <a:rPr lang="ar-SA" sz="1600" kern="1200" dirty="0">
              <a:latin typeface="Sakkal Majalla" panose="02000000000000000000" pitchFamily="2" charset="-78"/>
              <a:cs typeface="Sakkal Majalla" panose="02000000000000000000" pitchFamily="2" charset="-78"/>
            </a:rPr>
            <a:t>يركّز بدرجة أكبر على المادة الدراسية</a:t>
          </a:r>
          <a:r>
            <a:rPr lang="fr-FR" sz="1600" kern="1200" dirty="0"/>
            <a:t>.</a:t>
          </a:r>
        </a:p>
      </dsp:txBody>
      <dsp:txXfrm>
        <a:off x="8413597" y="2580777"/>
        <a:ext cx="2547855" cy="9452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768695-0E64-4AB3-BBD9-A9F04E14B95D}">
      <dsp:nvSpPr>
        <dsp:cNvPr id="0" name=""/>
        <dsp:cNvSpPr/>
      </dsp:nvSpPr>
      <dsp:spPr>
        <a:xfrm>
          <a:off x="1388" y="969223"/>
          <a:ext cx="1808241" cy="1808241"/>
        </a:xfrm>
        <a:prstGeom prst="roundRect">
          <a:avLst>
            <a:gd name="adj" fmla="val 10000"/>
          </a:avLst>
        </a:prstGeom>
        <a:blipFill>
          <a:blip xmlns:r="http://schemas.openxmlformats.org/officeDocument/2006/relationships" r:embed="rId1"/>
          <a:srcRect/>
          <a:stretch>
            <a:fillRect l="-35000" r="-3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A24BD6-BBFB-4DCB-8882-E4351FE72724}">
      <dsp:nvSpPr>
        <dsp:cNvPr id="0" name=""/>
        <dsp:cNvSpPr/>
      </dsp:nvSpPr>
      <dsp:spPr>
        <a:xfrm>
          <a:off x="295753" y="2534464"/>
          <a:ext cx="1808241" cy="8476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SzPts val="1000"/>
            <a:buFont typeface="Symbol" panose="05050102010706020507" pitchFamily="18" charset="2"/>
            <a:buNone/>
          </a:pPr>
          <a:r>
            <a:rPr lang="ar-SA" sz="2800" kern="1200" dirty="0">
              <a:latin typeface="Sakkal Majalla" panose="02000000000000000000" pitchFamily="2" charset="-78"/>
              <a:cs typeface="Sakkal Majalla" panose="02000000000000000000" pitchFamily="2" charset="-78"/>
            </a:rPr>
            <a:t>أسلوب تعلّم الطلبة</a:t>
          </a:r>
          <a:r>
            <a:rPr lang="fr-FR" sz="3300" kern="1200" dirty="0"/>
            <a:t>.</a:t>
          </a:r>
        </a:p>
      </dsp:txBody>
      <dsp:txXfrm>
        <a:off x="320580" y="2559291"/>
        <a:ext cx="1758587" cy="797995"/>
      </dsp:txXfrm>
    </dsp:sp>
    <dsp:sp modelId="{A792DE33-8306-40E4-95D0-363CF14CFDCE}">
      <dsp:nvSpPr>
        <dsp:cNvPr id="0" name=""/>
        <dsp:cNvSpPr/>
      </dsp:nvSpPr>
      <dsp:spPr>
        <a:xfrm rot="18898">
          <a:off x="2157935" y="1663939"/>
          <a:ext cx="348312" cy="4344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fr-FR" sz="1800" kern="1200"/>
        </a:p>
      </dsp:txBody>
      <dsp:txXfrm>
        <a:off x="2157936" y="1750551"/>
        <a:ext cx="243818" cy="260697"/>
      </dsp:txXfrm>
    </dsp:sp>
    <dsp:sp modelId="{3E2C8A9C-B54E-43E7-95C0-8E833ADB9841}">
      <dsp:nvSpPr>
        <dsp:cNvPr id="0" name=""/>
        <dsp:cNvSpPr/>
      </dsp:nvSpPr>
      <dsp:spPr>
        <a:xfrm>
          <a:off x="2804794" y="984634"/>
          <a:ext cx="1808241" cy="1808241"/>
        </a:xfrm>
        <a:prstGeom prst="roundRect">
          <a:avLst>
            <a:gd name="adj" fmla="val 10000"/>
          </a:avLst>
        </a:prstGeom>
        <a:blipFill>
          <a:blip xmlns:r="http://schemas.openxmlformats.org/officeDocument/2006/relationships" r:embed="rId2"/>
          <a:srcRect/>
          <a:stretch>
            <a:fillRect l="-50000" r="-5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427CB1-2960-47BC-866B-FE252FF409E3}">
      <dsp:nvSpPr>
        <dsp:cNvPr id="0" name=""/>
        <dsp:cNvSpPr/>
      </dsp:nvSpPr>
      <dsp:spPr>
        <a:xfrm>
          <a:off x="3099158" y="2580697"/>
          <a:ext cx="1808241" cy="7860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SzPts val="1000"/>
            <a:buFont typeface="Symbol" panose="05050102010706020507" pitchFamily="18" charset="2"/>
            <a:buNone/>
          </a:pPr>
          <a:r>
            <a:rPr lang="ar-SA" sz="2800" kern="1200" dirty="0">
              <a:latin typeface="Sakkal Majalla" panose="02000000000000000000" pitchFamily="2" charset="-78"/>
              <a:cs typeface="Sakkal Majalla" panose="02000000000000000000" pitchFamily="2" charset="-78"/>
            </a:rPr>
            <a:t>قدرات الطلبة؛</a:t>
          </a:r>
          <a:endParaRPr lang="fr-FR" sz="2800" kern="1200" dirty="0">
            <a:latin typeface="Sakkal Majalla" panose="02000000000000000000" pitchFamily="2" charset="-78"/>
            <a:cs typeface="Sakkal Majalla" panose="02000000000000000000" pitchFamily="2" charset="-78"/>
          </a:endParaRPr>
        </a:p>
      </dsp:txBody>
      <dsp:txXfrm>
        <a:off x="3122179" y="2603718"/>
        <a:ext cx="1762199" cy="739964"/>
      </dsp:txXfrm>
    </dsp:sp>
    <dsp:sp modelId="{585F2C8C-A358-4C41-9506-E7262F543196}">
      <dsp:nvSpPr>
        <dsp:cNvPr id="0" name=""/>
        <dsp:cNvSpPr/>
      </dsp:nvSpPr>
      <dsp:spPr>
        <a:xfrm rot="21581102">
          <a:off x="4961340" y="1663665"/>
          <a:ext cx="348312" cy="4344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fr-FR" sz="1800" kern="1200"/>
        </a:p>
      </dsp:txBody>
      <dsp:txXfrm>
        <a:off x="4961341" y="1750851"/>
        <a:ext cx="243818" cy="260697"/>
      </dsp:txXfrm>
    </dsp:sp>
    <dsp:sp modelId="{F9B7AAFB-AE47-48A9-81C8-62D1E6D3DA14}">
      <dsp:nvSpPr>
        <dsp:cNvPr id="0" name=""/>
        <dsp:cNvSpPr/>
      </dsp:nvSpPr>
      <dsp:spPr>
        <a:xfrm>
          <a:off x="5608199" y="969223"/>
          <a:ext cx="1808241" cy="1808241"/>
        </a:xfrm>
        <a:prstGeom prst="roundRect">
          <a:avLst>
            <a:gd name="adj" fmla="val 10000"/>
          </a:avLst>
        </a:prstGeom>
        <a:blipFill>
          <a:blip xmlns:r="http://schemas.openxmlformats.org/officeDocument/2006/relationships" r:embed="rId3"/>
          <a:srcRect/>
          <a:stretch>
            <a:fillRect l="-50000" r="-5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40B88B4-19EB-452A-A8C3-DC8BB9692CD6}">
      <dsp:nvSpPr>
        <dsp:cNvPr id="0" name=""/>
        <dsp:cNvSpPr/>
      </dsp:nvSpPr>
      <dsp:spPr>
        <a:xfrm>
          <a:off x="5902564" y="2534464"/>
          <a:ext cx="1808241" cy="84764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kern="1200" dirty="0">
              <a:latin typeface="Sakkal Majalla" panose="02000000000000000000" pitchFamily="2" charset="-78"/>
              <a:cs typeface="Sakkal Majalla" panose="02000000000000000000" pitchFamily="2" charset="-78"/>
            </a:rPr>
            <a:t>درجة دافعية الطلبة</a:t>
          </a:r>
          <a:endParaRPr lang="fr-FR" sz="2400" kern="1200" dirty="0">
            <a:latin typeface="Sakkal Majalla" panose="02000000000000000000" pitchFamily="2" charset="-78"/>
            <a:cs typeface="Sakkal Majalla" panose="02000000000000000000" pitchFamily="2" charset="-78"/>
          </a:endParaRPr>
        </a:p>
      </dsp:txBody>
      <dsp:txXfrm>
        <a:off x="5927391" y="2559291"/>
        <a:ext cx="1758587" cy="797995"/>
      </dsp:txXfrm>
    </dsp:sp>
    <dsp:sp modelId="{14CFB888-E3EB-4C54-9957-5D6FB9A70643}">
      <dsp:nvSpPr>
        <dsp:cNvPr id="0" name=""/>
        <dsp:cNvSpPr/>
      </dsp:nvSpPr>
      <dsp:spPr>
        <a:xfrm rot="29142">
          <a:off x="7764742" y="1668190"/>
          <a:ext cx="348319" cy="43449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fr-FR" sz="1800" kern="1200"/>
        </a:p>
      </dsp:txBody>
      <dsp:txXfrm>
        <a:off x="7764744" y="1754646"/>
        <a:ext cx="243823" cy="260697"/>
      </dsp:txXfrm>
    </dsp:sp>
    <dsp:sp modelId="{8466352B-5DA2-46B4-937E-42480F38595D}">
      <dsp:nvSpPr>
        <dsp:cNvPr id="0" name=""/>
        <dsp:cNvSpPr/>
      </dsp:nvSpPr>
      <dsp:spPr>
        <a:xfrm>
          <a:off x="8411604" y="992988"/>
          <a:ext cx="1808241" cy="1808241"/>
        </a:xfrm>
        <a:prstGeom prst="roundRect">
          <a:avLst>
            <a:gd name="adj" fmla="val 10000"/>
          </a:avLst>
        </a:prstGeom>
        <a:blipFill>
          <a:blip xmlns:r="http://schemas.openxmlformats.org/officeDocument/2006/relationships" r:embed="rId4"/>
          <a:srcRect/>
          <a:stretch>
            <a:fillRect l="-42000" r="-4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0A2C0B-D792-49D2-BB81-1AE9C60BD93F}">
      <dsp:nvSpPr>
        <dsp:cNvPr id="0" name=""/>
        <dsp:cNvSpPr/>
      </dsp:nvSpPr>
      <dsp:spPr>
        <a:xfrm>
          <a:off x="8705969" y="2605759"/>
          <a:ext cx="1808241" cy="75259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kern="1200" dirty="0">
              <a:latin typeface="Sakkal Majalla" panose="02000000000000000000" pitchFamily="2" charset="-78"/>
              <a:cs typeface="Sakkal Majalla" panose="02000000000000000000" pitchFamily="2" charset="-78"/>
            </a:rPr>
            <a:t>طبيعة الأهداف المراد تحقيقها</a:t>
          </a:r>
          <a:endParaRPr lang="fr-FR" sz="2400" kern="1200" dirty="0">
            <a:latin typeface="Sakkal Majalla" panose="02000000000000000000" pitchFamily="2" charset="-78"/>
            <a:cs typeface="Sakkal Majalla" panose="02000000000000000000" pitchFamily="2" charset="-78"/>
          </a:endParaRPr>
        </a:p>
      </dsp:txBody>
      <dsp:txXfrm>
        <a:off x="8728012" y="2627802"/>
        <a:ext cx="1764155" cy="70850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6FFB7-4E1C-4C39-88F7-67817B3E28A2}">
      <dsp:nvSpPr>
        <dsp:cNvPr id="0" name=""/>
        <dsp:cNvSpPr/>
      </dsp:nvSpPr>
      <dsp:spPr>
        <a:xfrm>
          <a:off x="2289027" y="0"/>
          <a:ext cx="3086909" cy="3086909"/>
        </a:xfrm>
        <a:prstGeom prst="triangl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C4838A-A97E-481D-8212-8D0CF35AE74F}">
      <dsp:nvSpPr>
        <dsp:cNvPr id="0" name=""/>
        <dsp:cNvSpPr/>
      </dsp:nvSpPr>
      <dsp:spPr>
        <a:xfrm>
          <a:off x="3832481" y="310348"/>
          <a:ext cx="2006490" cy="730729"/>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ar-DZ" sz="2700" kern="1200" dirty="0">
              <a:latin typeface="Sakkal Majalla" panose="02000000000000000000" pitchFamily="2" charset="-78"/>
              <a:cs typeface="Sakkal Majalla" panose="02000000000000000000" pitchFamily="2" charset="-78"/>
            </a:rPr>
            <a:t>التعليم الهجين</a:t>
          </a:r>
          <a:endParaRPr lang="fr-FR" sz="2700" kern="1200" dirty="0">
            <a:latin typeface="Sakkal Majalla" panose="02000000000000000000" pitchFamily="2" charset="-78"/>
            <a:cs typeface="Sakkal Majalla" panose="02000000000000000000" pitchFamily="2" charset="-78"/>
          </a:endParaRPr>
        </a:p>
      </dsp:txBody>
      <dsp:txXfrm>
        <a:off x="3868152" y="346019"/>
        <a:ext cx="1935148" cy="659387"/>
      </dsp:txXfrm>
    </dsp:sp>
    <dsp:sp modelId="{505903B3-F102-4139-9CDA-78CC6A95F475}">
      <dsp:nvSpPr>
        <dsp:cNvPr id="0" name=""/>
        <dsp:cNvSpPr/>
      </dsp:nvSpPr>
      <dsp:spPr>
        <a:xfrm>
          <a:off x="3832481" y="1132419"/>
          <a:ext cx="2006490" cy="730729"/>
        </a:xfrm>
        <a:prstGeom prst="round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ar-DZ" sz="2700" kern="1200" dirty="0">
              <a:latin typeface="Sakkal Majalla" panose="02000000000000000000" pitchFamily="2" charset="-78"/>
              <a:cs typeface="Sakkal Majalla" panose="02000000000000000000" pitchFamily="2" charset="-78"/>
            </a:rPr>
            <a:t>التعليم عن بعد</a:t>
          </a:r>
          <a:endParaRPr lang="fr-FR" sz="2700" kern="1200" dirty="0">
            <a:latin typeface="Sakkal Majalla" panose="02000000000000000000" pitchFamily="2" charset="-78"/>
            <a:cs typeface="Sakkal Majalla" panose="02000000000000000000" pitchFamily="2" charset="-78"/>
          </a:endParaRPr>
        </a:p>
      </dsp:txBody>
      <dsp:txXfrm>
        <a:off x="3868152" y="1168090"/>
        <a:ext cx="1935148" cy="659387"/>
      </dsp:txXfrm>
    </dsp:sp>
    <dsp:sp modelId="{37059FA9-8ECC-4A06-BE31-657FB4007E2A}">
      <dsp:nvSpPr>
        <dsp:cNvPr id="0" name=""/>
        <dsp:cNvSpPr/>
      </dsp:nvSpPr>
      <dsp:spPr>
        <a:xfrm>
          <a:off x="3832481" y="1954489"/>
          <a:ext cx="2006490" cy="730729"/>
        </a:xfrm>
        <a:prstGeom prst="round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ar-DZ" sz="2700" kern="1200" dirty="0">
              <a:latin typeface="Sakkal Majalla" panose="02000000000000000000" pitchFamily="2" charset="-78"/>
              <a:cs typeface="Sakkal Majalla" panose="02000000000000000000" pitchFamily="2" charset="-78"/>
            </a:rPr>
            <a:t>التعليم الحضوري</a:t>
          </a:r>
          <a:endParaRPr lang="fr-FR" sz="2700" kern="1200" dirty="0">
            <a:latin typeface="Sakkal Majalla" panose="02000000000000000000" pitchFamily="2" charset="-78"/>
            <a:cs typeface="Sakkal Majalla" panose="02000000000000000000" pitchFamily="2" charset="-78"/>
          </a:endParaRPr>
        </a:p>
      </dsp:txBody>
      <dsp:txXfrm>
        <a:off x="3868152" y="1990160"/>
        <a:ext cx="1935148" cy="659387"/>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5106B9-5058-6317-8535-8E6F0ED5AC4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5952B14-0018-5B09-71F5-7EEB8EAB35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7E9C789-F38A-3612-945B-952A181300C1}"/>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9DBC8924-71D9-B996-213E-06647D5A3A0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645B4D7-D6E9-56AD-73AF-43209BFE5C3F}"/>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255628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46C2EB-8549-DDDF-6DDA-3BCC48FDAC0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CB984A9-9D7A-A822-12ED-E14B6CBCF05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674DFD-3C77-A82D-714F-7C956F4FBB93}"/>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BE0ED786-1544-DFCB-5353-31A550AE4E9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592B36-A81C-6408-8D16-8721EA9DD8CB}"/>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2999416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D69152D-DEF2-C685-F5C8-85822DCE561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98FA2D9-A6A7-ABD4-B719-C6CC5CE4AD44}"/>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D2F8263-4551-241B-5310-364DACD43118}"/>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17ED45FB-8456-8231-49EA-E24E12F379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1C5A40-0145-982A-C01B-ADEA921B061F}"/>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276414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9EB67A-CBC5-B8E0-E776-5B7447097EC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6A4A348-E6FE-FFA8-E57A-E2ADB591FCC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2C7A953-568C-A973-FC5F-F23D96FF89EE}"/>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F9EFE8F1-192D-2720-D532-EDE8C3CCFA5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B97DC48-5DAA-E1A9-2906-21DB9B7CD58B}"/>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4270475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C040FB-12AF-A62D-6595-7D07C74ECAE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FC08900-238A-2B3A-0D9F-3DA4E8E7A6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1F9292F-BAAC-7902-3931-77841C3BAE69}"/>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99A1A3B1-6261-8ADE-BC0C-9F9CCB7FD22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E94448-71B9-EA19-0694-ED065E9A8B74}"/>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679362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ADA97-B266-1E72-DFF4-E7368BB7007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254C888-2D31-59DB-2ADE-7E7CCC45A37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6A22B09B-D251-B529-4C2C-FEFF98E08BA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B572879-97B3-FB22-E2B2-02F5BB6E4431}"/>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6" name="Espace réservé du pied de page 5">
            <a:extLst>
              <a:ext uri="{FF2B5EF4-FFF2-40B4-BE49-F238E27FC236}">
                <a16:creationId xmlns:a16="http://schemas.microsoft.com/office/drawing/2014/main" id="{C93B963F-F7E9-C841-5C28-94B85E9ED8F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96D7B59-145F-32B6-74E1-46AF6A4C1265}"/>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5277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3C33AE-16D4-3184-F26D-9A167F0846E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34F6E9A-1EFA-4C06-E10E-56DAEA44DD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33A3DE-FA77-C534-4B7F-446FF899664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FFA6084-FE34-585E-EAE1-9ADE0B251C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13A3129-E4C0-74EE-357F-8A1492AAF1EC}"/>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19E8FAE-F850-1EEA-D1F9-DC7ABD904DB3}"/>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8" name="Espace réservé du pied de page 7">
            <a:extLst>
              <a:ext uri="{FF2B5EF4-FFF2-40B4-BE49-F238E27FC236}">
                <a16:creationId xmlns:a16="http://schemas.microsoft.com/office/drawing/2014/main" id="{02429478-F53E-7F7C-21F9-215F3AEADE6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69E3FAE-580B-ADAC-D3B3-DCE91ADCBE0C}"/>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2092229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8E16CB-8AEF-4C47-67D2-937B3D95669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8344694-8F82-FED0-5F27-F603DBB99AC4}"/>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4" name="Espace réservé du pied de page 3">
            <a:extLst>
              <a:ext uri="{FF2B5EF4-FFF2-40B4-BE49-F238E27FC236}">
                <a16:creationId xmlns:a16="http://schemas.microsoft.com/office/drawing/2014/main" id="{6514A5BF-3147-35D6-2F14-226629E4818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A4D643D-A6C0-BA80-AF30-0D6A0A0A6AF6}"/>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302340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CAD81D8-4079-3AED-FB12-D0D8ABF38633}"/>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3" name="Espace réservé du pied de page 2">
            <a:extLst>
              <a:ext uri="{FF2B5EF4-FFF2-40B4-BE49-F238E27FC236}">
                <a16:creationId xmlns:a16="http://schemas.microsoft.com/office/drawing/2014/main" id="{3C05C4FF-9067-FE6C-E85E-161158F19D2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AD7D903-522A-D7F7-14C2-637C4C5B252C}"/>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7786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F0A18D-DFC6-4B7F-DA97-AF8B4FA5697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EA1BB17-6DA3-4DD5-8DD1-CC85EDF530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E81CA285-85C7-13F8-F659-46BFAF1F99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96E6CA7-3E5D-3997-98F6-D1037D1C6749}"/>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6" name="Espace réservé du pied de page 5">
            <a:extLst>
              <a:ext uri="{FF2B5EF4-FFF2-40B4-BE49-F238E27FC236}">
                <a16:creationId xmlns:a16="http://schemas.microsoft.com/office/drawing/2014/main" id="{2F087927-C112-B5E8-B229-2556924F7B6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C16F706-58A4-F5C2-595D-5753287FE56C}"/>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104928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AFC921-6D2B-B769-1057-B267F7D2AD0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F0A4B2B-8C40-CF41-FC6C-89027E21EF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0E36955-6CD2-F304-E0CF-9448DFB29F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57BB8AC-3104-11CC-377B-0ADD9293C555}"/>
              </a:ext>
            </a:extLst>
          </p:cNvPr>
          <p:cNvSpPr>
            <a:spLocks noGrp="1"/>
          </p:cNvSpPr>
          <p:nvPr>
            <p:ph type="dt" sz="half" idx="10"/>
          </p:nvPr>
        </p:nvSpPr>
        <p:spPr/>
        <p:txBody>
          <a:bodyPr/>
          <a:lstStyle/>
          <a:p>
            <a:fld id="{C3913242-3E5F-46B2-A984-CDAB83FB29AD}" type="datetimeFigureOut">
              <a:rPr lang="fr-FR" smtClean="0"/>
              <a:t>01/03/2026</a:t>
            </a:fld>
            <a:endParaRPr lang="fr-FR"/>
          </a:p>
        </p:txBody>
      </p:sp>
      <p:sp>
        <p:nvSpPr>
          <p:cNvPr id="6" name="Espace réservé du pied de page 5">
            <a:extLst>
              <a:ext uri="{FF2B5EF4-FFF2-40B4-BE49-F238E27FC236}">
                <a16:creationId xmlns:a16="http://schemas.microsoft.com/office/drawing/2014/main" id="{4B5545E1-1799-5D22-9E16-B956ADF2773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6275AB1-E2B0-ADBA-BAAF-E09A6E7621AD}"/>
              </a:ext>
            </a:extLst>
          </p:cNvPr>
          <p:cNvSpPr>
            <a:spLocks noGrp="1"/>
          </p:cNvSpPr>
          <p:nvPr>
            <p:ph type="sldNum" sz="quarter" idx="12"/>
          </p:nvPr>
        </p:nvSpPr>
        <p:spPr/>
        <p:txBody>
          <a:bodyPr/>
          <a:lstStyle/>
          <a:p>
            <a:fld id="{FB5D8993-4D27-455D-853A-5C8580064307}" type="slidenum">
              <a:rPr lang="fr-FR" smtClean="0"/>
              <a:t>‹N°›</a:t>
            </a:fld>
            <a:endParaRPr lang="fr-FR"/>
          </a:p>
        </p:txBody>
      </p:sp>
    </p:spTree>
    <p:extLst>
      <p:ext uri="{BB962C8B-B14F-4D97-AF65-F5344CB8AC3E}">
        <p14:creationId xmlns:p14="http://schemas.microsoft.com/office/powerpoint/2010/main" val="72154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0015414-B15D-92D8-39A6-508647C4BF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F61FE8C-DD30-584B-1D34-552ED83504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4632BB-5ADB-CE93-11B4-24B07895D1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13242-3E5F-46B2-A984-CDAB83FB29AD}" type="datetimeFigureOut">
              <a:rPr lang="fr-FR" smtClean="0"/>
              <a:t>01/03/2026</a:t>
            </a:fld>
            <a:endParaRPr lang="fr-FR"/>
          </a:p>
        </p:txBody>
      </p:sp>
      <p:sp>
        <p:nvSpPr>
          <p:cNvPr id="5" name="Espace réservé du pied de page 4">
            <a:extLst>
              <a:ext uri="{FF2B5EF4-FFF2-40B4-BE49-F238E27FC236}">
                <a16:creationId xmlns:a16="http://schemas.microsoft.com/office/drawing/2014/main" id="{9655BE27-72D6-109F-5892-F90AFAA326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D6F9BA19-D0D3-E29A-4CC0-DD5753F411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5D8993-4D27-455D-853A-5C8580064307}" type="slidenum">
              <a:rPr lang="fr-FR" smtClean="0"/>
              <a:t>‹N°›</a:t>
            </a:fld>
            <a:endParaRPr lang="fr-FR"/>
          </a:p>
        </p:txBody>
      </p:sp>
    </p:spTree>
    <p:extLst>
      <p:ext uri="{BB962C8B-B14F-4D97-AF65-F5344CB8AC3E}">
        <p14:creationId xmlns:p14="http://schemas.microsoft.com/office/powerpoint/2010/main" val="303334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E27A1-C41E-575C-2CE8-C3AD27F008B4}"/>
              </a:ext>
            </a:extLst>
          </p:cNvPr>
          <p:cNvSpPr>
            <a:spLocks noGrp="1"/>
          </p:cNvSpPr>
          <p:nvPr>
            <p:ph type="title"/>
          </p:nvPr>
        </p:nvSpPr>
        <p:spPr>
          <a:solidFill>
            <a:schemeClr val="accent2">
              <a:lumMod val="20000"/>
              <a:lumOff val="80000"/>
            </a:schemeClr>
          </a:solidFill>
        </p:spPr>
        <p:txBody>
          <a:bodyPr>
            <a:normAutofit/>
          </a:bodyPr>
          <a:lstStyle/>
          <a:p>
            <a:pPr algn="ctr" rtl="1"/>
            <a:r>
              <a:rPr lang="ar-DZ" sz="2800" dirty="0">
                <a:latin typeface="Sakkal Majalla" panose="02000000000000000000" pitchFamily="2" charset="-78"/>
                <a:cs typeface="Sakkal Majalla" panose="02000000000000000000" pitchFamily="2" charset="-78"/>
              </a:rPr>
              <a:t> أ.د أحميد حسينة مقياس تصميم المسار التكويني</a:t>
            </a:r>
            <a:endParaRPr lang="fr-FR" sz="2800"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573B1BAD-7F2F-D613-E0D6-46212751B484}"/>
              </a:ext>
            </a:extLst>
          </p:cNvPr>
          <p:cNvSpPr>
            <a:spLocks noGrp="1"/>
          </p:cNvSpPr>
          <p:nvPr>
            <p:ph idx="1"/>
          </p:nvPr>
        </p:nvSpPr>
        <p:spPr/>
        <p:txBody>
          <a:bodyPr/>
          <a:lstStyle/>
          <a:p>
            <a:pPr marL="0" indent="0" algn="ctr" rtl="1">
              <a:buNone/>
            </a:pPr>
            <a:endParaRPr lang="ar-DZ" b="1" dirty="0">
              <a:latin typeface="Sakkal Majalla" panose="02000000000000000000" pitchFamily="2" charset="-78"/>
              <a:cs typeface="Sakkal Majalla" panose="02000000000000000000" pitchFamily="2" charset="-78"/>
            </a:endParaRPr>
          </a:p>
          <a:p>
            <a:pPr marL="0" indent="0" algn="ctr" rtl="1">
              <a:buNone/>
            </a:pPr>
            <a:endParaRPr lang="ar-DZ" b="1" dirty="0">
              <a:latin typeface="Sakkal Majalla" panose="02000000000000000000" pitchFamily="2" charset="-78"/>
              <a:cs typeface="Sakkal Majalla" panose="02000000000000000000" pitchFamily="2" charset="-78"/>
            </a:endParaRPr>
          </a:p>
          <a:p>
            <a:pPr marL="0" indent="0" algn="ctr" rtl="1">
              <a:buNone/>
            </a:pPr>
            <a:endParaRPr lang="ar-DZ" b="1" dirty="0">
              <a:latin typeface="Sakkal Majalla" panose="02000000000000000000" pitchFamily="2" charset="-78"/>
              <a:cs typeface="Sakkal Majalla" panose="02000000000000000000" pitchFamily="2" charset="-78"/>
            </a:endParaRPr>
          </a:p>
          <a:p>
            <a:pPr marL="0" indent="0" algn="ctr" rtl="1">
              <a:buNone/>
            </a:pPr>
            <a:r>
              <a:rPr lang="ar-SA" sz="4000" b="1" dirty="0">
                <a:latin typeface="Sakkal Majalla" panose="02000000000000000000" pitchFamily="2" charset="-78"/>
                <a:cs typeface="Sakkal Majalla" panose="02000000000000000000" pitchFamily="2" charset="-78"/>
              </a:rPr>
              <a:t>اختيار أساليب وأدوات التدريس</a:t>
            </a:r>
            <a:br>
              <a:rPr lang="fr-FR" sz="4000" b="1" dirty="0"/>
            </a:br>
            <a:endParaRPr lang="fr-FR" sz="4000" b="1" dirty="0"/>
          </a:p>
        </p:txBody>
      </p:sp>
    </p:spTree>
    <p:extLst>
      <p:ext uri="{BB962C8B-B14F-4D97-AF65-F5344CB8AC3E}">
        <p14:creationId xmlns:p14="http://schemas.microsoft.com/office/powerpoint/2010/main" val="2160105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32D752-A214-9CDF-3EE2-D00DAA57A0F0}"/>
              </a:ext>
            </a:extLst>
          </p:cNvPr>
          <p:cNvSpPr>
            <a:spLocks noGrp="1"/>
          </p:cNvSpPr>
          <p:nvPr>
            <p:ph type="title"/>
          </p:nvPr>
        </p:nvSpPr>
        <p:spPr/>
        <p:txBody>
          <a:bodyPr/>
          <a:lstStyle/>
          <a:p>
            <a:pPr algn="ctr" rtl="1"/>
            <a:r>
              <a:rPr lang="ar-SA" b="1" dirty="0">
                <a:solidFill>
                  <a:srgbClr val="FF0000"/>
                </a:solidFill>
                <a:latin typeface="Sakkal Majalla" panose="02000000000000000000" pitchFamily="2" charset="-78"/>
                <a:cs typeface="Sakkal Majalla" panose="02000000000000000000" pitchFamily="2" charset="-78"/>
              </a:rPr>
              <a:t>درجة دافعية الطلبة</a:t>
            </a:r>
            <a:endParaRPr lang="fr-FR" dirty="0">
              <a:solidFill>
                <a:srgbClr val="FF0000"/>
              </a:solidFill>
            </a:endParaRPr>
          </a:p>
        </p:txBody>
      </p:sp>
      <p:sp>
        <p:nvSpPr>
          <p:cNvPr id="3" name="Espace réservé du contenu 2">
            <a:extLst>
              <a:ext uri="{FF2B5EF4-FFF2-40B4-BE49-F238E27FC236}">
                <a16:creationId xmlns:a16="http://schemas.microsoft.com/office/drawing/2014/main" id="{4F382DD7-CE43-829B-05F5-DFA349ED5854}"/>
              </a:ext>
            </a:extLst>
          </p:cNvPr>
          <p:cNvSpPr>
            <a:spLocks noGrp="1"/>
          </p:cNvSpPr>
          <p:nvPr>
            <p:ph idx="1"/>
          </p:nvPr>
        </p:nvSpPr>
        <p:spPr/>
        <p:txBody>
          <a:bodyPr/>
          <a:lstStyle/>
          <a:p>
            <a:pPr marL="0" indent="0" algn="ctr" rtl="1">
              <a:buNone/>
            </a:pPr>
            <a:r>
              <a:rPr lang="ar-SA" dirty="0">
                <a:latin typeface="Sakkal Majalla" panose="02000000000000000000" pitchFamily="2" charset="-78"/>
                <a:cs typeface="Sakkal Majalla" panose="02000000000000000000" pitchFamily="2" charset="-78"/>
              </a:rPr>
              <a:t>تكون استراتيجية التدريس مناسبة عندما تحدث لدى الطالب شعورا بالنجاح، والتقدم الشخصي، وتحمل المسؤولية</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فالاستراتيجيات المتمركزة حول المتعلم تعزز هذه الاتجاهات،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مما يؤدي إلى تعلّم ذي دافعية داخلية. ومع ذلك،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ينبغي إعداد الطلبة تدريجيا لمثل هذه الاستراتيجيات الأقل توجيها؛</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إذ يبدأ الأستاذ بتقديم «إطار عام» ومعلومات أساسية،</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ثم يتجه تدريجيًا نحو أسلوب أكثر تشاركية</a:t>
            </a:r>
            <a:endParaRPr lang="fr-FR" dirty="0">
              <a:latin typeface="Sakkal Majalla" panose="02000000000000000000" pitchFamily="2" charset="-78"/>
              <a:cs typeface="Sakkal Majalla" panose="02000000000000000000" pitchFamily="2" charset="-78"/>
            </a:endParaRPr>
          </a:p>
          <a:p>
            <a:endParaRPr lang="fr-FR" dirty="0"/>
          </a:p>
        </p:txBody>
      </p:sp>
    </p:spTree>
    <p:extLst>
      <p:ext uri="{BB962C8B-B14F-4D97-AF65-F5344CB8AC3E}">
        <p14:creationId xmlns:p14="http://schemas.microsoft.com/office/powerpoint/2010/main" val="3701448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17D603-4026-87BA-585E-C7BD2B4E9F7C}"/>
              </a:ext>
            </a:extLst>
          </p:cNvPr>
          <p:cNvSpPr>
            <a:spLocks noGrp="1"/>
          </p:cNvSpPr>
          <p:nvPr>
            <p:ph type="title"/>
          </p:nvPr>
        </p:nvSpPr>
        <p:spPr/>
        <p:txBody>
          <a:bodyPr/>
          <a:lstStyle/>
          <a:p>
            <a:pPr algn="ctr" rtl="1"/>
            <a:r>
              <a:rPr lang="ar-SA" sz="3600" b="1" dirty="0">
                <a:solidFill>
                  <a:srgbClr val="FF0000"/>
                </a:solidFill>
                <a:latin typeface="Sakkal Majalla" panose="02000000000000000000" pitchFamily="2" charset="-78"/>
                <a:cs typeface="Sakkal Majalla" panose="02000000000000000000" pitchFamily="2" charset="-78"/>
              </a:rPr>
              <a:t>قدرات الطلبة</a:t>
            </a:r>
            <a:endParaRPr lang="fr-FR" dirty="0">
              <a:solidFill>
                <a:srgbClr val="FF0000"/>
              </a:solidFill>
            </a:endParaRPr>
          </a:p>
        </p:txBody>
      </p:sp>
      <p:sp>
        <p:nvSpPr>
          <p:cNvPr id="3" name="Espace réservé du contenu 2">
            <a:extLst>
              <a:ext uri="{FF2B5EF4-FFF2-40B4-BE49-F238E27FC236}">
                <a16:creationId xmlns:a16="http://schemas.microsoft.com/office/drawing/2014/main" id="{7C79F4A8-7DF3-D969-42CD-F0B59D049C34}"/>
              </a:ext>
            </a:extLst>
          </p:cNvPr>
          <p:cNvSpPr>
            <a:spLocks noGrp="1"/>
          </p:cNvSpPr>
          <p:nvPr>
            <p:ph idx="1"/>
          </p:nvPr>
        </p:nvSpPr>
        <p:spPr/>
        <p:txBody>
          <a:bodyPr/>
          <a:lstStyle/>
          <a:p>
            <a:pPr marL="0" indent="0" algn="ctr" rtl="1">
              <a:buNone/>
            </a:pPr>
            <a:endParaRPr lang="en-AE"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توجد بحوث تجريبية قليلة في هذا المجال. غير أنه يبدو — وفقًا لما أشار إليه </a:t>
            </a:r>
            <a:r>
              <a:rPr lang="fr-FR" dirty="0">
                <a:latin typeface="Sakkal Majalla" panose="02000000000000000000" pitchFamily="2" charset="-78"/>
                <a:cs typeface="Sakkal Majalla" panose="02000000000000000000" pitchFamily="2" charset="-78"/>
              </a:rPr>
              <a:t>Davies (1971) </a:t>
            </a:r>
            <a:r>
              <a:rPr lang="ar-SA" dirty="0">
                <a:latin typeface="Sakkal Majalla" panose="02000000000000000000" pitchFamily="2" charset="-78"/>
                <a:cs typeface="Sakkal Majalla" panose="02000000000000000000" pitchFamily="2" charset="-78"/>
              </a:rPr>
              <a:t>و</a:t>
            </a:r>
            <a:r>
              <a:rPr lang="fr-FR" dirty="0">
                <a:latin typeface="Sakkal Majalla" panose="02000000000000000000" pitchFamily="2" charset="-78"/>
                <a:cs typeface="Sakkal Majalla" panose="02000000000000000000" pitchFamily="2" charset="-78"/>
              </a:rPr>
              <a:t>Dupont (1982) — </a:t>
            </a:r>
            <a:r>
              <a:rPr lang="ar-SA" dirty="0">
                <a:latin typeface="Sakkal Majalla" panose="02000000000000000000" pitchFamily="2" charset="-78"/>
                <a:cs typeface="Sakkal Majalla" panose="02000000000000000000" pitchFamily="2" charset="-78"/>
              </a:rPr>
              <a:t>أن</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الطلبة الأقل «أداء» يفضّلون في البداية تعليمًا أكثر توجيهًا وتنظيمًا؛</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الطلبة «الأكثر أداء» أو «المتفوقين جدًا» يفضّلون استراتيجيات أكثر تشاركية؛</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ومن هذا المنطلق قيل إن البيداغوجيا غير التوجيهية  "قد تعزز أحيانًا الصعوبات المعرفية"</a:t>
            </a:r>
            <a:r>
              <a:rPr lang="fr-FR" dirty="0">
                <a:latin typeface="Sakkal Majalla" panose="02000000000000000000" pitchFamily="2" charset="-78"/>
                <a:cs typeface="Sakkal Majalla" panose="02000000000000000000" pitchFamily="2" charset="-78"/>
              </a:rPr>
              <a:t>.</a:t>
            </a:r>
            <a:endParaRPr lang="ar-DZ" dirty="0">
              <a:latin typeface="Sakkal Majalla" panose="02000000000000000000" pitchFamily="2" charset="-78"/>
              <a:cs typeface="Sakkal Majalla" panose="02000000000000000000" pitchFamily="2" charset="-78"/>
            </a:endParaRPr>
          </a:p>
          <a:p>
            <a:pPr marL="0" indent="0" algn="ctr" rtl="1">
              <a:buNone/>
            </a:pPr>
            <a:endParaRPr lang="en-AE" b="1" dirty="0">
              <a:solidFill>
                <a:srgbClr val="FF0000"/>
              </a:solidFill>
            </a:endParaRPr>
          </a:p>
          <a:p>
            <a:pPr marL="0" indent="0" algn="ctr" rtl="1">
              <a:buNone/>
            </a:pPr>
            <a:r>
              <a:rPr lang="ar-SA" b="1" dirty="0">
                <a:solidFill>
                  <a:srgbClr val="FF0000"/>
                </a:solidFill>
              </a:rPr>
              <a:t>أسلوب تعلّم الطلبة </a:t>
            </a:r>
            <a:endParaRPr lang="fr-FR" dirty="0">
              <a:solidFill>
                <a:srgbClr val="FF0000"/>
              </a:solidFill>
              <a:latin typeface="Sakkal Majalla" panose="02000000000000000000" pitchFamily="2" charset="-78"/>
              <a:cs typeface="Sakkal Majalla" panose="02000000000000000000" pitchFamily="2" charset="-78"/>
            </a:endParaRPr>
          </a:p>
          <a:p>
            <a:endParaRPr lang="fr-FR" dirty="0"/>
          </a:p>
        </p:txBody>
      </p:sp>
    </p:spTree>
    <p:extLst>
      <p:ext uri="{BB962C8B-B14F-4D97-AF65-F5344CB8AC3E}">
        <p14:creationId xmlns:p14="http://schemas.microsoft.com/office/powerpoint/2010/main" val="1632163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Effect transition="in" filter="wipe(down)">
                                      <p:cBhvr>
                                        <p:cTn id="79" dur="580">
                                          <p:stCondLst>
                                            <p:cond delay="0"/>
                                          </p:stCondLst>
                                        </p:cTn>
                                        <p:tgtEl>
                                          <p:spTgt spid="3">
                                            <p:txEl>
                                              <p:pRg st="6" end="6"/>
                                            </p:txEl>
                                          </p:spTgt>
                                        </p:tgtEl>
                                      </p:cBhvr>
                                    </p:animEffect>
                                    <p:anim calcmode="lin" valueType="num">
                                      <p:cBhvr>
                                        <p:cTn id="80"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6" end="6"/>
                                            </p:txEl>
                                          </p:spTgt>
                                        </p:tgtEl>
                                      </p:cBhvr>
                                      <p:to x="100000" y="60000"/>
                                    </p:animScale>
                                    <p:animScale>
                                      <p:cBhvr>
                                        <p:cTn id="86" dur="166" decel="50000">
                                          <p:stCondLst>
                                            <p:cond delay="676"/>
                                          </p:stCondLst>
                                        </p:cTn>
                                        <p:tgtEl>
                                          <p:spTgt spid="3">
                                            <p:txEl>
                                              <p:pRg st="6" end="6"/>
                                            </p:txEl>
                                          </p:spTgt>
                                        </p:tgtEl>
                                      </p:cBhvr>
                                      <p:to x="100000" y="100000"/>
                                    </p:animScale>
                                    <p:animScale>
                                      <p:cBhvr>
                                        <p:cTn id="87" dur="26">
                                          <p:stCondLst>
                                            <p:cond delay="1312"/>
                                          </p:stCondLst>
                                        </p:cTn>
                                        <p:tgtEl>
                                          <p:spTgt spid="3">
                                            <p:txEl>
                                              <p:pRg st="6" end="6"/>
                                            </p:txEl>
                                          </p:spTgt>
                                        </p:tgtEl>
                                      </p:cBhvr>
                                      <p:to x="100000" y="80000"/>
                                    </p:animScale>
                                    <p:animScale>
                                      <p:cBhvr>
                                        <p:cTn id="88" dur="166" decel="50000">
                                          <p:stCondLst>
                                            <p:cond delay="1338"/>
                                          </p:stCondLst>
                                        </p:cTn>
                                        <p:tgtEl>
                                          <p:spTgt spid="3">
                                            <p:txEl>
                                              <p:pRg st="6" end="6"/>
                                            </p:txEl>
                                          </p:spTgt>
                                        </p:tgtEl>
                                      </p:cBhvr>
                                      <p:to x="100000" y="100000"/>
                                    </p:animScale>
                                    <p:animScale>
                                      <p:cBhvr>
                                        <p:cTn id="89" dur="26">
                                          <p:stCondLst>
                                            <p:cond delay="1642"/>
                                          </p:stCondLst>
                                        </p:cTn>
                                        <p:tgtEl>
                                          <p:spTgt spid="3">
                                            <p:txEl>
                                              <p:pRg st="6" end="6"/>
                                            </p:txEl>
                                          </p:spTgt>
                                        </p:tgtEl>
                                      </p:cBhvr>
                                      <p:to x="100000" y="90000"/>
                                    </p:animScale>
                                    <p:animScale>
                                      <p:cBhvr>
                                        <p:cTn id="90" dur="166" decel="50000">
                                          <p:stCondLst>
                                            <p:cond delay="1668"/>
                                          </p:stCondLst>
                                        </p:cTn>
                                        <p:tgtEl>
                                          <p:spTgt spid="3">
                                            <p:txEl>
                                              <p:pRg st="6" end="6"/>
                                            </p:txEl>
                                          </p:spTgt>
                                        </p:tgtEl>
                                      </p:cBhvr>
                                      <p:to x="100000" y="100000"/>
                                    </p:animScale>
                                    <p:animScale>
                                      <p:cBhvr>
                                        <p:cTn id="91" dur="26">
                                          <p:stCondLst>
                                            <p:cond delay="1808"/>
                                          </p:stCondLst>
                                        </p:cTn>
                                        <p:tgtEl>
                                          <p:spTgt spid="3">
                                            <p:txEl>
                                              <p:pRg st="6" end="6"/>
                                            </p:txEl>
                                          </p:spTgt>
                                        </p:tgtEl>
                                      </p:cBhvr>
                                      <p:to x="100000" y="95000"/>
                                    </p:animScale>
                                    <p:animScale>
                                      <p:cBhvr>
                                        <p:cTn id="92"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A0274A6-97D0-7664-E4AB-7B8DE16AC2F0}"/>
              </a:ext>
            </a:extLst>
          </p:cNvPr>
          <p:cNvSpPr>
            <a:spLocks noGrp="1"/>
          </p:cNvSpPr>
          <p:nvPr>
            <p:ph idx="1"/>
          </p:nvPr>
        </p:nvSpPr>
        <p:spPr/>
        <p:txBody>
          <a:bodyPr>
            <a:normAutofit/>
          </a:bodyPr>
          <a:lstStyle/>
          <a:p>
            <a:pPr marL="0" indent="0" algn="ctr" rtl="1">
              <a:buNone/>
            </a:pPr>
            <a:endParaRPr lang="ar-DZ" sz="4400" b="1" dirty="0">
              <a:latin typeface="Sakkal Majalla" panose="02000000000000000000" pitchFamily="2" charset="-78"/>
              <a:cs typeface="Sakkal Majalla" panose="02000000000000000000" pitchFamily="2" charset="-78"/>
            </a:endParaRPr>
          </a:p>
          <a:p>
            <a:pPr marL="0" indent="0" algn="ctr" rtl="1">
              <a:buNone/>
            </a:pPr>
            <a:r>
              <a:rPr lang="ar-DZ" sz="4400" b="1" dirty="0">
                <a:latin typeface="Sakkal Majalla" panose="02000000000000000000" pitchFamily="2" charset="-78"/>
                <a:cs typeface="Sakkal Majalla" panose="02000000000000000000" pitchFamily="2" charset="-78"/>
              </a:rPr>
              <a:t>أساليب التعليم</a:t>
            </a:r>
            <a:endParaRPr lang="fr-FR" sz="4400" b="1" dirty="0">
              <a:latin typeface="Sakkal Majalla" panose="02000000000000000000" pitchFamily="2" charset="-78"/>
              <a:cs typeface="Sakkal Majalla" panose="02000000000000000000" pitchFamily="2" charset="-78"/>
            </a:endParaRPr>
          </a:p>
        </p:txBody>
      </p:sp>
      <p:graphicFrame>
        <p:nvGraphicFramePr>
          <p:cNvPr id="4" name="Diagramme 3">
            <a:extLst>
              <a:ext uri="{FF2B5EF4-FFF2-40B4-BE49-F238E27FC236}">
                <a16:creationId xmlns:a16="http://schemas.microsoft.com/office/drawing/2014/main" id="{CED3A8D1-8CF4-333F-F9A3-97BEF07C4A89}"/>
              </a:ext>
            </a:extLst>
          </p:cNvPr>
          <p:cNvGraphicFramePr/>
          <p:nvPr>
            <p:extLst>
              <p:ext uri="{D42A27DB-BD31-4B8C-83A1-F6EECF244321}">
                <p14:modId xmlns:p14="http://schemas.microsoft.com/office/powerpoint/2010/main" val="1323823384"/>
              </p:ext>
            </p:extLst>
          </p:nvPr>
        </p:nvGraphicFramePr>
        <p:xfrm>
          <a:off x="2032000" y="3051424"/>
          <a:ext cx="8128000" cy="3086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433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F18D93-9FD2-13E7-DD51-321897EE13A9}"/>
              </a:ext>
            </a:extLst>
          </p:cNvPr>
          <p:cNvSpPr>
            <a:spLocks noGrp="1"/>
          </p:cNvSpPr>
          <p:nvPr>
            <p:ph type="title"/>
          </p:nvPr>
        </p:nvSpPr>
        <p:spPr/>
        <p:txBody>
          <a:bodyPr/>
          <a:lstStyle/>
          <a:p>
            <a:pPr algn="ctr" rtl="1"/>
            <a:r>
              <a:rPr lang="ar-DZ" b="1" dirty="0">
                <a:latin typeface="Sakkal Majalla" panose="02000000000000000000" pitchFamily="2" charset="-78"/>
                <a:cs typeface="Sakkal Majalla" panose="02000000000000000000" pitchFamily="2" charset="-78"/>
              </a:rPr>
              <a:t>التعليم عن بعد</a:t>
            </a:r>
            <a:endParaRPr lang="fr-FR" dirty="0"/>
          </a:p>
        </p:txBody>
      </p:sp>
      <p:sp>
        <p:nvSpPr>
          <p:cNvPr id="3" name="Espace réservé du contenu 2">
            <a:extLst>
              <a:ext uri="{FF2B5EF4-FFF2-40B4-BE49-F238E27FC236}">
                <a16:creationId xmlns:a16="http://schemas.microsoft.com/office/drawing/2014/main" id="{CDD661F8-3E55-97A3-C6C5-229398F97EF4}"/>
              </a:ext>
            </a:extLst>
          </p:cNvPr>
          <p:cNvSpPr>
            <a:spLocks noGrp="1"/>
          </p:cNvSpPr>
          <p:nvPr>
            <p:ph idx="1"/>
          </p:nvPr>
        </p:nvSpPr>
        <p:spPr/>
        <p:txBody>
          <a:bodyPr/>
          <a:lstStyle/>
          <a:p>
            <a:pPr marL="0" indent="0" algn="ctr" rtl="1">
              <a:buNone/>
            </a:pPr>
            <a:r>
              <a:rPr lang="ar-SA" dirty="0">
                <a:latin typeface="Sakkal Majalla" panose="02000000000000000000" pitchFamily="2" charset="-78"/>
                <a:cs typeface="Sakkal Majalla" panose="02000000000000000000" pitchFamily="2" charset="-78"/>
              </a:rPr>
              <a:t>التعليم عبر الإنترنت هو تقديم وإدارة فرص التعلّم والدعم من خلال</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تقنيات الحاسوب، والشبكات، والتقنيات المعتمدة على الويب؛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ومؤخر</a:t>
            </a:r>
            <a:r>
              <a:rPr lang="ar-DZ" dirty="0">
                <a:latin typeface="Sakkal Majalla" panose="02000000000000000000" pitchFamily="2" charset="-78"/>
                <a:cs typeface="Sakkal Majalla" panose="02000000000000000000" pitchFamily="2" charset="-78"/>
              </a:rPr>
              <a:t>ا </a:t>
            </a:r>
            <a:r>
              <a:rPr lang="ar-SA" dirty="0">
                <a:latin typeface="Sakkal Majalla" panose="02000000000000000000" pitchFamily="2" charset="-78"/>
                <a:cs typeface="Sakkal Majalla" panose="02000000000000000000" pitchFamily="2" charset="-78"/>
              </a:rPr>
              <a:t> التعلّم المتنقّل باستخدام الأجهزة اللوحية والهواتف المحمولة،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بما يساهم في تحسين الأداء والتطوير الشخصي</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و</a:t>
            </a:r>
            <a:r>
              <a:rPr lang="ar-DZ" dirty="0">
                <a:latin typeface="Sakkal Majalla" panose="02000000000000000000" pitchFamily="2" charset="-78"/>
                <a:cs typeface="Sakkal Majalla" panose="02000000000000000000" pitchFamily="2" charset="-78"/>
              </a:rPr>
              <a:t>ي</a:t>
            </a:r>
            <a:r>
              <a:rPr lang="ar-SA" dirty="0">
                <a:latin typeface="Sakkal Majalla" panose="02000000000000000000" pitchFamily="2" charset="-78"/>
                <a:cs typeface="Sakkal Majalla" panose="02000000000000000000" pitchFamily="2" charset="-78"/>
              </a:rPr>
              <a:t>دعم هذا النمط من التعلّم أو يعزَّز باستخدام تقنيات مناسبة للمعلومات والاتصال</a:t>
            </a:r>
            <a:endParaRPr lang="ar-DZ" dirty="0">
              <a:latin typeface="Sakkal Majalla" panose="02000000000000000000" pitchFamily="2" charset="-78"/>
              <a:cs typeface="Sakkal Majalla" panose="02000000000000000000" pitchFamily="2" charset="-78"/>
            </a:endParaRPr>
          </a:p>
          <a:p>
            <a:pPr marL="0" indent="0" algn="ctr">
              <a:buNone/>
            </a:pPr>
            <a:r>
              <a:rPr lang="fr-FR" sz="2000" dirty="0">
                <a:latin typeface="Sakkal Majalla" panose="02000000000000000000" pitchFamily="2" charset="-78"/>
                <a:cs typeface="Sakkal Majalla" panose="02000000000000000000" pitchFamily="2" charset="-78"/>
              </a:rPr>
              <a:t>(IDI</a:t>
            </a:r>
            <a:r>
              <a:rPr lang="ar-SA" sz="2000" dirty="0">
                <a:latin typeface="Sakkal Majalla" panose="02000000000000000000" pitchFamily="2" charset="-78"/>
                <a:cs typeface="Sakkal Majalla" panose="02000000000000000000" pitchFamily="2" charset="-78"/>
              </a:rPr>
              <a:t>، 2009</a:t>
            </a:r>
            <a:r>
              <a:rPr lang="fr-FR" sz="2000"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من أجل تقديم تجارب ناجحة في مجال التعلّم عبر الإنترنت، يحدّد المعهد الدولي للتدقيق</a:t>
            </a:r>
            <a:r>
              <a:rPr lang="fr-FR" dirty="0">
                <a:latin typeface="Sakkal Majalla" panose="02000000000000000000" pitchFamily="2" charset="-78"/>
                <a:cs typeface="Sakkal Majalla" panose="02000000000000000000" pitchFamily="2" charset="-78"/>
              </a:rPr>
              <a:t> (IDI) </a:t>
            </a:r>
            <a:r>
              <a:rPr lang="ar-SA" dirty="0">
                <a:latin typeface="Sakkal Majalla" panose="02000000000000000000" pitchFamily="2" charset="-78"/>
                <a:cs typeface="Sakkal Majalla" panose="02000000000000000000" pitchFamily="2" charset="-78"/>
              </a:rPr>
              <a:t>المبادئ العشرة التالية بوصفها أساس النجاح</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367320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71F805-9BF4-78D0-448D-E7ED7C294696}"/>
              </a:ext>
            </a:extLst>
          </p:cNvPr>
          <p:cNvSpPr>
            <a:spLocks noGrp="1"/>
          </p:cNvSpPr>
          <p:nvPr>
            <p:ph type="title"/>
          </p:nvPr>
        </p:nvSpPr>
        <p:spPr/>
        <p:txBody>
          <a:bodyPr/>
          <a:lstStyle/>
          <a:p>
            <a:pPr algn="ctr" rtl="1"/>
            <a:r>
              <a:rPr lang="ar-SA" b="1" dirty="0">
                <a:latin typeface="Sakkal Majalla" panose="02000000000000000000" pitchFamily="2" charset="-78"/>
                <a:cs typeface="Sakkal Majalla" panose="02000000000000000000" pitchFamily="2" charset="-78"/>
              </a:rPr>
              <a:t>مبادئ نجاح التعلّم عبر الإنترنت</a:t>
            </a:r>
            <a:endParaRPr lang="fr-FR" dirty="0"/>
          </a:p>
        </p:txBody>
      </p:sp>
      <p:sp>
        <p:nvSpPr>
          <p:cNvPr id="3" name="Espace réservé du contenu 2">
            <a:extLst>
              <a:ext uri="{FF2B5EF4-FFF2-40B4-BE49-F238E27FC236}">
                <a16:creationId xmlns:a16="http://schemas.microsoft.com/office/drawing/2014/main" id="{A6BC5E74-0459-AE50-2F89-5B476237E472}"/>
              </a:ext>
            </a:extLst>
          </p:cNvPr>
          <p:cNvSpPr>
            <a:spLocks noGrp="1"/>
          </p:cNvSpPr>
          <p:nvPr>
            <p:ph idx="1"/>
          </p:nvPr>
        </p:nvSpPr>
        <p:spPr/>
        <p:txBody>
          <a:bodyPr>
            <a:normAutofit lnSpcReduction="10000"/>
          </a:bodyPr>
          <a:lstStyle/>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1. </a:t>
            </a:r>
            <a:r>
              <a:rPr lang="ar-SA" b="1" dirty="0">
                <a:solidFill>
                  <a:srgbClr val="FF0000"/>
                </a:solidFill>
                <a:latin typeface="Sakkal Majalla" panose="02000000000000000000" pitchFamily="2" charset="-78"/>
                <a:cs typeface="Sakkal Majalla" panose="02000000000000000000" pitchFamily="2" charset="-78"/>
              </a:rPr>
              <a:t>المواءمة الاستراتيجية</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توافق التعلّم الإلكتروني مع أهداف المؤسسة</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ربط أهداف التعلّم بالأداء والنتائج المؤسسية</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2. </a:t>
            </a:r>
            <a:r>
              <a:rPr lang="ar-SA" b="1" dirty="0">
                <a:solidFill>
                  <a:srgbClr val="FF0000"/>
                </a:solidFill>
                <a:latin typeface="Sakkal Majalla" panose="02000000000000000000" pitchFamily="2" charset="-78"/>
                <a:cs typeface="Sakkal Majalla" panose="02000000000000000000" pitchFamily="2" charset="-78"/>
              </a:rPr>
              <a:t>إمكانية الوصول</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سهولة الوصول إلى المحتوى</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مراعاة البنية التحتية، اللغة، فروق التوقيت، وجودة الإنترنت</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3. </a:t>
            </a:r>
            <a:r>
              <a:rPr lang="ar-SA" b="1" dirty="0">
                <a:solidFill>
                  <a:srgbClr val="FF0000"/>
                </a:solidFill>
                <a:latin typeface="Sakkal Majalla" panose="02000000000000000000" pitchFamily="2" charset="-78"/>
                <a:cs typeface="Sakkal Majalla" panose="02000000000000000000" pitchFamily="2" charset="-78"/>
              </a:rPr>
              <a:t>التركيز على النتائج</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تحديد أهداف تعلم قابلة للقياس</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تحسين الأداء وتحقيق نتائج مؤسسية ملموسة</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108970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580">
                                          <p:stCondLst>
                                            <p:cond delay="0"/>
                                          </p:stCondLst>
                                        </p:cTn>
                                        <p:tgtEl>
                                          <p:spTgt spid="3">
                                            <p:txEl>
                                              <p:pRg st="6" end="6"/>
                                            </p:txEl>
                                          </p:spTgt>
                                        </p:tgtEl>
                                      </p:cBhvr>
                                    </p:animEffect>
                                    <p:anim calcmode="lin" valueType="num">
                                      <p:cBhvr>
                                        <p:cTn id="116"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6" end="6"/>
                                            </p:txEl>
                                          </p:spTgt>
                                        </p:tgtEl>
                                      </p:cBhvr>
                                      <p:to x="100000" y="60000"/>
                                    </p:animScale>
                                    <p:animScale>
                                      <p:cBhvr>
                                        <p:cTn id="122" dur="166" decel="50000">
                                          <p:stCondLst>
                                            <p:cond delay="676"/>
                                          </p:stCondLst>
                                        </p:cTn>
                                        <p:tgtEl>
                                          <p:spTgt spid="3">
                                            <p:txEl>
                                              <p:pRg st="6" end="6"/>
                                            </p:txEl>
                                          </p:spTgt>
                                        </p:tgtEl>
                                      </p:cBhvr>
                                      <p:to x="100000" y="100000"/>
                                    </p:animScale>
                                    <p:animScale>
                                      <p:cBhvr>
                                        <p:cTn id="123" dur="26">
                                          <p:stCondLst>
                                            <p:cond delay="1312"/>
                                          </p:stCondLst>
                                        </p:cTn>
                                        <p:tgtEl>
                                          <p:spTgt spid="3">
                                            <p:txEl>
                                              <p:pRg st="6" end="6"/>
                                            </p:txEl>
                                          </p:spTgt>
                                        </p:tgtEl>
                                      </p:cBhvr>
                                      <p:to x="100000" y="80000"/>
                                    </p:animScale>
                                    <p:animScale>
                                      <p:cBhvr>
                                        <p:cTn id="124" dur="166" decel="50000">
                                          <p:stCondLst>
                                            <p:cond delay="1338"/>
                                          </p:stCondLst>
                                        </p:cTn>
                                        <p:tgtEl>
                                          <p:spTgt spid="3">
                                            <p:txEl>
                                              <p:pRg st="6" end="6"/>
                                            </p:txEl>
                                          </p:spTgt>
                                        </p:tgtEl>
                                      </p:cBhvr>
                                      <p:to x="100000" y="100000"/>
                                    </p:animScale>
                                    <p:animScale>
                                      <p:cBhvr>
                                        <p:cTn id="125" dur="26">
                                          <p:stCondLst>
                                            <p:cond delay="1642"/>
                                          </p:stCondLst>
                                        </p:cTn>
                                        <p:tgtEl>
                                          <p:spTgt spid="3">
                                            <p:txEl>
                                              <p:pRg st="6" end="6"/>
                                            </p:txEl>
                                          </p:spTgt>
                                        </p:tgtEl>
                                      </p:cBhvr>
                                      <p:to x="100000" y="90000"/>
                                    </p:animScale>
                                    <p:animScale>
                                      <p:cBhvr>
                                        <p:cTn id="126" dur="166" decel="50000">
                                          <p:stCondLst>
                                            <p:cond delay="1668"/>
                                          </p:stCondLst>
                                        </p:cTn>
                                        <p:tgtEl>
                                          <p:spTgt spid="3">
                                            <p:txEl>
                                              <p:pRg st="6" end="6"/>
                                            </p:txEl>
                                          </p:spTgt>
                                        </p:tgtEl>
                                      </p:cBhvr>
                                      <p:to x="100000" y="100000"/>
                                    </p:animScale>
                                    <p:animScale>
                                      <p:cBhvr>
                                        <p:cTn id="127" dur="26">
                                          <p:stCondLst>
                                            <p:cond delay="1808"/>
                                          </p:stCondLst>
                                        </p:cTn>
                                        <p:tgtEl>
                                          <p:spTgt spid="3">
                                            <p:txEl>
                                              <p:pRg st="6" end="6"/>
                                            </p:txEl>
                                          </p:spTgt>
                                        </p:tgtEl>
                                      </p:cBhvr>
                                      <p:to x="100000" y="95000"/>
                                    </p:animScale>
                                    <p:animScale>
                                      <p:cBhvr>
                                        <p:cTn id="128" dur="166" decel="50000">
                                          <p:stCondLst>
                                            <p:cond delay="1834"/>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580">
                                          <p:stCondLst>
                                            <p:cond delay="0"/>
                                          </p:stCondLst>
                                        </p:cTn>
                                        <p:tgtEl>
                                          <p:spTgt spid="3">
                                            <p:txEl>
                                              <p:pRg st="7" end="7"/>
                                            </p:txEl>
                                          </p:spTgt>
                                        </p:tgtEl>
                                      </p:cBhvr>
                                    </p:animEffect>
                                    <p:anim calcmode="lin" valueType="num">
                                      <p:cBhvr>
                                        <p:cTn id="13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7" end="7"/>
                                            </p:txEl>
                                          </p:spTgt>
                                        </p:tgtEl>
                                      </p:cBhvr>
                                      <p:to x="100000" y="60000"/>
                                    </p:animScale>
                                    <p:animScale>
                                      <p:cBhvr>
                                        <p:cTn id="140" dur="166" decel="50000">
                                          <p:stCondLst>
                                            <p:cond delay="676"/>
                                          </p:stCondLst>
                                        </p:cTn>
                                        <p:tgtEl>
                                          <p:spTgt spid="3">
                                            <p:txEl>
                                              <p:pRg st="7" end="7"/>
                                            </p:txEl>
                                          </p:spTgt>
                                        </p:tgtEl>
                                      </p:cBhvr>
                                      <p:to x="100000" y="100000"/>
                                    </p:animScale>
                                    <p:animScale>
                                      <p:cBhvr>
                                        <p:cTn id="141" dur="26">
                                          <p:stCondLst>
                                            <p:cond delay="1312"/>
                                          </p:stCondLst>
                                        </p:cTn>
                                        <p:tgtEl>
                                          <p:spTgt spid="3">
                                            <p:txEl>
                                              <p:pRg st="7" end="7"/>
                                            </p:txEl>
                                          </p:spTgt>
                                        </p:tgtEl>
                                      </p:cBhvr>
                                      <p:to x="100000" y="80000"/>
                                    </p:animScale>
                                    <p:animScale>
                                      <p:cBhvr>
                                        <p:cTn id="142" dur="166" decel="50000">
                                          <p:stCondLst>
                                            <p:cond delay="1338"/>
                                          </p:stCondLst>
                                        </p:cTn>
                                        <p:tgtEl>
                                          <p:spTgt spid="3">
                                            <p:txEl>
                                              <p:pRg st="7" end="7"/>
                                            </p:txEl>
                                          </p:spTgt>
                                        </p:tgtEl>
                                      </p:cBhvr>
                                      <p:to x="100000" y="100000"/>
                                    </p:animScale>
                                    <p:animScale>
                                      <p:cBhvr>
                                        <p:cTn id="143" dur="26">
                                          <p:stCondLst>
                                            <p:cond delay="1642"/>
                                          </p:stCondLst>
                                        </p:cTn>
                                        <p:tgtEl>
                                          <p:spTgt spid="3">
                                            <p:txEl>
                                              <p:pRg st="7" end="7"/>
                                            </p:txEl>
                                          </p:spTgt>
                                        </p:tgtEl>
                                      </p:cBhvr>
                                      <p:to x="100000" y="90000"/>
                                    </p:animScale>
                                    <p:animScale>
                                      <p:cBhvr>
                                        <p:cTn id="144" dur="166" decel="50000">
                                          <p:stCondLst>
                                            <p:cond delay="1668"/>
                                          </p:stCondLst>
                                        </p:cTn>
                                        <p:tgtEl>
                                          <p:spTgt spid="3">
                                            <p:txEl>
                                              <p:pRg st="7" end="7"/>
                                            </p:txEl>
                                          </p:spTgt>
                                        </p:tgtEl>
                                      </p:cBhvr>
                                      <p:to x="100000" y="100000"/>
                                    </p:animScale>
                                    <p:animScale>
                                      <p:cBhvr>
                                        <p:cTn id="145" dur="26">
                                          <p:stCondLst>
                                            <p:cond delay="1808"/>
                                          </p:stCondLst>
                                        </p:cTn>
                                        <p:tgtEl>
                                          <p:spTgt spid="3">
                                            <p:txEl>
                                              <p:pRg st="7" end="7"/>
                                            </p:txEl>
                                          </p:spTgt>
                                        </p:tgtEl>
                                      </p:cBhvr>
                                      <p:to x="100000" y="95000"/>
                                    </p:animScale>
                                    <p:animScale>
                                      <p:cBhvr>
                                        <p:cTn id="146" dur="166" decel="50000">
                                          <p:stCondLst>
                                            <p:cond delay="1834"/>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580">
                                          <p:stCondLst>
                                            <p:cond delay="0"/>
                                          </p:stCondLst>
                                        </p:cTn>
                                        <p:tgtEl>
                                          <p:spTgt spid="3">
                                            <p:txEl>
                                              <p:pRg st="8" end="8"/>
                                            </p:txEl>
                                          </p:spTgt>
                                        </p:tgtEl>
                                      </p:cBhvr>
                                    </p:animEffect>
                                    <p:anim calcmode="lin" valueType="num">
                                      <p:cBhvr>
                                        <p:cTn id="152"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8" end="8"/>
                                            </p:txEl>
                                          </p:spTgt>
                                        </p:tgtEl>
                                      </p:cBhvr>
                                      <p:to x="100000" y="60000"/>
                                    </p:animScale>
                                    <p:animScale>
                                      <p:cBhvr>
                                        <p:cTn id="158" dur="166" decel="50000">
                                          <p:stCondLst>
                                            <p:cond delay="676"/>
                                          </p:stCondLst>
                                        </p:cTn>
                                        <p:tgtEl>
                                          <p:spTgt spid="3">
                                            <p:txEl>
                                              <p:pRg st="8" end="8"/>
                                            </p:txEl>
                                          </p:spTgt>
                                        </p:tgtEl>
                                      </p:cBhvr>
                                      <p:to x="100000" y="100000"/>
                                    </p:animScale>
                                    <p:animScale>
                                      <p:cBhvr>
                                        <p:cTn id="159" dur="26">
                                          <p:stCondLst>
                                            <p:cond delay="1312"/>
                                          </p:stCondLst>
                                        </p:cTn>
                                        <p:tgtEl>
                                          <p:spTgt spid="3">
                                            <p:txEl>
                                              <p:pRg st="8" end="8"/>
                                            </p:txEl>
                                          </p:spTgt>
                                        </p:tgtEl>
                                      </p:cBhvr>
                                      <p:to x="100000" y="80000"/>
                                    </p:animScale>
                                    <p:animScale>
                                      <p:cBhvr>
                                        <p:cTn id="160" dur="166" decel="50000">
                                          <p:stCondLst>
                                            <p:cond delay="1338"/>
                                          </p:stCondLst>
                                        </p:cTn>
                                        <p:tgtEl>
                                          <p:spTgt spid="3">
                                            <p:txEl>
                                              <p:pRg st="8" end="8"/>
                                            </p:txEl>
                                          </p:spTgt>
                                        </p:tgtEl>
                                      </p:cBhvr>
                                      <p:to x="100000" y="100000"/>
                                    </p:animScale>
                                    <p:animScale>
                                      <p:cBhvr>
                                        <p:cTn id="161" dur="26">
                                          <p:stCondLst>
                                            <p:cond delay="1642"/>
                                          </p:stCondLst>
                                        </p:cTn>
                                        <p:tgtEl>
                                          <p:spTgt spid="3">
                                            <p:txEl>
                                              <p:pRg st="8" end="8"/>
                                            </p:txEl>
                                          </p:spTgt>
                                        </p:tgtEl>
                                      </p:cBhvr>
                                      <p:to x="100000" y="90000"/>
                                    </p:animScale>
                                    <p:animScale>
                                      <p:cBhvr>
                                        <p:cTn id="162" dur="166" decel="50000">
                                          <p:stCondLst>
                                            <p:cond delay="1668"/>
                                          </p:stCondLst>
                                        </p:cTn>
                                        <p:tgtEl>
                                          <p:spTgt spid="3">
                                            <p:txEl>
                                              <p:pRg st="8" end="8"/>
                                            </p:txEl>
                                          </p:spTgt>
                                        </p:tgtEl>
                                      </p:cBhvr>
                                      <p:to x="100000" y="100000"/>
                                    </p:animScale>
                                    <p:animScale>
                                      <p:cBhvr>
                                        <p:cTn id="163" dur="26">
                                          <p:stCondLst>
                                            <p:cond delay="1808"/>
                                          </p:stCondLst>
                                        </p:cTn>
                                        <p:tgtEl>
                                          <p:spTgt spid="3">
                                            <p:txEl>
                                              <p:pRg st="8" end="8"/>
                                            </p:txEl>
                                          </p:spTgt>
                                        </p:tgtEl>
                                      </p:cBhvr>
                                      <p:to x="100000" y="95000"/>
                                    </p:animScale>
                                    <p:animScale>
                                      <p:cBhvr>
                                        <p:cTn id="164" dur="166" decel="50000">
                                          <p:stCondLst>
                                            <p:cond delay="1834"/>
                                          </p:stCondLst>
                                        </p:cTn>
                                        <p:tgtEl>
                                          <p:spTgt spid="3">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5A95CD8-5814-1043-92B4-764A1AD7AF42}"/>
              </a:ext>
            </a:extLst>
          </p:cNvPr>
          <p:cNvSpPr>
            <a:spLocks noGrp="1"/>
          </p:cNvSpPr>
          <p:nvPr>
            <p:ph idx="1"/>
          </p:nvPr>
        </p:nvSpPr>
        <p:spPr>
          <a:xfrm>
            <a:off x="838200" y="1356189"/>
            <a:ext cx="10515600" cy="4820774"/>
          </a:xfrm>
        </p:spPr>
        <p:txBody>
          <a:bodyPr/>
          <a:lstStyle/>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4. </a:t>
            </a:r>
            <a:r>
              <a:rPr lang="ar-SA" b="1" dirty="0">
                <a:solidFill>
                  <a:srgbClr val="FF0000"/>
                </a:solidFill>
                <a:latin typeface="Sakkal Majalla" panose="02000000000000000000" pitchFamily="2" charset="-78"/>
                <a:cs typeface="Sakkal Majalla" panose="02000000000000000000" pitchFamily="2" charset="-78"/>
              </a:rPr>
              <a:t>التفاعلية</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تفاعل المتعلم مع المحتوى، والزملاء، والموجّهين</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تعزيز الفهم وزيادة الاحتفاظ بالمعلومات</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5. </a:t>
            </a:r>
            <a:r>
              <a:rPr lang="ar-SA" b="1" dirty="0">
                <a:solidFill>
                  <a:srgbClr val="FF0000"/>
                </a:solidFill>
                <a:latin typeface="Sakkal Majalla" panose="02000000000000000000" pitchFamily="2" charset="-78"/>
                <a:cs typeface="Sakkal Majalla" panose="02000000000000000000" pitchFamily="2" charset="-78"/>
              </a:rPr>
              <a:t>قابلية التشغيل البيني</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توافق أنظمة التعلّم مع أنظمة أخرى</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تجنب حصر المحتوى داخل نظام واحد</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6. </a:t>
            </a:r>
            <a:r>
              <a:rPr lang="ar-SA" b="1" dirty="0">
                <a:solidFill>
                  <a:srgbClr val="FF0000"/>
                </a:solidFill>
                <a:latin typeface="Sakkal Majalla" panose="02000000000000000000" pitchFamily="2" charset="-78"/>
                <a:cs typeface="Sakkal Majalla" panose="02000000000000000000" pitchFamily="2" charset="-78"/>
              </a:rPr>
              <a:t>التمركز حول المتعلّم</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محتوى سهل، واضح، ومحفّز</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مراعاة الفروق الثقافية واحتياجات المتعلمين</a:t>
            </a:r>
            <a:r>
              <a:rPr lang="fr-FR" dirty="0"/>
              <a:t>.</a:t>
            </a:r>
          </a:p>
          <a:p>
            <a:endParaRPr lang="fr-FR" dirty="0"/>
          </a:p>
        </p:txBody>
      </p:sp>
    </p:spTree>
    <p:extLst>
      <p:ext uri="{BB962C8B-B14F-4D97-AF65-F5344CB8AC3E}">
        <p14:creationId xmlns:p14="http://schemas.microsoft.com/office/powerpoint/2010/main" val="157644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EAB86D9-EDD5-CFE4-0210-628B4A5B216E}"/>
              </a:ext>
            </a:extLst>
          </p:cNvPr>
          <p:cNvSpPr>
            <a:spLocks noGrp="1"/>
          </p:cNvSpPr>
          <p:nvPr>
            <p:ph idx="1"/>
          </p:nvPr>
        </p:nvSpPr>
        <p:spPr>
          <a:xfrm>
            <a:off x="838200" y="811658"/>
            <a:ext cx="10515600" cy="5365305"/>
          </a:xfrm>
        </p:spPr>
        <p:txBody>
          <a:bodyPr>
            <a:normAutofit fontScale="92500" lnSpcReduction="10000"/>
          </a:bodyPr>
          <a:lstStyle/>
          <a:p>
            <a:pPr marL="0" indent="0" algn="ctr" rtl="1">
              <a:buNone/>
            </a:pPr>
            <a:r>
              <a:rPr lang="fr-FR" b="1" dirty="0">
                <a:latin typeface="Sakkal Majalla" panose="02000000000000000000" pitchFamily="2" charset="-78"/>
                <a:cs typeface="Sakkal Majalla" panose="02000000000000000000" pitchFamily="2" charset="-78"/>
              </a:rPr>
              <a:t> </a:t>
            </a:r>
            <a:r>
              <a:rPr lang="ar-DZ" b="1" dirty="0">
                <a:solidFill>
                  <a:srgbClr val="FF0000"/>
                </a:solidFill>
                <a:latin typeface="Sakkal Majalla" panose="02000000000000000000" pitchFamily="2" charset="-78"/>
                <a:cs typeface="Sakkal Majalla" panose="02000000000000000000" pitchFamily="2" charset="-78"/>
              </a:rPr>
              <a:t>7.</a:t>
            </a:r>
            <a:r>
              <a:rPr lang="ar-SA" b="1" dirty="0">
                <a:solidFill>
                  <a:srgbClr val="FF0000"/>
                </a:solidFill>
                <a:latin typeface="Sakkal Majalla" panose="02000000000000000000" pitchFamily="2" charset="-78"/>
                <a:cs typeface="Sakkal Majalla" panose="02000000000000000000" pitchFamily="2" charset="-78"/>
              </a:rPr>
              <a:t>الشمولية</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المساواة بين المتعلمين</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مراعاة التنوع اللغوي والثقافي وتعزيز تمكين المرأة</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8.</a:t>
            </a:r>
            <a:r>
              <a:rPr lang="fr-FR" b="1" dirty="0">
                <a:solidFill>
                  <a:srgbClr val="FF0000"/>
                </a:solidFill>
                <a:latin typeface="Sakkal Majalla" panose="02000000000000000000" pitchFamily="2" charset="-78"/>
                <a:cs typeface="Sakkal Majalla" panose="02000000000000000000" pitchFamily="2" charset="-78"/>
              </a:rPr>
              <a:t> </a:t>
            </a:r>
            <a:r>
              <a:rPr lang="ar-SA" b="1" dirty="0">
                <a:solidFill>
                  <a:srgbClr val="FF0000"/>
                </a:solidFill>
                <a:latin typeface="Sakkal Majalla" panose="02000000000000000000" pitchFamily="2" charset="-78"/>
                <a:cs typeface="Sakkal Majalla" panose="02000000000000000000" pitchFamily="2" charset="-78"/>
              </a:rPr>
              <a:t>الجدوى الاقتصادية</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تقليل تكاليف السفر والإقامة</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الاستفادة من الأنظمة والأدوات مفتوحة المصدر</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9.</a:t>
            </a:r>
            <a:r>
              <a:rPr lang="fr-FR" b="1" dirty="0">
                <a:solidFill>
                  <a:srgbClr val="FF0000"/>
                </a:solidFill>
                <a:latin typeface="Sakkal Majalla" panose="02000000000000000000" pitchFamily="2" charset="-78"/>
                <a:cs typeface="Sakkal Majalla" panose="02000000000000000000" pitchFamily="2" charset="-78"/>
              </a:rPr>
              <a:t> </a:t>
            </a:r>
            <a:r>
              <a:rPr lang="ar-SA" b="1" dirty="0">
                <a:solidFill>
                  <a:srgbClr val="FF0000"/>
                </a:solidFill>
                <a:latin typeface="Sakkal Majalla" panose="02000000000000000000" pitchFamily="2" charset="-78"/>
                <a:cs typeface="Sakkal Majalla" panose="02000000000000000000" pitchFamily="2" charset="-78"/>
              </a:rPr>
              <a:t>نهج متوازن ومبتكر</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استخدام تقنيات ومنهجيات حديثة</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ربط التعلم بتجارب عملية واقعية</a:t>
            </a:r>
            <a:r>
              <a:rPr lang="fr-FR" dirty="0">
                <a:latin typeface="Sakkal Majalla" panose="02000000000000000000" pitchFamily="2" charset="-78"/>
                <a:cs typeface="Sakkal Majalla" panose="02000000000000000000" pitchFamily="2" charset="-78"/>
              </a:rPr>
              <a:t>.</a:t>
            </a:r>
          </a:p>
          <a:p>
            <a:pPr marL="0" indent="0" algn="ctr" rtl="1">
              <a:buNone/>
            </a:pPr>
            <a:r>
              <a:rPr lang="ar-DZ" b="1" dirty="0">
                <a:solidFill>
                  <a:srgbClr val="FF0000"/>
                </a:solidFill>
                <a:latin typeface="Sakkal Majalla" panose="02000000000000000000" pitchFamily="2" charset="-78"/>
                <a:cs typeface="Sakkal Majalla" panose="02000000000000000000" pitchFamily="2" charset="-78"/>
              </a:rPr>
              <a:t>10.</a:t>
            </a:r>
            <a:r>
              <a:rPr lang="fr-FR" b="1" dirty="0">
                <a:solidFill>
                  <a:srgbClr val="FF0000"/>
                </a:solidFill>
                <a:latin typeface="Sakkal Majalla" panose="02000000000000000000" pitchFamily="2" charset="-78"/>
                <a:cs typeface="Sakkal Majalla" panose="02000000000000000000" pitchFamily="2" charset="-78"/>
              </a:rPr>
              <a:t> </a:t>
            </a:r>
            <a:r>
              <a:rPr lang="ar-SA" b="1" dirty="0">
                <a:solidFill>
                  <a:srgbClr val="FF0000"/>
                </a:solidFill>
                <a:latin typeface="Sakkal Majalla" panose="02000000000000000000" pitchFamily="2" charset="-78"/>
                <a:cs typeface="Sakkal Majalla" panose="02000000000000000000" pitchFamily="2" charset="-78"/>
              </a:rPr>
              <a:t>الجودة</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الالتزام بالمعايير في التصميم والتنفيذ والتقييم</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التحسين المستمر عبر التغذية الراجعة والدروس المستفادة</a:t>
            </a:r>
            <a:r>
              <a:rPr lang="fr-FR" dirty="0"/>
              <a:t>.</a:t>
            </a:r>
          </a:p>
          <a:p>
            <a:endParaRPr lang="fr-FR" dirty="0"/>
          </a:p>
        </p:txBody>
      </p:sp>
    </p:spTree>
    <p:extLst>
      <p:ext uri="{BB962C8B-B14F-4D97-AF65-F5344CB8AC3E}">
        <p14:creationId xmlns:p14="http://schemas.microsoft.com/office/powerpoint/2010/main" val="92091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anim calcmode="lin" valueType="num">
                                      <p:cBhvr>
                                        <p:cTn id="8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10" end="10"/>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11" end="11"/>
                                            </p:txEl>
                                          </p:spTgt>
                                        </p:tgtEl>
                                        <p:attrNameLst>
                                          <p:attrName>style.visibility</p:attrName>
                                        </p:attrNameLst>
                                      </p:cBhvr>
                                      <p:to>
                                        <p:strVal val="visible"/>
                                      </p:to>
                                    </p:set>
                                    <p:anim calcmode="lin" valueType="num">
                                      <p:cBhvr>
                                        <p:cTn id="95"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760C9-DCAB-BA33-FEB3-D265CCE53C53}"/>
              </a:ext>
            </a:extLst>
          </p:cNvPr>
          <p:cNvSpPr>
            <a:spLocks noGrp="1"/>
          </p:cNvSpPr>
          <p:nvPr>
            <p:ph type="title"/>
          </p:nvPr>
        </p:nvSpPr>
        <p:spPr/>
        <p:txBody>
          <a:bodyPr/>
          <a:lstStyle/>
          <a:p>
            <a:pPr algn="ctr" rtl="1"/>
            <a:r>
              <a:rPr lang="ar-SA" dirty="0">
                <a:latin typeface="Sakkal Majalla" panose="02000000000000000000" pitchFamily="2" charset="-78"/>
                <a:cs typeface="Sakkal Majalla" panose="02000000000000000000" pitchFamily="2" charset="-78"/>
              </a:rPr>
              <a:t>التعليم الهجين</a:t>
            </a:r>
            <a:endParaRPr lang="fr-FR"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9A871A6F-D4E1-1B7A-1365-5B1F8AA0882D}"/>
              </a:ext>
            </a:extLst>
          </p:cNvPr>
          <p:cNvSpPr>
            <a:spLocks noGrp="1"/>
          </p:cNvSpPr>
          <p:nvPr>
            <p:ph idx="1"/>
          </p:nvPr>
        </p:nvSpPr>
        <p:spPr/>
        <p:txBody>
          <a:bodyPr/>
          <a:lstStyle/>
          <a:p>
            <a:pPr marL="0" indent="0" algn="ctr" rtl="1">
              <a:buNone/>
            </a:pP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هو نظام تعليمي يجمع بين الحضور الفعلي للطلاب والمعلم في قاعة الدرس أو المدرج،</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وبين حصص عن بعد عبر منصة تعليمية، </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حيث توضع الدروس،</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وأنشطة التعلم،</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والتقييمات. ويشمل ذلك أنشطة متزامنة وغير متزامنة</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يعني تحويل المقرر إلى هجين استبدال بعض ساعات الحصص بأنشطة عبر الإنترنت لا تقل أهمية عنها، بحيث تكون فترات الحضور في الصف والأنشطة الإلكترونية مكمّلة لبعضها، ولا تعد المحتويات الإلكترونية إضافة للمقرر المكتمل</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1907186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D9AE89A-496B-0367-AF5D-28A1413B722D}"/>
              </a:ext>
            </a:extLst>
          </p:cNvPr>
          <p:cNvSpPr>
            <a:spLocks noGrp="1"/>
          </p:cNvSpPr>
          <p:nvPr>
            <p:ph idx="1"/>
          </p:nvPr>
        </p:nvSpPr>
        <p:spPr/>
        <p:txBody>
          <a:bodyPr/>
          <a:lstStyle/>
          <a:p>
            <a:pPr marL="0" indent="0" algn="ctr" rtl="1">
              <a:buNone/>
            </a:pPr>
            <a:r>
              <a:rPr lang="ar-SA" b="1" dirty="0">
                <a:latin typeface="Sakkal Majalla" panose="02000000000000000000" pitchFamily="2" charset="-78"/>
                <a:cs typeface="Sakkal Majalla" panose="02000000000000000000" pitchFamily="2" charset="-78"/>
              </a:rPr>
              <a:t>الأنشطة عن </a:t>
            </a:r>
            <a:r>
              <a:rPr lang="ar-DZ" b="1" dirty="0">
                <a:latin typeface="Sakkal Majalla" panose="02000000000000000000" pitchFamily="2" charset="-78"/>
                <a:cs typeface="Sakkal Majalla" panose="02000000000000000000" pitchFamily="2" charset="-78"/>
              </a:rPr>
              <a:t>ب</a:t>
            </a:r>
            <a:r>
              <a:rPr lang="ar-SA" b="1" dirty="0">
                <a:latin typeface="Sakkal Majalla" panose="02000000000000000000" pitchFamily="2" charset="-78"/>
                <a:cs typeface="Sakkal Majalla" panose="02000000000000000000" pitchFamily="2" charset="-78"/>
              </a:rPr>
              <a:t>عد قد تكون</a:t>
            </a:r>
            <a:endParaRPr lang="fr-FR" dirty="0">
              <a:latin typeface="Sakkal Majalla" panose="02000000000000000000" pitchFamily="2" charset="-78"/>
              <a:cs typeface="Sakkal Majalla" panose="02000000000000000000" pitchFamily="2" charset="-78"/>
            </a:endParaRPr>
          </a:p>
          <a:p>
            <a:pPr marL="0" lvl="0" indent="0" algn="ctr" rtl="1">
              <a:buNone/>
            </a:pPr>
            <a:r>
              <a:rPr lang="ar-SA" b="1" dirty="0">
                <a:latin typeface="Sakkal Majalla" panose="02000000000000000000" pitchFamily="2" charset="-78"/>
                <a:cs typeface="Sakkal Majalla" panose="02000000000000000000" pitchFamily="2" charset="-78"/>
              </a:rPr>
              <a:t>متزامنة</a:t>
            </a:r>
            <a:r>
              <a:rPr lang="fr-FR" b="1" dirty="0">
                <a:latin typeface="Sakkal Majalla" panose="02000000000000000000" pitchFamily="2" charset="-78"/>
                <a:cs typeface="Sakkal Majalla" panose="02000000000000000000" pitchFamily="2" charset="-78"/>
              </a:rPr>
              <a:t> (Synchrones)</a:t>
            </a:r>
            <a:r>
              <a:rPr lang="fr-FR" dirty="0">
                <a:latin typeface="Sakkal Majalla" panose="02000000000000000000" pitchFamily="2" charset="-78"/>
                <a:cs typeface="Sakkal Majalla" panose="02000000000000000000" pitchFamily="2" charset="-78"/>
              </a:rPr>
              <a:t>: </a:t>
            </a:r>
            <a:endParaRPr lang="ar-DZ"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يجب على الطالب الالتحاق في وقت محدد ضمن مساحة تعليمية (مثل مؤتمرات الفيديو)</a:t>
            </a:r>
            <a:r>
              <a:rPr lang="fr-FR" dirty="0">
                <a:latin typeface="Sakkal Majalla" panose="02000000000000000000" pitchFamily="2" charset="-78"/>
                <a:cs typeface="Sakkal Majalla" panose="02000000000000000000" pitchFamily="2" charset="-78"/>
              </a:rPr>
              <a:t>.</a:t>
            </a:r>
          </a:p>
          <a:p>
            <a:pPr marL="0" lvl="0" indent="0" algn="ctr" rtl="1">
              <a:buNone/>
            </a:pPr>
            <a:r>
              <a:rPr lang="ar-SA" b="1" dirty="0">
                <a:latin typeface="Sakkal Majalla" panose="02000000000000000000" pitchFamily="2" charset="-78"/>
                <a:cs typeface="Sakkal Majalla" panose="02000000000000000000" pitchFamily="2" charset="-78"/>
              </a:rPr>
              <a:t>غير متزامنة</a:t>
            </a:r>
            <a:r>
              <a:rPr lang="fr-FR" b="1" dirty="0">
                <a:latin typeface="Sakkal Majalla" panose="02000000000000000000" pitchFamily="2" charset="-78"/>
                <a:cs typeface="Sakkal Majalla" panose="02000000000000000000" pitchFamily="2" charset="-78"/>
              </a:rPr>
              <a:t> (Asynchrones)</a:t>
            </a:r>
            <a:r>
              <a:rPr lang="fr-FR" dirty="0">
                <a:latin typeface="Sakkal Majalla" panose="02000000000000000000" pitchFamily="2" charset="-78"/>
                <a:cs typeface="Sakkal Majalla" panose="02000000000000000000" pitchFamily="2" charset="-78"/>
              </a:rPr>
              <a:t>: </a:t>
            </a:r>
            <a:endParaRPr lang="ar-DZ"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يمكن للطالب إنجاز الأنشطة في أي وقت يشاء</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لكي يكون المقرر هجينًا، يجب أن يتم استبدال </a:t>
            </a:r>
            <a:r>
              <a:rPr lang="fr-FR" b="1" dirty="0">
                <a:latin typeface="Sakkal Majalla" panose="02000000000000000000" pitchFamily="2" charset="-78"/>
                <a:cs typeface="Sakkal Majalla" panose="02000000000000000000" pitchFamily="2" charset="-78"/>
              </a:rPr>
              <a:t>20% </a:t>
            </a:r>
            <a:r>
              <a:rPr lang="ar-SA" b="1" dirty="0">
                <a:latin typeface="Sakkal Majalla" panose="02000000000000000000" pitchFamily="2" charset="-78"/>
                <a:cs typeface="Sakkal Majalla" panose="02000000000000000000" pitchFamily="2" charset="-78"/>
              </a:rPr>
              <a:t>إلى 80% من محتواه بأنشطة ع </a:t>
            </a:r>
            <a:r>
              <a:rPr lang="ar-DZ" b="1" dirty="0">
                <a:latin typeface="Sakkal Majalla" panose="02000000000000000000" pitchFamily="2" charset="-78"/>
                <a:cs typeface="Sakkal Majalla" panose="02000000000000000000" pitchFamily="2" charset="-78"/>
              </a:rPr>
              <a:t>بعد</a:t>
            </a:r>
            <a:r>
              <a:rPr lang="fr-FR" dirty="0">
                <a:latin typeface="Sakkal Majalla" panose="02000000000000000000" pitchFamily="2" charset="-78"/>
                <a:cs typeface="Sakkal Majalla" panose="02000000000000000000" pitchFamily="2" charset="-78"/>
              </a:rPr>
              <a:t>.</a:t>
            </a:r>
            <a:br>
              <a:rPr lang="fr-FR" dirty="0">
                <a:latin typeface="Sakkal Majalla" panose="02000000000000000000" pitchFamily="2" charset="-78"/>
                <a:cs typeface="Sakkal Majalla" panose="02000000000000000000" pitchFamily="2" charset="-78"/>
              </a:rPr>
            </a:br>
            <a:r>
              <a:rPr lang="ar-SA" dirty="0">
                <a:latin typeface="Sakkal Majalla" panose="02000000000000000000" pitchFamily="2" charset="-78"/>
                <a:cs typeface="Sakkal Majalla" panose="02000000000000000000" pitchFamily="2" charset="-78"/>
              </a:rPr>
              <a:t>نسبة الأنشطة الحضورية والأنشطة عن بعد يمكن أن تختلف حسب النظام التعليمي، </a:t>
            </a:r>
            <a:r>
              <a:rPr lang="ar-DZ" dirty="0">
                <a:latin typeface="Sakkal Majalla" panose="02000000000000000000" pitchFamily="2" charset="-78"/>
                <a:cs typeface="Sakkal Majalla" panose="02000000000000000000" pitchFamily="2" charset="-78"/>
              </a:rPr>
              <a:t>ووفقا </a:t>
            </a:r>
            <a:r>
              <a:rPr lang="ar-SA" dirty="0">
                <a:latin typeface="Sakkal Majalla" panose="02000000000000000000" pitchFamily="2" charset="-78"/>
                <a:cs typeface="Sakkal Majalla" panose="02000000000000000000" pitchFamily="2" charset="-78"/>
              </a:rPr>
              <a:t>لاحتياجات الطلاب، وتفضيلات المعلم، ومحتوى المقرر</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1543469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A1AB6-8647-DB01-23AC-5B915A0E0284}"/>
              </a:ext>
            </a:extLst>
          </p:cNvPr>
          <p:cNvSpPr>
            <a:spLocks noGrp="1"/>
          </p:cNvSpPr>
          <p:nvPr>
            <p:ph type="title"/>
          </p:nvPr>
        </p:nvSpPr>
        <p:spPr/>
        <p:txBody>
          <a:bodyPr>
            <a:normAutofit/>
          </a:bodyPr>
          <a:lstStyle/>
          <a:p>
            <a:pPr algn="ctr" rtl="1"/>
            <a:r>
              <a:rPr lang="ar-SA" sz="4000" b="1" dirty="0">
                <a:latin typeface="Sakkal Majalla" panose="02000000000000000000" pitchFamily="2" charset="-78"/>
                <a:cs typeface="Sakkal Majalla" panose="02000000000000000000" pitchFamily="2" charset="-78"/>
              </a:rPr>
              <a:t>المزايا والقيود </a:t>
            </a:r>
            <a:r>
              <a:rPr lang="ar-DZ" sz="4000" b="1" dirty="0">
                <a:latin typeface="Sakkal Majalla" panose="02000000000000000000" pitchFamily="2" charset="-78"/>
                <a:cs typeface="Sakkal Majalla" panose="02000000000000000000" pitchFamily="2" charset="-78"/>
              </a:rPr>
              <a:t>ل</a:t>
            </a:r>
            <a:r>
              <a:rPr lang="ar-SA" sz="4000" b="1" dirty="0">
                <a:latin typeface="Sakkal Majalla" panose="02000000000000000000" pitchFamily="2" charset="-78"/>
                <a:cs typeface="Sakkal Majalla" panose="02000000000000000000" pitchFamily="2" charset="-78"/>
              </a:rPr>
              <a:t>لتعليم</a:t>
            </a:r>
            <a:r>
              <a:rPr lang="ar-DZ" sz="4000" b="1" dirty="0">
                <a:latin typeface="Sakkal Majalla" panose="02000000000000000000" pitchFamily="2" charset="-78"/>
                <a:cs typeface="Sakkal Majalla" panose="02000000000000000000" pitchFamily="2" charset="-78"/>
              </a:rPr>
              <a:t> الهجين</a:t>
            </a:r>
            <a:endParaRPr lang="fr-FR" sz="4000" dirty="0">
              <a:latin typeface="Sakkal Majalla" panose="02000000000000000000" pitchFamily="2" charset="-78"/>
              <a:cs typeface="Sakkal Majalla" panose="02000000000000000000" pitchFamily="2" charset="-78"/>
            </a:endParaRPr>
          </a:p>
        </p:txBody>
      </p:sp>
      <p:graphicFrame>
        <p:nvGraphicFramePr>
          <p:cNvPr id="4" name="Espace réservé du contenu 3">
            <a:extLst>
              <a:ext uri="{FF2B5EF4-FFF2-40B4-BE49-F238E27FC236}">
                <a16:creationId xmlns:a16="http://schemas.microsoft.com/office/drawing/2014/main" id="{6E3C1FF9-8BDB-13DD-E7CA-B60EE58435C7}"/>
              </a:ext>
            </a:extLst>
          </p:cNvPr>
          <p:cNvGraphicFramePr>
            <a:graphicFrameLocks noGrp="1"/>
          </p:cNvGraphicFramePr>
          <p:nvPr>
            <p:ph idx="1"/>
            <p:extLst>
              <p:ext uri="{D42A27DB-BD31-4B8C-83A1-F6EECF244321}">
                <p14:modId xmlns:p14="http://schemas.microsoft.com/office/powerpoint/2010/main" val="2186140038"/>
              </p:ext>
            </p:extLst>
          </p:nvPr>
        </p:nvGraphicFramePr>
        <p:xfrm>
          <a:off x="205484" y="1825625"/>
          <a:ext cx="11846103" cy="4358743"/>
        </p:xfrm>
        <a:graphic>
          <a:graphicData uri="http://schemas.openxmlformats.org/drawingml/2006/table">
            <a:tbl>
              <a:tblPr firstRow="1" bandRow="1">
                <a:tableStyleId>{00A15C55-8517-42AA-B614-E9B94910E393}</a:tableStyleId>
              </a:tblPr>
              <a:tblGrid>
                <a:gridCol w="3948701">
                  <a:extLst>
                    <a:ext uri="{9D8B030D-6E8A-4147-A177-3AD203B41FA5}">
                      <a16:colId xmlns:a16="http://schemas.microsoft.com/office/drawing/2014/main" val="3401299532"/>
                    </a:ext>
                  </a:extLst>
                </a:gridCol>
                <a:gridCol w="5822022">
                  <a:extLst>
                    <a:ext uri="{9D8B030D-6E8A-4147-A177-3AD203B41FA5}">
                      <a16:colId xmlns:a16="http://schemas.microsoft.com/office/drawing/2014/main" val="129790779"/>
                    </a:ext>
                  </a:extLst>
                </a:gridCol>
                <a:gridCol w="2075380">
                  <a:extLst>
                    <a:ext uri="{9D8B030D-6E8A-4147-A177-3AD203B41FA5}">
                      <a16:colId xmlns:a16="http://schemas.microsoft.com/office/drawing/2014/main" val="1715679866"/>
                    </a:ext>
                  </a:extLst>
                </a:gridCol>
              </a:tblGrid>
              <a:tr h="438606">
                <a:tc>
                  <a:txBody>
                    <a:bodyPr/>
                    <a:lstStyle/>
                    <a:p>
                      <a:pPr algn="ctr" rtl="1"/>
                      <a:r>
                        <a:rPr lang="ar-DZ" sz="2000" dirty="0">
                          <a:latin typeface="Sakkal Majalla" panose="02000000000000000000" pitchFamily="2" charset="-78"/>
                          <a:cs typeface="Sakkal Majalla" panose="02000000000000000000" pitchFamily="2" charset="-78"/>
                        </a:rPr>
                        <a:t>القيود</a:t>
                      </a:r>
                      <a:endParaRPr lang="fr-FR" sz="2000" dirty="0">
                        <a:latin typeface="Sakkal Majalla" panose="02000000000000000000" pitchFamily="2" charset="-78"/>
                        <a:cs typeface="Sakkal Majalla" panose="02000000000000000000" pitchFamily="2" charset="-78"/>
                      </a:endParaRPr>
                    </a:p>
                  </a:txBody>
                  <a:tcPr/>
                </a:tc>
                <a:tc>
                  <a:txBody>
                    <a:bodyPr/>
                    <a:lstStyle/>
                    <a:p>
                      <a:pPr algn="ctr" rtl="1"/>
                      <a:r>
                        <a:rPr lang="ar-DZ" sz="2000" dirty="0">
                          <a:latin typeface="Sakkal Majalla" panose="02000000000000000000" pitchFamily="2" charset="-78"/>
                          <a:cs typeface="Sakkal Majalla" panose="02000000000000000000" pitchFamily="2" charset="-78"/>
                        </a:rPr>
                        <a:t>المزايا</a:t>
                      </a:r>
                      <a:endParaRPr lang="fr-FR" sz="2000" dirty="0">
                        <a:latin typeface="Sakkal Majalla" panose="02000000000000000000" pitchFamily="2" charset="-78"/>
                        <a:cs typeface="Sakkal Majalla" panose="02000000000000000000" pitchFamily="2" charset="-78"/>
                      </a:endParaRPr>
                    </a:p>
                  </a:txBody>
                  <a:tcPr/>
                </a:tc>
                <a:tc>
                  <a:txBody>
                    <a:bodyPr/>
                    <a:lstStyle/>
                    <a:p>
                      <a:pPr algn="ctr" rtl="1"/>
                      <a:r>
                        <a:rPr lang="ar-DZ" sz="2000" dirty="0">
                          <a:latin typeface="Sakkal Majalla" panose="02000000000000000000" pitchFamily="2" charset="-78"/>
                          <a:cs typeface="Sakkal Majalla" panose="02000000000000000000" pitchFamily="2" charset="-78"/>
                        </a:rPr>
                        <a:t>المجال</a:t>
                      </a:r>
                      <a:endParaRPr lang="fr-FR" sz="2000"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2272491328"/>
                  </a:ext>
                </a:extLst>
              </a:tr>
              <a:tr h="1496111">
                <a:tc>
                  <a:txBody>
                    <a:bodyPr/>
                    <a:lstStyle/>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ضرورة تنظيم المقرر حسب كل حصة أو أسبوع</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يتطلب وقت تحضير كبير لإنشاء الموارد الرقمية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خطر حضور الطلاب للحصة دون إتمام أنشطتهم عن بعد</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txBody>
                  <a:tcPr/>
                </a:tc>
                <a:tc>
                  <a:txBody>
                    <a:bodyPr/>
                    <a:lstStyle/>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إمكانية العمل حسب إيقاع الطالب للجزء عن بُعد</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يمكن للطالب العودة إلى النقاط غير المفهومة متى شاء</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فرصة لتوسيع بعض النقاط التي تم تعلمها عن بُعد أثناء الحصة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يسهل تنفيذ أنشطة تفاعلية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b="1" kern="1200" dirty="0">
                          <a:solidFill>
                            <a:schemeClr val="dk1"/>
                          </a:solidFill>
                          <a:effectLst/>
                          <a:latin typeface="Sakkal Majalla" panose="02000000000000000000" pitchFamily="2" charset="-78"/>
                          <a:ea typeface="+mn-ea"/>
                          <a:cs typeface="Sakkal Majalla" panose="02000000000000000000" pitchFamily="2" charset="-78"/>
                        </a:rPr>
                        <a:t>الجانب البيداغوجي</a:t>
                      </a:r>
                      <a:endParaRPr lang="fr-FR" sz="2000" kern="1200" dirty="0">
                        <a:solidFill>
                          <a:schemeClr val="dk1"/>
                        </a:solidFill>
                        <a:effectLst/>
                        <a:latin typeface="Sakkal Majalla" panose="02000000000000000000" pitchFamily="2" charset="-78"/>
                        <a:ea typeface="+mn-ea"/>
                        <a:cs typeface="Sakkal Majalla" panose="02000000000000000000" pitchFamily="2" charset="-78"/>
                      </a:endParaRPr>
                    </a:p>
                    <a:p>
                      <a:pPr algn="ctr" rtl="1"/>
                      <a:endParaRPr lang="fr-FR" sz="2000"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65699614"/>
                  </a:ext>
                </a:extLst>
              </a:tr>
              <a:tr h="918851">
                <a:tc>
                  <a:txBody>
                    <a:bodyPr/>
                    <a:lstStyle/>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يمكن أن يفاقم الفجوة الرقمية بين الطلاب</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الحاجة لتدريب الطلاب على استخدام الأدوات الرقمية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algn="ctr" rtl="1"/>
                      <a:endParaRPr lang="fr-FR" sz="2000" dirty="0">
                        <a:latin typeface="Sakkal Majalla" panose="02000000000000000000" pitchFamily="2" charset="-78"/>
                        <a:cs typeface="Sakkal Majalla" panose="02000000000000000000" pitchFamily="2" charset="-78"/>
                      </a:endParaRP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kern="1200" dirty="0">
                          <a:solidFill>
                            <a:schemeClr val="dk1"/>
                          </a:solidFill>
                          <a:effectLst/>
                          <a:latin typeface="Sakkal Majalla" panose="02000000000000000000" pitchFamily="2" charset="-78"/>
                          <a:ea typeface="+mn-ea"/>
                          <a:cs typeface="Sakkal Majalla" panose="02000000000000000000" pitchFamily="2" charset="-78"/>
                        </a:rPr>
                        <a:t>الحاجة لمساحة أقل وتقليل تعقيد تطبيق قواعد الصحة والسلامة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b="1" kern="1200" dirty="0">
                          <a:solidFill>
                            <a:schemeClr val="dk1"/>
                          </a:solidFill>
                          <a:effectLst/>
                          <a:latin typeface="Sakkal Majalla" panose="02000000000000000000" pitchFamily="2" charset="-78"/>
                          <a:ea typeface="+mn-ea"/>
                          <a:cs typeface="Sakkal Majalla" panose="02000000000000000000" pitchFamily="2" charset="-78"/>
                        </a:rPr>
                        <a:t>الجانب اللوجستيكي</a:t>
                      </a:r>
                      <a:endParaRPr lang="fr-FR" sz="2000" kern="1200" dirty="0">
                        <a:solidFill>
                          <a:schemeClr val="dk1"/>
                        </a:solidFill>
                        <a:effectLst/>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2127590983"/>
                  </a:ext>
                </a:extLst>
              </a:tr>
              <a:tr h="111338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kern="1200" dirty="0">
                          <a:solidFill>
                            <a:schemeClr val="dk1"/>
                          </a:solidFill>
                          <a:effectLst/>
                          <a:latin typeface="Sakkal Majalla" panose="02000000000000000000" pitchFamily="2" charset="-78"/>
                          <a:ea typeface="+mn-ea"/>
                          <a:cs typeface="Sakkal Majalla" panose="02000000000000000000" pitchFamily="2" charset="-78"/>
                        </a:rPr>
                        <a:t>أهمية الالتزام بالجدول الزمني للحفاظ على هيكلية المقرر بشكل متسق</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algn="ctr" rtl="1"/>
                      <a:endParaRPr lang="fr-FR" sz="2000" dirty="0">
                        <a:latin typeface="Sakkal Majalla" panose="02000000000000000000" pitchFamily="2" charset="-78"/>
                        <a:cs typeface="Sakkal Majalla" panose="02000000000000000000" pitchFamily="2" charset="-78"/>
                      </a:endParaRPr>
                    </a:p>
                  </a:txBody>
                  <a:tcPr/>
                </a:tc>
                <a:tc>
                  <a:txBody>
                    <a:bodyPr/>
                    <a:lstStyle/>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يساعد على التوفيق بين العمل والدراسة والحياة الأسرية</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lvl="0" algn="ctr" rtl="1"/>
                      <a:r>
                        <a:rPr lang="ar-SA" sz="2000" kern="1200" dirty="0">
                          <a:solidFill>
                            <a:schemeClr val="dk1"/>
                          </a:solidFill>
                          <a:effectLst/>
                          <a:latin typeface="Sakkal Majalla" panose="02000000000000000000" pitchFamily="2" charset="-78"/>
                          <a:ea typeface="+mn-ea"/>
                          <a:cs typeface="Sakkal Majalla" panose="02000000000000000000" pitchFamily="2" charset="-78"/>
                        </a:rPr>
                        <a:t>يقلل من تكاليف التنقل</a:t>
                      </a:r>
                      <a:r>
                        <a:rPr lang="fr-FR" sz="2000" kern="1200" dirty="0">
                          <a:solidFill>
                            <a:schemeClr val="dk1"/>
                          </a:solidFill>
                          <a:effectLst/>
                          <a:latin typeface="Sakkal Majalla" panose="02000000000000000000" pitchFamily="2" charset="-78"/>
                          <a:ea typeface="+mn-ea"/>
                          <a:cs typeface="Sakkal Majalla" panose="02000000000000000000" pitchFamily="2" charset="-78"/>
                        </a:rPr>
                        <a:t>.</a:t>
                      </a:r>
                    </a:p>
                    <a:p>
                      <a:pPr algn="ctr" rtl="1"/>
                      <a:endParaRPr lang="fr-FR" sz="2000" dirty="0">
                        <a:latin typeface="Sakkal Majalla" panose="02000000000000000000" pitchFamily="2" charset="-78"/>
                        <a:cs typeface="Sakkal Majalla" panose="02000000000000000000" pitchFamily="2" charset="-78"/>
                      </a:endParaRP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b="1" kern="1200" dirty="0">
                          <a:solidFill>
                            <a:schemeClr val="dk1"/>
                          </a:solidFill>
                          <a:effectLst/>
                          <a:latin typeface="Sakkal Majalla" panose="02000000000000000000" pitchFamily="2" charset="-78"/>
                          <a:ea typeface="+mn-ea"/>
                          <a:cs typeface="Sakkal Majalla" panose="02000000000000000000" pitchFamily="2" charset="-78"/>
                        </a:rPr>
                        <a:t>الجانب التنظيمي</a:t>
                      </a:r>
                      <a:endParaRPr lang="fr-FR" sz="2000" kern="1200" dirty="0">
                        <a:solidFill>
                          <a:schemeClr val="dk1"/>
                        </a:solidFill>
                        <a:effectLst/>
                        <a:latin typeface="Sakkal Majalla" panose="02000000000000000000" pitchFamily="2" charset="-78"/>
                        <a:ea typeface="+mn-ea"/>
                        <a:cs typeface="Sakkal Majalla" panose="02000000000000000000" pitchFamily="2" charset="-78"/>
                      </a:endParaRPr>
                    </a:p>
                    <a:p>
                      <a:pPr algn="ctr" rtl="1"/>
                      <a:endParaRPr lang="fr-FR" sz="2000"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2222891661"/>
                  </a:ext>
                </a:extLst>
              </a:tr>
            </a:tbl>
          </a:graphicData>
        </a:graphic>
      </p:graphicFrame>
    </p:spTree>
    <p:extLst>
      <p:ext uri="{BB962C8B-B14F-4D97-AF65-F5344CB8AC3E}">
        <p14:creationId xmlns:p14="http://schemas.microsoft.com/office/powerpoint/2010/main" val="2012786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E62854A-DA7B-EA18-24F4-D74DDD3A5396}"/>
              </a:ext>
            </a:extLst>
          </p:cNvPr>
          <p:cNvSpPr>
            <a:spLocks noGrp="1"/>
          </p:cNvSpPr>
          <p:nvPr>
            <p:ph idx="1"/>
          </p:nvPr>
        </p:nvSpPr>
        <p:spPr/>
        <p:txBody>
          <a:bodyPr/>
          <a:lstStyle/>
          <a:p>
            <a:pPr marL="0" indent="0" algn="ctr" rtl="1">
              <a:buNone/>
            </a:pPr>
            <a:r>
              <a:rPr lang="ar-DZ" dirty="0">
                <a:latin typeface="Sakkal Majalla" panose="02000000000000000000" pitchFamily="2" charset="-78"/>
                <a:cs typeface="Sakkal Majalla" panose="02000000000000000000" pitchFamily="2" charset="-78"/>
              </a:rPr>
              <a:t>أهداف الوحدة</a:t>
            </a:r>
            <a:endParaRPr lang="fr-FR"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أن يوضّح مفهوم أسلوب التدريس </a:t>
            </a: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329426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F6E172-F4CD-4E33-F11F-C2E4F4E4E3E0}"/>
              </a:ext>
            </a:extLst>
          </p:cNvPr>
          <p:cNvSpPr>
            <a:spLocks noGrp="1"/>
          </p:cNvSpPr>
          <p:nvPr>
            <p:ph idx="1"/>
          </p:nvPr>
        </p:nvSpPr>
        <p:spPr/>
        <p:txBody>
          <a:bodyPr/>
          <a:lstStyle/>
          <a:p>
            <a:pPr marL="0" indent="0" algn="ctr" rtl="1">
              <a:buNone/>
            </a:pPr>
            <a:endParaRPr lang="ar-DZ" dirty="0">
              <a:latin typeface="Sakkal Majalla" panose="02000000000000000000" pitchFamily="2" charset="-78"/>
              <a:cs typeface="Sakkal Majalla" panose="02000000000000000000" pitchFamily="2" charset="-78"/>
            </a:endParaRPr>
          </a:p>
          <a:p>
            <a:pPr marL="0" indent="0" algn="ctr" rtl="1">
              <a:buNone/>
            </a:pPr>
            <a:endParaRPr lang="ar-DZ" dirty="0">
              <a:latin typeface="Sakkal Majalla" panose="02000000000000000000" pitchFamily="2" charset="-78"/>
              <a:cs typeface="Sakkal Majalla" panose="02000000000000000000" pitchFamily="2" charset="-78"/>
            </a:endParaRPr>
          </a:p>
          <a:p>
            <a:pPr marL="0" indent="0" algn="ctr" rtl="1">
              <a:buNone/>
            </a:pPr>
            <a:r>
              <a:rPr lang="ar-DZ" sz="4000" b="1" dirty="0">
                <a:latin typeface="Sakkal Majalla" panose="02000000000000000000" pitchFamily="2" charset="-78"/>
                <a:cs typeface="Sakkal Majalla" panose="02000000000000000000" pitchFamily="2" charset="-78"/>
              </a:rPr>
              <a:t>أدوات التعليم</a:t>
            </a:r>
            <a:endParaRPr lang="fr-FR" sz="40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503778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7BF4B2-14B6-5136-6018-C022B8A235ED}"/>
              </a:ext>
            </a:extLst>
          </p:cNvPr>
          <p:cNvSpPr>
            <a:spLocks noGrp="1"/>
          </p:cNvSpPr>
          <p:nvPr>
            <p:ph type="title"/>
          </p:nvPr>
        </p:nvSpPr>
        <p:spPr>
          <a:xfrm>
            <a:off x="838200" y="226031"/>
            <a:ext cx="10515600" cy="955497"/>
          </a:xfrm>
        </p:spPr>
        <p:txBody>
          <a:bodyPr/>
          <a:lstStyle/>
          <a:p>
            <a:pPr algn="ctr" rtl="1"/>
            <a:r>
              <a:rPr lang="ar-SA" sz="3600" b="1" dirty="0">
                <a:latin typeface="Sakkal Majalla" panose="02000000000000000000" pitchFamily="2" charset="-78"/>
                <a:cs typeface="Sakkal Majalla" panose="02000000000000000000" pitchFamily="2" charset="-78"/>
              </a:rPr>
              <a:t>أدوات التدريس والتعلّم</a:t>
            </a:r>
            <a:endParaRPr lang="fr-FR" dirty="0"/>
          </a:p>
        </p:txBody>
      </p:sp>
      <p:graphicFrame>
        <p:nvGraphicFramePr>
          <p:cNvPr id="4" name="Espace réservé du contenu 3">
            <a:extLst>
              <a:ext uri="{FF2B5EF4-FFF2-40B4-BE49-F238E27FC236}">
                <a16:creationId xmlns:a16="http://schemas.microsoft.com/office/drawing/2014/main" id="{D17FAFB8-9134-25E5-1FF6-FF0D4984A2AB}"/>
              </a:ext>
            </a:extLst>
          </p:cNvPr>
          <p:cNvGraphicFramePr>
            <a:graphicFrameLocks noGrp="1"/>
          </p:cNvGraphicFramePr>
          <p:nvPr>
            <p:ph idx="1"/>
            <p:extLst>
              <p:ext uri="{D42A27DB-BD31-4B8C-83A1-F6EECF244321}">
                <p14:modId xmlns:p14="http://schemas.microsoft.com/office/powerpoint/2010/main" val="419045405"/>
              </p:ext>
            </p:extLst>
          </p:nvPr>
        </p:nvGraphicFramePr>
        <p:xfrm>
          <a:off x="82193" y="1047964"/>
          <a:ext cx="11989942" cy="5595145"/>
        </p:xfrm>
        <a:graphic>
          <a:graphicData uri="http://schemas.openxmlformats.org/drawingml/2006/table">
            <a:tbl>
              <a:tblPr firstRow="1" bandRow="1">
                <a:tableStyleId>{93296810-A885-4BE3-A3E7-6D5BEEA58F35}</a:tableStyleId>
              </a:tblPr>
              <a:tblGrid>
                <a:gridCol w="4356682">
                  <a:extLst>
                    <a:ext uri="{9D8B030D-6E8A-4147-A177-3AD203B41FA5}">
                      <a16:colId xmlns:a16="http://schemas.microsoft.com/office/drawing/2014/main" val="353460401"/>
                    </a:ext>
                  </a:extLst>
                </a:gridCol>
                <a:gridCol w="5697059">
                  <a:extLst>
                    <a:ext uri="{9D8B030D-6E8A-4147-A177-3AD203B41FA5}">
                      <a16:colId xmlns:a16="http://schemas.microsoft.com/office/drawing/2014/main" val="832768852"/>
                    </a:ext>
                  </a:extLst>
                </a:gridCol>
                <a:gridCol w="1936201">
                  <a:extLst>
                    <a:ext uri="{9D8B030D-6E8A-4147-A177-3AD203B41FA5}">
                      <a16:colId xmlns:a16="http://schemas.microsoft.com/office/drawing/2014/main" val="1900850209"/>
                    </a:ext>
                  </a:extLst>
                </a:gridCol>
              </a:tblGrid>
              <a:tr h="475230">
                <a:tc>
                  <a:txBody>
                    <a:bodyPr/>
                    <a:lstStyle/>
                    <a:p>
                      <a:pPr algn="ctr" rtl="1">
                        <a:lnSpc>
                          <a:spcPct val="115000"/>
                        </a:lnSpc>
                        <a:spcAft>
                          <a:spcPts val="1000"/>
                        </a:spcAft>
                        <a:buNone/>
                      </a:pPr>
                      <a:r>
                        <a:rPr lang="ar-SA" sz="2000" b="1" kern="100" dirty="0">
                          <a:solidFill>
                            <a:srgbClr val="000000"/>
                          </a:solidFill>
                          <a:effectLst/>
                          <a:latin typeface="Times New Roman" panose="02020603050405020304" pitchFamily="18" charset="0"/>
                          <a:ea typeface="SimSun" panose="02010600030101010101" pitchFamily="2" charset="-122"/>
                          <a:cs typeface="Sakkal Majalla" panose="02000000000000000000" pitchFamily="2" charset="-78"/>
                        </a:rPr>
                        <a:t>الفوائد / الأهداف</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solidFill>
                            <a:srgbClr val="000000"/>
                          </a:solidFill>
                          <a:effectLst/>
                          <a:latin typeface="Times New Roman" panose="02020603050405020304" pitchFamily="18" charset="0"/>
                          <a:ea typeface="SimSun" panose="02010600030101010101" pitchFamily="2" charset="-122"/>
                          <a:cs typeface="Sakkal Majalla" panose="02000000000000000000" pitchFamily="2" charset="-78"/>
                        </a:rPr>
                        <a:t>الوصف</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DZ" sz="2000" b="1" kern="100" dirty="0">
                          <a:solidFill>
                            <a:srgbClr val="000000"/>
                          </a:solidFill>
                          <a:effectLst/>
                          <a:latin typeface="Times New Roman" panose="02020603050405020304" pitchFamily="18" charset="0"/>
                          <a:ea typeface="SimSun" panose="02010600030101010101" pitchFamily="2" charset="-122"/>
                          <a:cs typeface="Sakkal Majalla" panose="02000000000000000000" pitchFamily="2" charset="-78"/>
                        </a:rPr>
                        <a:t>الأدوات </a:t>
                      </a:r>
                      <a:r>
                        <a:rPr lang="ar-SA" sz="2000" b="1" kern="100" dirty="0">
                          <a:solidFill>
                            <a:srgbClr val="000000"/>
                          </a:solidFill>
                          <a:effectLst/>
                          <a:latin typeface="Times New Roman" panose="02020603050405020304" pitchFamily="18" charset="0"/>
                          <a:ea typeface="SimSun" panose="02010600030101010101" pitchFamily="2" charset="-122"/>
                          <a:cs typeface="Sakkal Majalla" panose="02000000000000000000" pitchFamily="2" charset="-78"/>
                        </a:rPr>
                        <a:t> التعليمية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1224559028"/>
                  </a:ext>
                </a:extLst>
              </a:tr>
              <a:tr h="952878">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تنمية المهارات التطبيقية، تعزيز التعلم النشط، تطوير العمل الجماعي، وترسيخ الفهم من خلال الممارسة</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ar-DZ" sz="2000" kern="100" dirty="0">
                        <a:effectLst/>
                        <a:latin typeface="Sakkal Majalla" panose="02000000000000000000" pitchFamily="2" charset="-78"/>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مهمة محددة ينجزها الطلاب بمفردهم أو ضمن فريق  بعد عرض توضيحي من المعلم، مع توجيه وأسئلة منتظمة   أثناء التنفيذ</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ورشة عمل</a:t>
                      </a: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      </a:t>
                      </a:r>
                      <a:endParaRPr lang="ar-DZ" sz="2000" kern="100" dirty="0">
                        <a:effectLst/>
                        <a:latin typeface="Times New Roman" panose="02020603050405020304" pitchFamily="18" charset="0"/>
                        <a:ea typeface="SimSun" panose="02010600030101010101" pitchFamily="2" charset="-122"/>
                        <a:cs typeface="Sakkal Majalla" panose="02000000000000000000" pitchFamily="2" charset="-78"/>
                      </a:endParaRPr>
                    </a:p>
                  </a:txBody>
                  <a:tcPr marL="68580" marR="68580" marT="0" marB="0"/>
                </a:tc>
                <a:extLst>
                  <a:ext uri="{0D108BD9-81ED-4DB2-BD59-A6C34878D82A}">
                    <a16:rowId xmlns:a16="http://schemas.microsoft.com/office/drawing/2014/main" val="3597565437"/>
                  </a:ext>
                </a:extLst>
              </a:tr>
              <a:tr h="898379">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ربط التعلم بالواقع المهني، الاستفادة من خبرات خارجية، توسيع آفاق الطلاب وتعزيز الدافعية</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DZ" sz="2000" kern="100" dirty="0">
                          <a:effectLst/>
                          <a:latin typeface="Times New Roman" panose="02020603050405020304" pitchFamily="18" charset="0"/>
                          <a:ea typeface="SimSun" panose="02010600030101010101" pitchFamily="2" charset="-122"/>
                          <a:cs typeface="Sakkal Majalla" panose="02000000000000000000" pitchFamily="2" charset="-78"/>
                        </a:rPr>
                        <a:t>خ</a:t>
                      </a: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بير أو لجنة خبراء يربطون النظرية بالممارسة أو يقدمون شهادة أو يعمقون موضوعًا محددًا</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محاضرة ضيف</a:t>
                      </a:r>
                      <a:endParaRPr lang="fr-FR" sz="2000" kern="100" dirty="0">
                        <a:effectLst/>
                        <a:latin typeface="Sakkal Majalla" panose="02000000000000000000" pitchFamily="2" charset="-78"/>
                        <a:ea typeface="SimSun" panose="02010600030101010101" pitchFamily="2" charset="-122"/>
                        <a:cs typeface="Sakkal Majalla" panose="02000000000000000000" pitchFamily="2" charset="-78"/>
                      </a:endParaRPr>
                    </a:p>
                  </a:txBody>
                  <a:tcPr marL="68580" marR="68580" marT="0" marB="0"/>
                </a:tc>
                <a:extLst>
                  <a:ext uri="{0D108BD9-81ED-4DB2-BD59-A6C34878D82A}">
                    <a16:rowId xmlns:a16="http://schemas.microsoft.com/office/drawing/2014/main" val="3669270435"/>
                  </a:ext>
                </a:extLst>
              </a:tr>
              <a:tr h="898379">
                <a:tc>
                  <a:txBody>
                    <a:bodyPr/>
                    <a:lstStyle/>
                    <a:p>
                      <a:pPr algn="ctr" rtl="1">
                        <a:lnSpc>
                          <a:spcPct val="115000"/>
                        </a:lnSpc>
                        <a:spcAft>
                          <a:spcPts val="1000"/>
                        </a:spcAft>
                        <a:buNone/>
                      </a:pPr>
                      <a:r>
                        <a:rPr lang="ar-SA" sz="2000" kern="100">
                          <a:effectLst/>
                          <a:latin typeface="Times New Roman" panose="02020603050405020304" pitchFamily="18" charset="0"/>
                          <a:ea typeface="SimSun" panose="02010600030101010101" pitchFamily="2" charset="-122"/>
                          <a:cs typeface="Sakkal Majalla" panose="02000000000000000000" pitchFamily="2" charset="-78"/>
                        </a:rPr>
                        <a:t>تسهيل الفهم من خلال المشاهدة المباشرة، توضيح الخطوات العملية، تقليل الغموض قبل التطبيق</a:t>
                      </a:r>
                      <a:r>
                        <a:rPr lang="fr-FR" sz="2000" kern="10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a:effectLst/>
                          <a:latin typeface="Times New Roman" panose="02020603050405020304" pitchFamily="18" charset="0"/>
                          <a:ea typeface="SimSun" panose="02010600030101010101" pitchFamily="2" charset="-122"/>
                          <a:cs typeface="Sakkal Majalla" panose="02000000000000000000" pitchFamily="2" charset="-78"/>
                        </a:rPr>
                        <a:t>يقوم المعلم بتطبيق تقنية أو تنفيذ إجراء أو إظهار طريقة عمل جهاز أمام الطلاب</a:t>
                      </a:r>
                      <a:r>
                        <a:rPr lang="fr-FR" sz="2000" kern="10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العرض التوضيحي</a:t>
                      </a:r>
                      <a:endParaRPr lang="fr-FR" sz="2000" kern="100" dirty="0">
                        <a:effectLst/>
                        <a:latin typeface="Sakkal Majalla" panose="02000000000000000000" pitchFamily="2" charset="-78"/>
                        <a:ea typeface="SimSun" panose="02010600030101010101" pitchFamily="2" charset="-122"/>
                        <a:cs typeface="Sakkal Majalla" panose="02000000000000000000" pitchFamily="2" charset="-78"/>
                      </a:endParaRPr>
                    </a:p>
                  </a:txBody>
                  <a:tcPr marL="68580" marR="68580" marT="0" marB="0"/>
                </a:tc>
                <a:extLst>
                  <a:ext uri="{0D108BD9-81ED-4DB2-BD59-A6C34878D82A}">
                    <a16:rowId xmlns:a16="http://schemas.microsoft.com/office/drawing/2014/main" val="1026365316"/>
                  </a:ext>
                </a:extLst>
              </a:tr>
              <a:tr h="898379">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تنمية التفكير النقدي، تعزيز مهارات التعبير والإقناع، تعميق الفهم من خلال الحوار</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نقاش جماعي أو ضمن مجموعات حول موضوع أو إشكالية، مع تبادل الحجج والمبررات</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المناقشة</a:t>
                      </a:r>
                      <a:endParaRPr lang="fr-FR" sz="2000" kern="100" dirty="0">
                        <a:effectLst/>
                        <a:latin typeface="Sakkal Majalla" panose="02000000000000000000" pitchFamily="2" charset="-78"/>
                        <a:ea typeface="SimSun" panose="02010600030101010101" pitchFamily="2" charset="-122"/>
                        <a:cs typeface="Sakkal Majalla" panose="02000000000000000000" pitchFamily="2" charset="-78"/>
                      </a:endParaRPr>
                    </a:p>
                  </a:txBody>
                  <a:tcPr marL="68580" marR="68580" marT="0" marB="0"/>
                </a:tc>
                <a:extLst>
                  <a:ext uri="{0D108BD9-81ED-4DB2-BD59-A6C34878D82A}">
                    <a16:rowId xmlns:a16="http://schemas.microsoft.com/office/drawing/2014/main" val="91735205"/>
                  </a:ext>
                </a:extLst>
              </a:tr>
              <a:tr h="735950">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تنمية مهارات التحليل واتخاذ القرار، ربط النظرية بالتطبيق، تعزيز القدرة على حل المشكلات</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وضعية إشكالية حقيقية أو افتراضية يحللها الطلاب فرديًا أو جماعيًا لتقديم توصيات مدعمة</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دراسة حالة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496067910"/>
                  </a:ext>
                </a:extLst>
              </a:tr>
              <a:tr h="735950">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تطوير المهارات العملية وربط المعرفة النظرية بالتجربة الواقعية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خبرة عمل فعلية مثل التدريب أو العمل الخارجي، تتيح للطلاب تطبيق معارفهم عمليًا</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الخبرة الميدانية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nchor="ctr"/>
                </a:tc>
                <a:extLst>
                  <a:ext uri="{0D108BD9-81ED-4DB2-BD59-A6C34878D82A}">
                    <a16:rowId xmlns:a16="http://schemas.microsoft.com/office/drawing/2014/main" val="3027194016"/>
                  </a:ext>
                </a:extLst>
              </a:tr>
            </a:tbl>
          </a:graphicData>
        </a:graphic>
      </p:graphicFrame>
    </p:spTree>
    <p:extLst>
      <p:ext uri="{BB962C8B-B14F-4D97-AF65-F5344CB8AC3E}">
        <p14:creationId xmlns:p14="http://schemas.microsoft.com/office/powerpoint/2010/main" val="1264385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8C6EB2-3FA7-F5E9-1826-A64E572CABA9}"/>
              </a:ext>
            </a:extLst>
          </p:cNvPr>
          <p:cNvSpPr>
            <a:spLocks noGrp="1"/>
          </p:cNvSpPr>
          <p:nvPr>
            <p:ph type="title"/>
          </p:nvPr>
        </p:nvSpPr>
        <p:spPr>
          <a:xfrm>
            <a:off x="838200" y="226031"/>
            <a:ext cx="10515600" cy="1027417"/>
          </a:xfrm>
        </p:spPr>
        <p:txBody>
          <a:bodyPr/>
          <a:lstStyle/>
          <a:p>
            <a:pPr algn="ctr" rtl="1"/>
            <a:r>
              <a:rPr lang="ar-SA" b="1" dirty="0">
                <a:latin typeface="Sakkal Majalla" panose="02000000000000000000" pitchFamily="2" charset="-78"/>
                <a:cs typeface="Sakkal Majalla" panose="02000000000000000000" pitchFamily="2" charset="-78"/>
              </a:rPr>
              <a:t>أدوات التدريس والتعلّم</a:t>
            </a:r>
            <a:r>
              <a:rPr lang="ar-DZ" b="1" dirty="0">
                <a:latin typeface="Sakkal Majalla" panose="02000000000000000000" pitchFamily="2" charset="-78"/>
                <a:cs typeface="Sakkal Majalla" panose="02000000000000000000" pitchFamily="2" charset="-78"/>
              </a:rPr>
              <a:t> (تابع)</a:t>
            </a:r>
            <a:endParaRPr lang="fr-FR" dirty="0"/>
          </a:p>
        </p:txBody>
      </p:sp>
      <p:graphicFrame>
        <p:nvGraphicFramePr>
          <p:cNvPr id="4" name="Espace réservé du contenu 3">
            <a:extLst>
              <a:ext uri="{FF2B5EF4-FFF2-40B4-BE49-F238E27FC236}">
                <a16:creationId xmlns:a16="http://schemas.microsoft.com/office/drawing/2014/main" id="{C67932D1-E6BB-6D41-02C5-17BC731B7B93}"/>
              </a:ext>
            </a:extLst>
          </p:cNvPr>
          <p:cNvGraphicFramePr>
            <a:graphicFrameLocks noGrp="1"/>
          </p:cNvGraphicFramePr>
          <p:nvPr>
            <p:ph idx="1"/>
            <p:extLst>
              <p:ext uri="{D42A27DB-BD31-4B8C-83A1-F6EECF244321}">
                <p14:modId xmlns:p14="http://schemas.microsoft.com/office/powerpoint/2010/main" val="325655288"/>
              </p:ext>
            </p:extLst>
          </p:nvPr>
        </p:nvGraphicFramePr>
        <p:xfrm>
          <a:off x="143838" y="1253449"/>
          <a:ext cx="11928297" cy="5378523"/>
        </p:xfrm>
        <a:graphic>
          <a:graphicData uri="http://schemas.openxmlformats.org/drawingml/2006/table">
            <a:tbl>
              <a:tblPr firstRow="1" bandRow="1">
                <a:tableStyleId>{93296810-A885-4BE3-A3E7-6D5BEEA58F35}</a:tableStyleId>
              </a:tblPr>
              <a:tblGrid>
                <a:gridCol w="3477874">
                  <a:extLst>
                    <a:ext uri="{9D8B030D-6E8A-4147-A177-3AD203B41FA5}">
                      <a16:colId xmlns:a16="http://schemas.microsoft.com/office/drawing/2014/main" val="3888002860"/>
                    </a:ext>
                  </a:extLst>
                </a:gridCol>
                <a:gridCol w="5850519">
                  <a:extLst>
                    <a:ext uri="{9D8B030D-6E8A-4147-A177-3AD203B41FA5}">
                      <a16:colId xmlns:a16="http://schemas.microsoft.com/office/drawing/2014/main" val="31260969"/>
                    </a:ext>
                  </a:extLst>
                </a:gridCol>
                <a:gridCol w="2599904">
                  <a:extLst>
                    <a:ext uri="{9D8B030D-6E8A-4147-A177-3AD203B41FA5}">
                      <a16:colId xmlns:a16="http://schemas.microsoft.com/office/drawing/2014/main" val="2569205250"/>
                    </a:ext>
                  </a:extLst>
                </a:gridCol>
              </a:tblGrid>
              <a:tr h="946730">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تعزيز الفهم، التركيز، والتفاعل مع المحتوى</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نقل محتوى الدرس من المعلم، باستخدام أو بدون وسائط بصرية</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 (PowerPoint</a:t>
                      </a: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 فيديوهات، جداول</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 مع طرح أسئلة للتحقق من فهم الطلاب</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المحاضرة التقليدية أو التفاعلية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986878258"/>
                  </a:ext>
                </a:extLst>
              </a:tr>
              <a:tr h="946730">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دراسة السلوكيات، فهم المشكلات الاجتماعية والنفسية، وتوقع النتائج على المعنيين</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تمثيل مبسط لموقف حقيقي، يقوم فيه الطلاب بأداء دور شخصية معينة دون مخاطر حقيقية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لعب الأدوار</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1550593960"/>
                  </a:ext>
                </a:extLst>
              </a:tr>
              <a:tr h="946730">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تطوير مهارات البحث، الملاحظة، والتجريب العملي</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دراسة أسباب أو آثار أو خصائص الأشياء أو الظواهر من خلال التجربة والممارسة العملية، تحت إشراف المعلم أو بدونه</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المختبر</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2035066524"/>
                  </a:ext>
                </a:extLst>
              </a:tr>
              <a:tr h="1591603">
                <a:tc>
                  <a:txBody>
                    <a:bodyPr/>
                    <a:lstStyle/>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تعزيز الاستقلالية، القدرة على الدمج بين المعرفة</a:t>
                      </a:r>
                      <a:endParaRPr lang="fr-FR" sz="2000" kern="100" dirty="0">
                        <a:effectLst/>
                        <a:latin typeface="Sakkal Majalla" panose="02000000000000000000" pitchFamily="2" charset="-78"/>
                        <a:ea typeface="SimSun" panose="02010600030101010101" pitchFamily="2" charset="-122"/>
                        <a:cs typeface="Sakkal Majalla" panose="02000000000000000000" pitchFamily="2" charset="-78"/>
                      </a:endParaRPr>
                    </a:p>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والتطبيق، وبناء روابط بين التخصصات</a:t>
                      </a:r>
                      <a:r>
                        <a:rPr lang="fr-FR" sz="2000" kern="100" dirty="0">
                          <a:effectLst/>
                          <a:latin typeface="Sakkal Majalla" panose="02000000000000000000" pitchFamily="2" charset="-78"/>
                          <a:ea typeface="SimSun" panose="02010600030101010101" pitchFamily="2" charset="-122"/>
                          <a:cs typeface="Sakkal Majalla" panose="02000000000000000000" pitchFamily="2" charset="-78"/>
                        </a:rPr>
                        <a:t>.</a:t>
                      </a: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مشروع قصير أو طويل، فردي أو جماعي، محاكاة أو حقيقي، يتطلب مبادرة الطلاب وإنتاج عمل متكامل أو حل مشكلة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المشروع</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855689359"/>
                  </a:ext>
                </a:extLst>
              </a:tr>
              <a:tr h="946730">
                <a:tc>
                  <a:txBody>
                    <a:bodyPr/>
                    <a:lstStyle/>
                    <a:p>
                      <a:pPr algn="ctr" rtl="1">
                        <a:lnSpc>
                          <a:spcPct val="115000"/>
                        </a:lnSpc>
                        <a:spcAft>
                          <a:spcPts val="1000"/>
                        </a:spcAft>
                        <a:buNone/>
                      </a:pPr>
                      <a:r>
                        <a:rPr lang="ar-SA" sz="2000" kern="100" dirty="0">
                          <a:effectLst/>
                          <a:latin typeface="Sakkal Majalla" panose="02000000000000000000" pitchFamily="2" charset="-78"/>
                          <a:ea typeface="SimSun" panose="02010600030101010101" pitchFamily="2" charset="-122"/>
                          <a:cs typeface="Sakkal Majalla" panose="02000000000000000000" pitchFamily="2" charset="-78"/>
                        </a:rPr>
                        <a:t>ربط التعلم بالواقع، إثارة الفضول، وتنمية الخبرات العملية والمتنوعة</a:t>
                      </a:r>
                      <a:r>
                        <a:rPr lang="fr-FR" sz="2000" kern="100" dirty="0">
                          <a:effectLst/>
                          <a:latin typeface="Sakkal Majalla" panose="02000000000000000000" pitchFamily="2" charset="-78"/>
                          <a:ea typeface="SimSun" panose="02010600030101010101" pitchFamily="2" charset="-122"/>
                          <a:cs typeface="Sakkal Majalla" panose="02000000000000000000" pitchFamily="2" charset="-78"/>
                        </a:rPr>
                        <a:t>.</a:t>
                      </a:r>
                    </a:p>
                  </a:txBody>
                  <a:tcPr marL="68580" marR="68580" marT="0" marB="0"/>
                </a:tc>
                <a:tc>
                  <a:txBody>
                    <a:bodyPr/>
                    <a:lstStyle/>
                    <a:p>
                      <a:pPr algn="ctr" rtl="1">
                        <a:lnSpc>
                          <a:spcPct val="115000"/>
                        </a:lnSpc>
                        <a:spcAft>
                          <a:spcPts val="1000"/>
                        </a:spcAft>
                        <a:buNone/>
                      </a:pPr>
                      <a:r>
                        <a:rPr lang="ar-SA" sz="2000" kern="100" dirty="0">
                          <a:effectLst/>
                          <a:latin typeface="Times New Roman" panose="02020603050405020304" pitchFamily="18" charset="0"/>
                          <a:ea typeface="SimSun" panose="02010600030101010101" pitchFamily="2" charset="-122"/>
                          <a:cs typeface="Sakkal Majalla" panose="02000000000000000000" pitchFamily="2" charset="-78"/>
                        </a:rPr>
                        <a:t>استخدام موارد غير تقليدية لأغراض تعليمية، مثل زيارة متاجر، مصانع، متاحف، غابات، أو ممرات مشي</a:t>
                      </a:r>
                      <a:r>
                        <a:rPr lang="fr-FR" sz="2000" kern="100" dirty="0">
                          <a:effectLst/>
                          <a:latin typeface="Sakkal Majalla" panose="02000000000000000000" pitchFamily="2" charset="-78"/>
                          <a:ea typeface="SimSun" panose="02010600030101010101" pitchFamily="2" charset="-122"/>
                          <a:cs typeface="Arial" panose="020B0604020202020204" pitchFamily="34" charset="0"/>
                        </a:rPr>
                        <a:t>.</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tc>
                  <a:txBody>
                    <a:bodyPr/>
                    <a:lstStyle/>
                    <a:p>
                      <a:pPr algn="ctr" rtl="1">
                        <a:lnSpc>
                          <a:spcPct val="115000"/>
                        </a:lnSpc>
                        <a:spcAft>
                          <a:spcPts val="1000"/>
                        </a:spcAft>
                        <a:buNone/>
                      </a:pPr>
                      <a:r>
                        <a:rPr lang="ar-SA" sz="2000" b="1" kern="100" dirty="0">
                          <a:effectLst/>
                          <a:latin typeface="Times New Roman" panose="02020603050405020304" pitchFamily="18" charset="0"/>
                          <a:ea typeface="SimSun" panose="02010600030101010101" pitchFamily="2" charset="-122"/>
                          <a:cs typeface="Sakkal Majalla" panose="02000000000000000000" pitchFamily="2" charset="-78"/>
                        </a:rPr>
                        <a:t>موارد البيئة</a:t>
                      </a:r>
                      <a:endParaRPr lang="fr-FR" sz="2000" kern="100" dirty="0">
                        <a:effectLst/>
                        <a:latin typeface="Times New Roman" panose="02020603050405020304" pitchFamily="18" charset="0"/>
                        <a:ea typeface="SimSu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2402147921"/>
                  </a:ext>
                </a:extLst>
              </a:tr>
            </a:tbl>
          </a:graphicData>
        </a:graphic>
      </p:graphicFrame>
    </p:spTree>
    <p:extLst>
      <p:ext uri="{BB962C8B-B14F-4D97-AF65-F5344CB8AC3E}">
        <p14:creationId xmlns:p14="http://schemas.microsoft.com/office/powerpoint/2010/main" val="560178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D6E8BB-AE12-48B2-3901-74AF9FE09C60}"/>
              </a:ext>
            </a:extLst>
          </p:cNvPr>
          <p:cNvSpPr>
            <a:spLocks noGrp="1"/>
          </p:cNvSpPr>
          <p:nvPr>
            <p:ph type="title"/>
          </p:nvPr>
        </p:nvSpPr>
        <p:spPr/>
        <p:txBody>
          <a:bodyPr>
            <a:normAutofit/>
          </a:bodyPr>
          <a:lstStyle/>
          <a:p>
            <a:pPr algn="ctr" rtl="1"/>
            <a:r>
              <a:rPr lang="ar-DZ" sz="3200" dirty="0">
                <a:latin typeface="Sakkal Majalla" panose="02000000000000000000" pitchFamily="2" charset="-78"/>
                <a:cs typeface="Sakkal Majalla" panose="02000000000000000000" pitchFamily="2" charset="-78"/>
              </a:rPr>
              <a:t>تعريف أسلوب التدريس </a:t>
            </a:r>
            <a:br>
              <a:rPr lang="ar-DZ" sz="3200" dirty="0">
                <a:latin typeface="Sakkal Majalla" panose="02000000000000000000" pitchFamily="2" charset="-78"/>
                <a:cs typeface="Sakkal Majalla" panose="02000000000000000000" pitchFamily="2" charset="-78"/>
              </a:rPr>
            </a:br>
            <a:r>
              <a:rPr lang="fr-FR" sz="3200" dirty="0">
                <a:latin typeface="Sakkal Majalla" panose="02000000000000000000" pitchFamily="2" charset="-78"/>
                <a:cs typeface="Sakkal Majalla" panose="02000000000000000000" pitchFamily="2" charset="-78"/>
              </a:rPr>
              <a:t>Style d’enseignement </a:t>
            </a:r>
          </a:p>
        </p:txBody>
      </p:sp>
      <p:sp>
        <p:nvSpPr>
          <p:cNvPr id="3" name="Espace réservé du contenu 2">
            <a:extLst>
              <a:ext uri="{FF2B5EF4-FFF2-40B4-BE49-F238E27FC236}">
                <a16:creationId xmlns:a16="http://schemas.microsoft.com/office/drawing/2014/main" id="{BA808EED-D673-53A4-BC72-8E3FAA90EB16}"/>
              </a:ext>
            </a:extLst>
          </p:cNvPr>
          <p:cNvSpPr>
            <a:spLocks noGrp="1"/>
          </p:cNvSpPr>
          <p:nvPr>
            <p:ph idx="1"/>
          </p:nvPr>
        </p:nvSpPr>
        <p:spPr/>
        <p:txBody>
          <a:bodyPr/>
          <a:lstStyle/>
          <a:p>
            <a:pPr marL="0" indent="0" algn="ctr" rtl="1">
              <a:buNone/>
            </a:pPr>
            <a:r>
              <a:rPr lang="ar-DZ" dirty="0">
                <a:solidFill>
                  <a:srgbClr val="FF0000"/>
                </a:solidFill>
                <a:latin typeface="Sakkal Majalla" panose="02000000000000000000" pitchFamily="2" charset="-78"/>
                <a:cs typeface="Sakkal Majalla" panose="02000000000000000000" pitchFamily="2" charset="-78"/>
              </a:rPr>
              <a:t>تعريف </a:t>
            </a:r>
            <a:r>
              <a:rPr lang="fr-FR" dirty="0">
                <a:solidFill>
                  <a:srgbClr val="FF0000"/>
                </a:solidFill>
                <a:latin typeface="Sakkal Majalla" panose="02000000000000000000" pitchFamily="2" charset="-78"/>
                <a:cs typeface="Sakkal Majalla" panose="02000000000000000000" pitchFamily="2" charset="-78"/>
              </a:rPr>
              <a:t>Legendre</a:t>
            </a:r>
            <a:r>
              <a:rPr lang="ar-DZ" dirty="0">
                <a:solidFill>
                  <a:srgbClr val="FF0000"/>
                </a:solidFill>
                <a:latin typeface="Sakkal Majalla" panose="02000000000000000000" pitchFamily="2" charset="-78"/>
                <a:cs typeface="Sakkal Majalla" panose="02000000000000000000" pitchFamily="2" charset="-78"/>
              </a:rPr>
              <a:t>(2005)</a:t>
            </a:r>
            <a:endParaRPr lang="fr-FR" dirty="0">
              <a:solidFill>
                <a:srgbClr val="FF0000"/>
              </a:solidFill>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يعرف</a:t>
            </a:r>
            <a:r>
              <a:rPr lang="ar-DZ" dirty="0">
                <a:solidFill>
                  <a:srgbClr val="FF0000"/>
                </a:solidFill>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أسلوب التدريس بأنه تنظيم السلوكيات والمواقف التي تميّز المعلّم فيما يتعلّق بمكوّنات وعلاقات الوضعية التربوية المختلفة . </a:t>
            </a:r>
            <a:r>
              <a:rPr lang="fr-FR" dirty="0">
                <a:latin typeface="Sakkal Majalla" panose="02000000000000000000" pitchFamily="2" charset="-78"/>
                <a:cs typeface="Sakkal Majalla" panose="02000000000000000000" pitchFamily="2" charset="-78"/>
              </a:rPr>
              <a:t>(Renald Legendre,2005)</a:t>
            </a:r>
          </a:p>
          <a:p>
            <a:pPr marL="0" indent="0" algn="ctr" rtl="1">
              <a:buNone/>
            </a:pPr>
            <a:r>
              <a:rPr lang="ar-SA" dirty="0">
                <a:latin typeface="Sakkal Majalla" panose="02000000000000000000" pitchFamily="2" charset="-78"/>
                <a:cs typeface="Sakkal Majalla" panose="02000000000000000000" pitchFamily="2" charset="-78"/>
              </a:rPr>
              <a:t>في ميدان التربية، ومنذ التجارب الشهيرة التي أجراها كل من </a:t>
            </a:r>
            <a:r>
              <a:rPr lang="fr-FR" dirty="0">
                <a:latin typeface="Sakkal Majalla" panose="02000000000000000000" pitchFamily="2" charset="-78"/>
                <a:cs typeface="Sakkal Majalla" panose="02000000000000000000" pitchFamily="2" charset="-78"/>
              </a:rPr>
              <a:t>Kurt Lewin </a:t>
            </a:r>
            <a:r>
              <a:rPr lang="ar-SA" dirty="0">
                <a:latin typeface="Sakkal Majalla" panose="02000000000000000000" pitchFamily="2" charset="-78"/>
                <a:cs typeface="Sakkal Majalla" panose="02000000000000000000" pitchFamily="2" charset="-78"/>
              </a:rPr>
              <a:t>و</a:t>
            </a:r>
            <a:r>
              <a:rPr lang="fr-FR" dirty="0">
                <a:latin typeface="Sakkal Majalla" panose="02000000000000000000" pitchFamily="2" charset="-78"/>
                <a:cs typeface="Sakkal Majalla" panose="02000000000000000000" pitchFamily="2" charset="-78"/>
              </a:rPr>
              <a:t>Ronald </a:t>
            </a:r>
            <a:r>
              <a:rPr lang="fr-FR" dirty="0" err="1">
                <a:latin typeface="Sakkal Majalla" panose="02000000000000000000" pitchFamily="2" charset="-78"/>
                <a:cs typeface="Sakkal Majalla" panose="02000000000000000000" pitchFamily="2" charset="-78"/>
              </a:rPr>
              <a:t>Lippitt</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و</a:t>
            </a:r>
            <a:r>
              <a:rPr lang="fr-FR" dirty="0">
                <a:latin typeface="Sakkal Majalla" panose="02000000000000000000" pitchFamily="2" charset="-78"/>
                <a:cs typeface="Sakkal Majalla" panose="02000000000000000000" pitchFamily="2" charset="-78"/>
              </a:rPr>
              <a:t>Ralph K. White </a:t>
            </a:r>
            <a:r>
              <a:rPr lang="ar-SA" dirty="0">
                <a:latin typeface="Sakkal Majalla" panose="02000000000000000000" pitchFamily="2" charset="-78"/>
                <a:cs typeface="Sakkal Majalla" panose="02000000000000000000" pitchFamily="2" charset="-78"/>
              </a:rPr>
              <a:t>سنة 1939 حول أساليب القيادة، أصبح هذا المفهوم مألو</a:t>
            </a:r>
            <a:r>
              <a:rPr lang="ar-DZ" dirty="0">
                <a:latin typeface="Sakkal Majalla" panose="02000000000000000000" pitchFamily="2" charset="-78"/>
                <a:cs typeface="Sakkal Majalla" panose="02000000000000000000" pitchFamily="2" charset="-78"/>
              </a:rPr>
              <a:t>ف</a:t>
            </a:r>
            <a:r>
              <a:rPr lang="ar-SA" dirty="0">
                <a:latin typeface="Sakkal Majalla" panose="02000000000000000000" pitchFamily="2" charset="-78"/>
                <a:cs typeface="Sakkal Majalla" panose="02000000000000000000" pitchFamily="2" charset="-78"/>
              </a:rPr>
              <a:t>ا نسبيا.</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ويشير </a:t>
            </a:r>
            <a:r>
              <a:rPr lang="ar-SA" b="1" dirty="0">
                <a:latin typeface="Sakkal Majalla" panose="02000000000000000000" pitchFamily="2" charset="-78"/>
                <a:cs typeface="Sakkal Majalla" panose="02000000000000000000" pitchFamily="2" charset="-78"/>
              </a:rPr>
              <a:t>أسلوب التدريس</a:t>
            </a:r>
            <a:r>
              <a:rPr lang="ar-SA" dirty="0">
                <a:latin typeface="Sakkal Majalla" panose="02000000000000000000" pitchFamily="2" charset="-78"/>
                <a:cs typeface="Sakkal Majalla" panose="02000000000000000000" pitchFamily="2" charset="-78"/>
              </a:rPr>
              <a:t> إلى الطريقة الشخصية في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إقامة العلاقة مع المتعلمين، وتسيير القسم أو مجموعة التعلّم،</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دون إصدار حكم مسبق على الطرق أو التقنيات المعتمدة (أي الاستراتيجيات)</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49672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DF22656-2AE0-DE47-5856-16BA43CADC3B}"/>
              </a:ext>
            </a:extLst>
          </p:cNvPr>
          <p:cNvSpPr>
            <a:spLocks noGrp="1"/>
          </p:cNvSpPr>
          <p:nvPr>
            <p:ph idx="1"/>
          </p:nvPr>
        </p:nvSpPr>
        <p:spPr/>
        <p:txBody>
          <a:bodyPr/>
          <a:lstStyle/>
          <a:p>
            <a:pPr marL="0" indent="0" algn="ctr" rtl="1">
              <a:buNone/>
            </a:pPr>
            <a:r>
              <a:rPr lang="ar-SA" dirty="0">
                <a:latin typeface="Sakkal Majalla" panose="02000000000000000000" pitchFamily="2" charset="-78"/>
                <a:cs typeface="Sakkal Majalla" panose="02000000000000000000" pitchFamily="2" charset="-78"/>
              </a:rPr>
              <a:t>ولتفادي أي لبس، نعتمد التعريفين التاليين</a:t>
            </a:r>
            <a:r>
              <a:rPr lang="fr-FR" dirty="0">
                <a:latin typeface="Sakkal Majalla" panose="02000000000000000000" pitchFamily="2" charset="-78"/>
                <a:cs typeface="Sakkal Majalla" panose="02000000000000000000" pitchFamily="2" charset="-78"/>
              </a:rPr>
              <a:t>:</a:t>
            </a:r>
          </a:p>
          <a:p>
            <a:pPr marL="0" lvl="0" indent="0" algn="ctr" rtl="1">
              <a:buNone/>
            </a:pPr>
            <a:r>
              <a:rPr lang="ar-SA" b="1" dirty="0">
                <a:solidFill>
                  <a:srgbClr val="FF0000"/>
                </a:solidFill>
                <a:latin typeface="Sakkal Majalla" panose="02000000000000000000" pitchFamily="2" charset="-78"/>
                <a:cs typeface="Sakkal Majalla" panose="02000000000000000000" pitchFamily="2" charset="-78"/>
              </a:rPr>
              <a:t>أسلوب التدريس</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الطريقة الخاصة في تنظيم العلاقة بين المعلّم والمتعلّم داخل وضعية تعلّم؛</a:t>
            </a:r>
            <a:endParaRPr lang="fr-FR" dirty="0">
              <a:latin typeface="Sakkal Majalla" panose="02000000000000000000" pitchFamily="2" charset="-78"/>
              <a:cs typeface="Sakkal Majalla" panose="02000000000000000000" pitchFamily="2" charset="-78"/>
            </a:endParaRPr>
          </a:p>
          <a:p>
            <a:pPr marL="0" lvl="0" indent="0" algn="ctr" rtl="1">
              <a:buNone/>
            </a:pPr>
            <a:r>
              <a:rPr lang="ar-SA" b="1" dirty="0">
                <a:solidFill>
                  <a:srgbClr val="FF0000"/>
                </a:solidFill>
                <a:latin typeface="Sakkal Majalla" panose="02000000000000000000" pitchFamily="2" charset="-78"/>
                <a:cs typeface="Sakkal Majalla" panose="02000000000000000000" pitchFamily="2" charset="-78"/>
              </a:rPr>
              <a:t>استراتيجية التدريس</a:t>
            </a:r>
            <a:r>
              <a:rPr lang="fr-FR" dirty="0">
                <a:solidFill>
                  <a:srgbClr val="FF0000"/>
                </a:solidFill>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مجموعة من السلوكات الديداكتيكية المنسّقة (مثل: العرض، البرهنة، المناقشة…) بهدف تسهيل تعلّمات محددة</a:t>
            </a:r>
            <a:r>
              <a:rPr lang="fr-FR" dirty="0">
                <a:latin typeface="Sakkal Majalla" panose="02000000000000000000" pitchFamily="2" charset="-78"/>
                <a:cs typeface="Sakkal Majalla" panose="02000000000000000000" pitchFamily="2" charset="-78"/>
              </a:rPr>
              <a:t>.</a:t>
            </a:r>
          </a:p>
          <a:p>
            <a:pPr algn="r" rtl="1"/>
            <a:endParaRPr lang="fr-FR" dirty="0"/>
          </a:p>
        </p:txBody>
      </p:sp>
    </p:spTree>
    <p:extLst>
      <p:ext uri="{BB962C8B-B14F-4D97-AF65-F5344CB8AC3E}">
        <p14:creationId xmlns:p14="http://schemas.microsoft.com/office/powerpoint/2010/main" val="71552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1AB5AA-02F5-51F1-89B9-7D1EDBC8D80C}"/>
              </a:ext>
            </a:extLst>
          </p:cNvPr>
          <p:cNvSpPr>
            <a:spLocks noGrp="1"/>
          </p:cNvSpPr>
          <p:nvPr>
            <p:ph type="title"/>
          </p:nvPr>
        </p:nvSpPr>
        <p:spPr/>
        <p:txBody>
          <a:bodyPr>
            <a:normAutofit/>
          </a:bodyPr>
          <a:lstStyle/>
          <a:p>
            <a:pPr algn="ctr" rtl="1"/>
            <a:r>
              <a:rPr lang="ar-DZ" sz="3600" dirty="0">
                <a:latin typeface="Sakkal Majalla" panose="02000000000000000000" pitchFamily="2" charset="-78"/>
                <a:cs typeface="Sakkal Majalla" panose="02000000000000000000" pitchFamily="2" charset="-78"/>
              </a:rPr>
              <a:t>استنتاج</a:t>
            </a:r>
            <a:endParaRPr lang="fr-FR" sz="3600"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AF9705A1-06B4-E7AE-0DFD-7C7312849670}"/>
              </a:ext>
            </a:extLst>
          </p:cNvPr>
          <p:cNvSpPr>
            <a:spLocks noGrp="1"/>
          </p:cNvSpPr>
          <p:nvPr>
            <p:ph idx="1"/>
          </p:nvPr>
        </p:nvSpPr>
        <p:spPr/>
        <p:txBody>
          <a:bodyPr/>
          <a:lstStyle/>
          <a:p>
            <a:pPr marL="0" lvl="0" indent="0" algn="ctr" rtl="1">
              <a:buNone/>
            </a:pPr>
            <a:endParaRPr lang="ar-DZ"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يعد مفهوم أسلوب التدريس مفيدا لفهم وشرح عملية التعليم–التعلّم؛</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لا يوجد أسلوب تدريس مثالي ينبغي السعي لإتقانه، بل توجد أساليب ملائمة نسبيا تبعا لمتغيرات فردية ومؤسساتية متعددة؛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من خصائص المعلّم الفعّال قدرته على تنويع أسلوبه واستراتيجياته</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وفي مجال التكوين، يبدو لنا أن مفهوم «الأسلوب» أكثر إجرائية وفعالية من المفاهيم الكلاسيكية الأوسع أو الأضيق مثل: الطرق، الأنظمة، التقنيات، الاتجاهات، المهارات</a:t>
            </a:r>
            <a:r>
              <a:rPr lang="fr-FR"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1847665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D80D8F-38DD-0819-A437-3E543AFEEB9F}"/>
              </a:ext>
            </a:extLst>
          </p:cNvPr>
          <p:cNvSpPr>
            <a:spLocks noGrp="1"/>
          </p:cNvSpPr>
          <p:nvPr>
            <p:ph type="title"/>
          </p:nvPr>
        </p:nvSpPr>
        <p:spPr/>
        <p:txBody>
          <a:bodyPr>
            <a:normAutofit/>
          </a:bodyPr>
          <a:lstStyle/>
          <a:p>
            <a:pPr algn="ctr" rtl="1"/>
            <a:r>
              <a:rPr lang="ar-SA" sz="4000" b="1" dirty="0">
                <a:latin typeface="Sakkal Majalla" panose="02000000000000000000" pitchFamily="2" charset="-78"/>
                <a:cs typeface="Sakkal Majalla" panose="02000000000000000000" pitchFamily="2" charset="-78"/>
              </a:rPr>
              <a:t>شبكة</a:t>
            </a:r>
            <a:r>
              <a:rPr lang="fr-FR" sz="4000" b="1" dirty="0">
                <a:latin typeface="Sakkal Majalla" panose="02000000000000000000" pitchFamily="2" charset="-78"/>
                <a:cs typeface="Sakkal Majalla" panose="02000000000000000000" pitchFamily="2" charset="-78"/>
              </a:rPr>
              <a:t> </a:t>
            </a:r>
            <a:r>
              <a:rPr lang="fr-FR" sz="3200" b="1" dirty="0">
                <a:latin typeface="Sakkal Majalla" panose="02000000000000000000" pitchFamily="2" charset="-78"/>
                <a:cs typeface="Sakkal Majalla" panose="02000000000000000000" pitchFamily="2" charset="-78"/>
              </a:rPr>
              <a:t>THERER &amp; WILLEMART</a:t>
            </a:r>
            <a:endParaRPr lang="fr-FR" sz="3200"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A6E7685E-F2B6-DB02-790D-6691B1ABED5A}"/>
              </a:ext>
            </a:extLst>
          </p:cNvPr>
          <p:cNvSpPr>
            <a:spLocks noGrp="1"/>
          </p:cNvSpPr>
          <p:nvPr>
            <p:ph idx="1"/>
          </p:nvPr>
        </p:nvSpPr>
        <p:spPr/>
        <p:txBody>
          <a:bodyPr/>
          <a:lstStyle/>
          <a:p>
            <a:pPr marL="0" indent="0" algn="ctr" rtl="1">
              <a:buNone/>
            </a:pPr>
            <a:endParaRPr lang="ar-DZ"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استلهاما </a:t>
            </a:r>
            <a:r>
              <a:rPr lang="ar-SA" dirty="0">
                <a:latin typeface="Sakkal Majalla" panose="02000000000000000000" pitchFamily="2" charset="-78"/>
                <a:cs typeface="Sakkal Majalla" panose="02000000000000000000" pitchFamily="2" charset="-78"/>
              </a:rPr>
              <a:t> من أعمال </a:t>
            </a:r>
            <a:r>
              <a:rPr lang="fr-FR" dirty="0">
                <a:latin typeface="Sakkal Majalla" panose="02000000000000000000" pitchFamily="2" charset="-78"/>
                <a:cs typeface="Sakkal Majalla" panose="02000000000000000000" pitchFamily="2" charset="-78"/>
              </a:rPr>
              <a:t>Robert R. Blake </a:t>
            </a:r>
            <a:r>
              <a:rPr lang="ar-SA" dirty="0">
                <a:latin typeface="Sakkal Majalla" panose="02000000000000000000" pitchFamily="2" charset="-78"/>
                <a:cs typeface="Sakkal Majalla" panose="02000000000000000000" pitchFamily="2" charset="-78"/>
              </a:rPr>
              <a:t>و</a:t>
            </a:r>
            <a:r>
              <a:rPr lang="fr-FR" dirty="0">
                <a:latin typeface="Sakkal Majalla" panose="02000000000000000000" pitchFamily="2" charset="-78"/>
                <a:cs typeface="Sakkal Majalla" panose="02000000000000000000" pitchFamily="2" charset="-78"/>
              </a:rPr>
              <a:t>Jane Mouton (1964) </a:t>
            </a:r>
            <a:r>
              <a:rPr lang="ar-DZ"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في مجال التسيير، حاول</a:t>
            </a:r>
            <a:r>
              <a:rPr lang="ar-DZ" dirty="0">
                <a:latin typeface="Sakkal Majalla" panose="02000000000000000000" pitchFamily="2" charset="-78"/>
                <a:cs typeface="Sakkal Majalla" panose="02000000000000000000" pitchFamily="2" charset="-78"/>
              </a:rPr>
              <a:t>                     </a:t>
            </a:r>
            <a:r>
              <a:rPr lang="fr-FR" dirty="0">
                <a:latin typeface="Sakkal Majalla" panose="02000000000000000000" pitchFamily="2" charset="-78"/>
                <a:cs typeface="Sakkal Majalla" panose="02000000000000000000" pitchFamily="2" charset="-78"/>
              </a:rPr>
              <a:t> </a:t>
            </a:r>
            <a:r>
              <a:rPr lang="fr-FR" dirty="0" err="1">
                <a:latin typeface="Sakkal Majalla" panose="02000000000000000000" pitchFamily="2" charset="-78"/>
                <a:cs typeface="Sakkal Majalla" panose="02000000000000000000" pitchFamily="2" charset="-78"/>
              </a:rPr>
              <a:t>Therer</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و</a:t>
            </a:r>
            <a:r>
              <a:rPr lang="fr-FR" dirty="0" err="1">
                <a:latin typeface="Sakkal Majalla" panose="02000000000000000000" pitchFamily="2" charset="-78"/>
                <a:cs typeface="Sakkal Majalla" panose="02000000000000000000" pitchFamily="2" charset="-78"/>
              </a:rPr>
              <a:t>Willemart</a:t>
            </a:r>
            <a:r>
              <a:rPr lang="fr-FR" dirty="0">
                <a:latin typeface="Sakkal Majalla" panose="02000000000000000000" pitchFamily="2" charset="-78"/>
                <a:cs typeface="Sakkal Majalla" panose="02000000000000000000" pitchFamily="2" charset="-78"/>
              </a:rPr>
              <a:t>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تحديد ووصف أربعة أساليب تدريس تمثل الممارسات البيداغوجية الملاحظة في الواقع</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تُعرّف هذه الأساليب انطلاقًا من نموذج ثنائي الأبعاد يجمع بين موقفين لدى المعلّم</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الموقف تجاه المادة الدراسية؛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الموقف تجاه المتعلمين</a:t>
            </a:r>
            <a:r>
              <a:rPr lang="fr-FR" dirty="0">
                <a:latin typeface="Sakkal Majalla" panose="02000000000000000000" pitchFamily="2" charset="-78"/>
                <a:cs typeface="Sakkal Majalla" panose="02000000000000000000" pitchFamily="2" charset="-78"/>
              </a:rPr>
              <a:t>.</a:t>
            </a:r>
          </a:p>
          <a:p>
            <a:pPr marL="0" indent="0">
              <a:buNone/>
            </a:pPr>
            <a:endParaRPr lang="fr-FR" dirty="0"/>
          </a:p>
        </p:txBody>
      </p:sp>
    </p:spTree>
    <p:extLst>
      <p:ext uri="{BB962C8B-B14F-4D97-AF65-F5344CB8AC3E}">
        <p14:creationId xmlns:p14="http://schemas.microsoft.com/office/powerpoint/2010/main" val="4075842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8E6B3-243B-B58E-7AFC-A8625D111A78}"/>
              </a:ext>
            </a:extLst>
          </p:cNvPr>
          <p:cNvSpPr>
            <a:spLocks noGrp="1"/>
          </p:cNvSpPr>
          <p:nvPr>
            <p:ph type="title"/>
          </p:nvPr>
        </p:nvSpPr>
        <p:spPr/>
        <p:txBody>
          <a:bodyPr>
            <a:normAutofit/>
          </a:bodyPr>
          <a:lstStyle/>
          <a:p>
            <a:pPr algn="ctr" rtl="1"/>
            <a:r>
              <a:rPr lang="ar-DZ" sz="3600" dirty="0">
                <a:latin typeface="Sakkal Majalla" panose="02000000000000000000" pitchFamily="2" charset="-78"/>
                <a:cs typeface="Sakkal Majalla" panose="02000000000000000000" pitchFamily="2" charset="-78"/>
              </a:rPr>
              <a:t>أنواع أساليب التدريس</a:t>
            </a:r>
            <a:endParaRPr lang="fr-FR" sz="3600" dirty="0">
              <a:latin typeface="Sakkal Majalla" panose="02000000000000000000" pitchFamily="2" charset="-78"/>
              <a:cs typeface="Sakkal Majalla" panose="02000000000000000000" pitchFamily="2" charset="-78"/>
            </a:endParaRPr>
          </a:p>
        </p:txBody>
      </p:sp>
      <p:graphicFrame>
        <p:nvGraphicFramePr>
          <p:cNvPr id="4" name="Espace réservé du contenu 3">
            <a:extLst>
              <a:ext uri="{FF2B5EF4-FFF2-40B4-BE49-F238E27FC236}">
                <a16:creationId xmlns:a16="http://schemas.microsoft.com/office/drawing/2014/main" id="{B55BECCD-EFD9-4A28-93F8-EE086B8B00DE}"/>
              </a:ext>
            </a:extLst>
          </p:cNvPr>
          <p:cNvGraphicFramePr>
            <a:graphicFrameLocks noGrp="1"/>
          </p:cNvGraphicFramePr>
          <p:nvPr>
            <p:ph idx="1"/>
            <p:extLst>
              <p:ext uri="{D42A27DB-BD31-4B8C-83A1-F6EECF244321}">
                <p14:modId xmlns:p14="http://schemas.microsoft.com/office/powerpoint/2010/main" val="3420554311"/>
              </p:ext>
            </p:extLst>
          </p:nvPr>
        </p:nvGraphicFramePr>
        <p:xfrm>
          <a:off x="838199" y="1825625"/>
          <a:ext cx="1096680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056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9BBDD2-55C9-EBD2-4C6C-8482C4E8B955}"/>
              </a:ext>
            </a:extLst>
          </p:cNvPr>
          <p:cNvSpPr>
            <a:spLocks noGrp="1"/>
          </p:cNvSpPr>
          <p:nvPr>
            <p:ph type="title"/>
          </p:nvPr>
        </p:nvSpPr>
        <p:spPr/>
        <p:txBody>
          <a:bodyPr>
            <a:normAutofit/>
          </a:bodyPr>
          <a:lstStyle/>
          <a:p>
            <a:pPr algn="ctr" rtl="1"/>
            <a:r>
              <a:rPr lang="ar-SA" sz="3600" b="1" dirty="0">
                <a:latin typeface="Sakkal Majalla" panose="02000000000000000000" pitchFamily="2" charset="-78"/>
                <a:cs typeface="Sakkal Majalla" panose="02000000000000000000" pitchFamily="2" charset="-78"/>
              </a:rPr>
              <a:t>كيف</a:t>
            </a:r>
            <a:r>
              <a:rPr lang="ar-DZ" sz="3600" b="1" dirty="0">
                <a:latin typeface="Sakkal Majalla" panose="02000000000000000000" pitchFamily="2" charset="-78"/>
                <a:cs typeface="Sakkal Majalla" panose="02000000000000000000" pitchFamily="2" charset="-78"/>
              </a:rPr>
              <a:t>ية</a:t>
            </a:r>
            <a:r>
              <a:rPr lang="ar-SA" sz="3600" b="1" dirty="0">
                <a:latin typeface="Sakkal Majalla" panose="02000000000000000000" pitchFamily="2" charset="-78"/>
                <a:cs typeface="Sakkal Majalla" panose="02000000000000000000" pitchFamily="2" charset="-78"/>
              </a:rPr>
              <a:t> </a:t>
            </a:r>
            <a:r>
              <a:rPr lang="ar-DZ" sz="3600" b="1" dirty="0">
                <a:latin typeface="Sakkal Majalla" panose="02000000000000000000" pitchFamily="2" charset="-78"/>
                <a:cs typeface="Sakkal Majalla" panose="02000000000000000000" pitchFamily="2" charset="-78"/>
              </a:rPr>
              <a:t>ا</a:t>
            </a:r>
            <a:r>
              <a:rPr lang="ar-SA" sz="3600" b="1" dirty="0">
                <a:latin typeface="Sakkal Majalla" panose="02000000000000000000" pitchFamily="2" charset="-78"/>
                <a:cs typeface="Sakkal Majalla" panose="02000000000000000000" pitchFamily="2" charset="-78"/>
              </a:rPr>
              <a:t>خت</a:t>
            </a:r>
            <a:r>
              <a:rPr lang="ar-DZ" sz="3600" b="1" dirty="0">
                <a:latin typeface="Sakkal Majalla" panose="02000000000000000000" pitchFamily="2" charset="-78"/>
                <a:cs typeface="Sakkal Majalla" panose="02000000000000000000" pitchFamily="2" charset="-78"/>
              </a:rPr>
              <a:t>ي</a:t>
            </a:r>
            <a:r>
              <a:rPr lang="ar-SA" sz="3600" b="1" dirty="0">
                <a:latin typeface="Sakkal Majalla" panose="02000000000000000000" pitchFamily="2" charset="-78"/>
                <a:cs typeface="Sakkal Majalla" panose="02000000000000000000" pitchFamily="2" charset="-78"/>
              </a:rPr>
              <a:t>ار أسلوب التدريس</a:t>
            </a:r>
            <a:endParaRPr lang="fr-FR" sz="3600" dirty="0">
              <a:latin typeface="Sakkal Majalla" panose="02000000000000000000" pitchFamily="2" charset="-78"/>
              <a:cs typeface="Sakkal Majalla" panose="02000000000000000000" pitchFamily="2" charset="-78"/>
            </a:endParaRPr>
          </a:p>
        </p:txBody>
      </p:sp>
      <p:graphicFrame>
        <p:nvGraphicFramePr>
          <p:cNvPr id="4" name="Espace réservé du contenu 3">
            <a:extLst>
              <a:ext uri="{FF2B5EF4-FFF2-40B4-BE49-F238E27FC236}">
                <a16:creationId xmlns:a16="http://schemas.microsoft.com/office/drawing/2014/main" id="{0F37AD09-DAC4-A3B8-CE26-FC5C5B4F3144}"/>
              </a:ext>
            </a:extLst>
          </p:cNvPr>
          <p:cNvGraphicFramePr>
            <a:graphicFrameLocks noGrp="1"/>
          </p:cNvGraphicFramePr>
          <p:nvPr>
            <p:ph idx="1"/>
            <p:extLst>
              <p:ext uri="{D42A27DB-BD31-4B8C-83A1-F6EECF244321}">
                <p14:modId xmlns:p14="http://schemas.microsoft.com/office/powerpoint/2010/main" val="76619189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4182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67DFC3-A716-6B1B-0CEF-1BE13D9EB34C}"/>
              </a:ext>
            </a:extLst>
          </p:cNvPr>
          <p:cNvSpPr>
            <a:spLocks noGrp="1"/>
          </p:cNvSpPr>
          <p:nvPr>
            <p:ph type="title"/>
          </p:nvPr>
        </p:nvSpPr>
        <p:spPr/>
        <p:txBody>
          <a:bodyPr/>
          <a:lstStyle/>
          <a:p>
            <a:pPr algn="ctr" rtl="1"/>
            <a:r>
              <a:rPr lang="ar-SA" sz="3600" b="1" dirty="0">
                <a:solidFill>
                  <a:srgbClr val="FF0000"/>
                </a:solidFill>
                <a:latin typeface="Sakkal Majalla" panose="02000000000000000000" pitchFamily="2" charset="-78"/>
                <a:cs typeface="Sakkal Majalla" panose="02000000000000000000" pitchFamily="2" charset="-78"/>
              </a:rPr>
              <a:t>طبيعة الأهداف التربوية</a:t>
            </a:r>
            <a:endParaRPr lang="fr-FR" dirty="0">
              <a:solidFill>
                <a:srgbClr val="FF0000"/>
              </a:solidFill>
            </a:endParaRPr>
          </a:p>
        </p:txBody>
      </p:sp>
      <p:sp>
        <p:nvSpPr>
          <p:cNvPr id="3" name="Espace réservé du contenu 2">
            <a:extLst>
              <a:ext uri="{FF2B5EF4-FFF2-40B4-BE49-F238E27FC236}">
                <a16:creationId xmlns:a16="http://schemas.microsoft.com/office/drawing/2014/main" id="{497021D5-4756-0FA2-8AE2-2DD99129785D}"/>
              </a:ext>
            </a:extLst>
          </p:cNvPr>
          <p:cNvSpPr>
            <a:spLocks noGrp="1"/>
          </p:cNvSpPr>
          <p:nvPr>
            <p:ph idx="1"/>
          </p:nvPr>
        </p:nvSpPr>
        <p:spPr/>
        <p:txBody>
          <a:bodyPr>
            <a:normAutofit/>
          </a:bodyPr>
          <a:lstStyle/>
          <a:p>
            <a:pPr marL="0" indent="0" algn="ctr" rtl="1">
              <a:buNone/>
            </a:pPr>
            <a:r>
              <a:rPr lang="ar-SA" dirty="0">
                <a:latin typeface="Sakkal Majalla" panose="02000000000000000000" pitchFamily="2" charset="-78"/>
                <a:cs typeface="Sakkal Majalla" panose="02000000000000000000" pitchFamily="2" charset="-78"/>
              </a:rPr>
              <a:t>تصلح جميع الأساليب لتحقيق الأهداف </a:t>
            </a:r>
            <a:r>
              <a:rPr lang="ar-SA" dirty="0">
                <a:solidFill>
                  <a:srgbClr val="FF0000"/>
                </a:solidFill>
                <a:latin typeface="Sakkal Majalla" panose="02000000000000000000" pitchFamily="2" charset="-78"/>
                <a:cs typeface="Sakkal Majalla" panose="02000000000000000000" pitchFamily="2" charset="-78"/>
              </a:rPr>
              <a:t>المعرفية</a:t>
            </a:r>
            <a:r>
              <a:rPr lang="ar-SA" dirty="0">
                <a:latin typeface="Sakkal Majalla" panose="02000000000000000000" pitchFamily="2" charset="-78"/>
                <a:cs typeface="Sakkal Majalla" panose="02000000000000000000" pitchFamily="2" charset="-78"/>
              </a:rPr>
              <a:t> القائمة على الاسترجاع. ويعتمد الاختيار حينئذ على التفضيلات الشخصية للمعلّم</a:t>
            </a:r>
            <a:r>
              <a:rPr lang="fr-FR"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أما الأهداف </a:t>
            </a:r>
            <a:r>
              <a:rPr lang="ar-SA" dirty="0">
                <a:solidFill>
                  <a:srgbClr val="FF0000"/>
                </a:solidFill>
                <a:latin typeface="Sakkal Majalla" panose="02000000000000000000" pitchFamily="2" charset="-78"/>
                <a:cs typeface="Sakkal Majalla" panose="02000000000000000000" pitchFamily="2" charset="-78"/>
              </a:rPr>
              <a:t>الاجتماعية–الوجدانية </a:t>
            </a:r>
            <a:r>
              <a:rPr lang="ar-SA" dirty="0">
                <a:latin typeface="Sakkal Majalla" panose="02000000000000000000" pitchFamily="2" charset="-78"/>
                <a:cs typeface="Sakkal Majalla" panose="02000000000000000000" pitchFamily="2" charset="-78"/>
              </a:rPr>
              <a:t>ذات المستوى العالي</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(مثل تنمية التفكير النقدي، والقدرة على العمل الجماعي...)</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فيسهل تحقيقها أكثر من خلال الأسلوبين </a:t>
            </a:r>
            <a:r>
              <a:rPr lang="ar-SA" b="1" dirty="0">
                <a:solidFill>
                  <a:srgbClr val="FF0000"/>
                </a:solidFill>
                <a:latin typeface="Sakkal Majalla" panose="02000000000000000000" pitchFamily="2" charset="-78"/>
                <a:cs typeface="Sakkal Majalla" panose="02000000000000000000" pitchFamily="2" charset="-78"/>
              </a:rPr>
              <a:t>التحفيزي والتشاركي</a:t>
            </a:r>
            <a:r>
              <a:rPr lang="ar-SA" dirty="0">
                <a:latin typeface="Sakkal Majalla" panose="02000000000000000000" pitchFamily="2" charset="-78"/>
                <a:cs typeface="Sakkal Majalla" panose="02000000000000000000" pitchFamily="2" charset="-78"/>
              </a:rPr>
              <a:t>، اللذين يعتمدان على استراتيجيات مثل </a:t>
            </a:r>
            <a:r>
              <a:rPr lang="ar-SA" b="1" dirty="0">
                <a:latin typeface="Sakkal Majalla" panose="02000000000000000000" pitchFamily="2" charset="-78"/>
                <a:cs typeface="Sakkal Majalla" panose="02000000000000000000" pitchFamily="2" charset="-78"/>
              </a:rPr>
              <a:t>مناقشات المجموعات وطريقة دراسة الحالة</a:t>
            </a:r>
            <a:r>
              <a:rPr lang="fr-FR" b="1" dirty="0">
                <a:latin typeface="Sakkal Majalla" panose="02000000000000000000" pitchFamily="2" charset="-78"/>
                <a:cs typeface="Sakkal Majalla" panose="02000000000000000000" pitchFamily="2" charset="-78"/>
              </a:rPr>
              <a:t>.</a:t>
            </a:r>
            <a:endParaRPr lang="ar-DZ" b="1"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وبالنسبة للأهداف </a:t>
            </a:r>
            <a:r>
              <a:rPr lang="ar-SA" dirty="0" err="1">
                <a:solidFill>
                  <a:srgbClr val="FF0000"/>
                </a:solidFill>
                <a:latin typeface="Sakkal Majalla" panose="02000000000000000000" pitchFamily="2" charset="-78"/>
                <a:cs typeface="Sakkal Majalla" panose="02000000000000000000" pitchFamily="2" charset="-78"/>
              </a:rPr>
              <a:t>النفسحركية</a:t>
            </a:r>
            <a:r>
              <a:rPr lang="ar-SA" dirty="0">
                <a:latin typeface="Sakkal Majalla" panose="02000000000000000000" pitchFamily="2" charset="-78"/>
                <a:cs typeface="Sakkal Majalla" panose="02000000000000000000" pitchFamily="2" charset="-78"/>
              </a:rPr>
              <a:t> في العلوم (مثل المعايرة والتجارب المخبرية...)، فهي تتطلب بالضرورة توظيف </a:t>
            </a:r>
            <a:r>
              <a:rPr lang="ar-SA" dirty="0">
                <a:solidFill>
                  <a:srgbClr val="FF0000"/>
                </a:solidFill>
                <a:latin typeface="Sakkal Majalla" panose="02000000000000000000" pitchFamily="2" charset="-78"/>
                <a:cs typeface="Sakkal Majalla" panose="02000000000000000000" pitchFamily="2" charset="-78"/>
              </a:rPr>
              <a:t>جميع الأساليب والاستعانة باستراتيجيات متعددة </a:t>
            </a:r>
            <a:r>
              <a:rPr lang="ar-SA" dirty="0">
                <a:latin typeface="Sakkal Majalla" panose="02000000000000000000" pitchFamily="2" charset="-78"/>
                <a:cs typeface="Sakkal Majalla" panose="02000000000000000000" pitchFamily="2" charset="-78"/>
              </a:rPr>
              <a:t>مثل العرض التطبيقي، والأعمال التطبيقية، وحتى التمرين المكثف</a:t>
            </a:r>
            <a:r>
              <a:rPr lang="fr-FR" dirty="0">
                <a:latin typeface="Sakkal Majalla" panose="02000000000000000000" pitchFamily="2" charset="-78"/>
                <a:cs typeface="Sakkal Majalla" panose="02000000000000000000" pitchFamily="2" charset="-78"/>
              </a:rPr>
              <a:t> (Drill).</a:t>
            </a:r>
          </a:p>
          <a:p>
            <a:pPr marL="0" indent="0" algn="ctr" rtl="1">
              <a:buNone/>
            </a:pPr>
            <a:endParaRPr lang="fr-FR" dirty="0">
              <a:latin typeface="Sakkal Majalla" panose="02000000000000000000" pitchFamily="2" charset="-78"/>
              <a:cs typeface="Sakkal Majalla" panose="02000000000000000000" pitchFamily="2" charset="-78"/>
            </a:endParaRPr>
          </a:p>
          <a:p>
            <a:pPr marL="0" indent="0">
              <a:buNone/>
            </a:pPr>
            <a:endParaRPr lang="fr-FR" dirty="0"/>
          </a:p>
        </p:txBody>
      </p:sp>
    </p:spTree>
    <p:extLst>
      <p:ext uri="{BB962C8B-B14F-4D97-AF65-F5344CB8AC3E}">
        <p14:creationId xmlns:p14="http://schemas.microsoft.com/office/powerpoint/2010/main" val="4235716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429</TotalTime>
  <Words>1575</Words>
  <Application>Microsoft Office PowerPoint</Application>
  <PresentationFormat>Grand écran</PresentationFormat>
  <Paragraphs>180</Paragraphs>
  <Slides>22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Calibri</vt:lpstr>
      <vt:lpstr>Calibri Light</vt:lpstr>
      <vt:lpstr>Sakkal Majalla</vt:lpstr>
      <vt:lpstr>Symbol</vt:lpstr>
      <vt:lpstr>Times New Roman</vt:lpstr>
      <vt:lpstr>Thème Office</vt:lpstr>
      <vt:lpstr> أ.د أحميد حسينة مقياس تصميم المسار التكويني</vt:lpstr>
      <vt:lpstr>Présentation PowerPoint</vt:lpstr>
      <vt:lpstr>تعريف أسلوب التدريس  Style d’enseignement </vt:lpstr>
      <vt:lpstr>Présentation PowerPoint</vt:lpstr>
      <vt:lpstr>استنتاج</vt:lpstr>
      <vt:lpstr>شبكة THERER &amp; WILLEMART</vt:lpstr>
      <vt:lpstr>أنواع أساليب التدريس</vt:lpstr>
      <vt:lpstr>كيفية اختيار أسلوب التدريس</vt:lpstr>
      <vt:lpstr>طبيعة الأهداف التربوية</vt:lpstr>
      <vt:lpstr>درجة دافعية الطلبة</vt:lpstr>
      <vt:lpstr>قدرات الطلبة</vt:lpstr>
      <vt:lpstr>Présentation PowerPoint</vt:lpstr>
      <vt:lpstr>التعليم عن بعد</vt:lpstr>
      <vt:lpstr>مبادئ نجاح التعلّم عبر الإنترنت</vt:lpstr>
      <vt:lpstr>Présentation PowerPoint</vt:lpstr>
      <vt:lpstr>Présentation PowerPoint</vt:lpstr>
      <vt:lpstr>التعليم الهجين</vt:lpstr>
      <vt:lpstr>Présentation PowerPoint</vt:lpstr>
      <vt:lpstr>المزايا والقيود للتعليم الهجين</vt:lpstr>
      <vt:lpstr>Présentation PowerPoint</vt:lpstr>
      <vt:lpstr>أدوات التدريس والتعلّم</vt:lpstr>
      <vt:lpstr>أدوات التدريس والتعلّم (تابع)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8</cp:revision>
  <dcterms:created xsi:type="dcterms:W3CDTF">2026-02-28T08:52:48Z</dcterms:created>
  <dcterms:modified xsi:type="dcterms:W3CDTF">2026-03-01T06:32:37Z</dcterms:modified>
</cp:coreProperties>
</file>