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306" r:id="rId3"/>
    <p:sldId id="307" r:id="rId4"/>
    <p:sldId id="308" r:id="rId5"/>
    <p:sldId id="309" r:id="rId6"/>
    <p:sldId id="310"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23" r:id="rId20"/>
    <p:sldId id="324" r:id="rId21"/>
    <p:sldId id="325" r:id="rId22"/>
    <p:sldId id="326" r:id="rId23"/>
    <p:sldId id="327" r:id="rId24"/>
    <p:sldId id="328" r:id="rId25"/>
    <p:sldId id="329" r:id="rId26"/>
    <p:sldId id="290"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411" autoAdjust="0"/>
  </p:normalViewPr>
  <p:slideViewPr>
    <p:cSldViewPr>
      <p:cViewPr varScale="1">
        <p:scale>
          <a:sx n="68" d="100"/>
          <a:sy n="68" d="100"/>
        </p:scale>
        <p:origin x="144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B43320-33B6-4BA7-8F28-0D5714757E2F}" type="datetimeFigureOut">
              <a:rPr lang="fr-FR" smtClean="0"/>
              <a:pPr/>
              <a:t>20/02/2021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FABC3-92A3-4E29-863B-FCF61F98AE0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20/02/2021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20/02/2021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20/02/2021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20/02/2021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20/02/2021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20/02/2021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20/02/2021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20/02/2021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20/02/2021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20/02/2021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20/02/2021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20/02/2021</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31.jpeg"/></Relationships>
</file>

<file path=ppt/slides/_rels/slide18.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4.jpeg"/><Relationship Id="rId1" Type="http://schemas.openxmlformats.org/officeDocument/2006/relationships/slideLayout" Target="../slideLayouts/slideLayout2.xml"/><Relationship Id="rId4" Type="http://schemas.openxmlformats.org/officeDocument/2006/relationships/image" Target="../media/image36.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image" Target="../media/image37.jpeg"/><Relationship Id="rId1" Type="http://schemas.openxmlformats.org/officeDocument/2006/relationships/slideLayout" Target="../slideLayouts/slideLayout2.xml"/><Relationship Id="rId4" Type="http://schemas.openxmlformats.org/officeDocument/2006/relationships/image" Target="../media/image39.jpeg"/></Relationships>
</file>

<file path=ppt/slides/_rels/slide21.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4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image" Target="../media/image4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5.jpeg"/><Relationship Id="rId2" Type="http://schemas.openxmlformats.org/officeDocument/2006/relationships/image" Target="../media/image4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7.jpeg"/><Relationship Id="rId2" Type="http://schemas.openxmlformats.org/officeDocument/2006/relationships/image" Target="../media/image4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9.jpeg"/><Relationship Id="rId2" Type="http://schemas.openxmlformats.org/officeDocument/2006/relationships/image" Target="../media/image4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28605"/>
            <a:ext cx="7772400" cy="1643074"/>
          </a:xfrm>
        </p:spPr>
        <p:style>
          <a:lnRef idx="1">
            <a:schemeClr val="accent5"/>
          </a:lnRef>
          <a:fillRef idx="2">
            <a:schemeClr val="accent5"/>
          </a:fillRef>
          <a:effectRef idx="1">
            <a:schemeClr val="accent5"/>
          </a:effectRef>
          <a:fontRef idx="minor">
            <a:schemeClr val="dk1"/>
          </a:fontRef>
        </p:style>
        <p:txBody>
          <a:bodyPr>
            <a:normAutofit fontScale="90000"/>
          </a:bodyPr>
          <a:lstStyle/>
          <a:p>
            <a:br>
              <a:rPr lang="fr-FR" dirty="0"/>
            </a:br>
            <a:r>
              <a:rPr lang="ar-SA" sz="6000" b="1" spc="-150" dirty="0">
                <a:solidFill>
                  <a:srgbClr val="002060"/>
                </a:solidFill>
                <a:latin typeface="Arial Black" pitchFamily="34" charset="0"/>
                <a:cs typeface="Andalus" pitchFamily="2" charset="-78"/>
              </a:rPr>
              <a:t>بسم الله الرحمن الرحيم</a:t>
            </a:r>
            <a:br>
              <a:rPr lang="fr-FR" dirty="0"/>
            </a:br>
            <a:endParaRPr lang="fr-FR" dirty="0"/>
          </a:p>
        </p:txBody>
      </p:sp>
      <p:sp>
        <p:nvSpPr>
          <p:cNvPr id="3" name="Sous-titre 2"/>
          <p:cNvSpPr>
            <a:spLocks noGrp="1"/>
          </p:cNvSpPr>
          <p:nvPr>
            <p:ph type="subTitle" idx="1"/>
          </p:nvPr>
        </p:nvSpPr>
        <p:spPr>
          <a:xfrm>
            <a:off x="714348" y="1988840"/>
            <a:ext cx="7858180" cy="4226242"/>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r>
              <a:rPr lang="ar-DZ" b="1" dirty="0">
                <a:solidFill>
                  <a:srgbClr val="000000"/>
                </a:solidFill>
                <a:cs typeface="Andalus" pitchFamily="2" charset="-78"/>
              </a:rPr>
              <a:t>معهد علوم وتقنيات النشاطات البدنية والرياضية</a:t>
            </a:r>
          </a:p>
          <a:p>
            <a:pPr rtl="1"/>
            <a:r>
              <a:rPr lang="ar-SA" sz="4800" b="1" dirty="0">
                <a:solidFill>
                  <a:schemeClr val="tx1"/>
                </a:solidFill>
              </a:rPr>
              <a:t>المحاضرة </a:t>
            </a:r>
            <a:r>
              <a:rPr lang="ar-DZ" sz="4800" b="1" dirty="0">
                <a:solidFill>
                  <a:schemeClr val="tx1"/>
                </a:solidFill>
              </a:rPr>
              <a:t>الثانية:</a:t>
            </a:r>
            <a:endParaRPr lang="fr-FR" sz="4800" b="1" dirty="0">
              <a:solidFill>
                <a:schemeClr val="tx1"/>
              </a:solidFill>
            </a:endParaRPr>
          </a:p>
          <a:p>
            <a:pPr rtl="1"/>
            <a:r>
              <a:rPr lang="ar-DZ" sz="4000" b="1" dirty="0">
                <a:solidFill>
                  <a:schemeClr val="tx1"/>
                </a:solidFill>
              </a:rPr>
              <a:t>القانون الاخلاقي </a:t>
            </a:r>
            <a:r>
              <a:rPr lang="ar-DZ" sz="4000" b="1" dirty="0" err="1">
                <a:solidFill>
                  <a:schemeClr val="tx1"/>
                </a:solidFill>
              </a:rPr>
              <a:t>للكراتي</a:t>
            </a:r>
            <a:r>
              <a:rPr lang="ar-DZ" sz="4000" b="1" dirty="0">
                <a:solidFill>
                  <a:schemeClr val="tx1"/>
                </a:solidFill>
              </a:rPr>
              <a:t> -دو</a:t>
            </a:r>
            <a:endParaRPr lang="fr-FR" sz="4000" b="1" dirty="0">
              <a:solidFill>
                <a:schemeClr val="tx1"/>
              </a:solidFill>
            </a:endParaRPr>
          </a:p>
          <a:p>
            <a:pPr rtl="1"/>
            <a:r>
              <a:rPr lang="fr-FR" sz="4000" b="1" dirty="0">
                <a:solidFill>
                  <a:schemeClr val="tx1"/>
                </a:solidFill>
              </a:rPr>
              <a:t>Le code moral du Karaté do </a:t>
            </a:r>
            <a:endParaRPr lang="ar-DZ" sz="4000" b="1" dirty="0">
              <a:solidFill>
                <a:schemeClr val="tx1"/>
              </a:solidFill>
            </a:endParaRPr>
          </a:p>
          <a:p>
            <a:pPr algn="r" rtl="1"/>
            <a:r>
              <a:rPr lang="ar-DZ" b="1" dirty="0" err="1">
                <a:solidFill>
                  <a:schemeClr val="tx1"/>
                </a:solidFill>
              </a:rPr>
              <a:t>مقياس :</a:t>
            </a:r>
            <a:r>
              <a:rPr lang="ar-DZ" b="1" dirty="0">
                <a:solidFill>
                  <a:schemeClr val="tx1"/>
                </a:solidFill>
              </a:rPr>
              <a:t> </a:t>
            </a:r>
            <a:r>
              <a:rPr lang="ar-SA" b="1" dirty="0">
                <a:solidFill>
                  <a:schemeClr val="tx1"/>
                </a:solidFill>
              </a:rPr>
              <a:t>الكراتي</a:t>
            </a:r>
            <a:endParaRPr lang="ar-DZ" dirty="0">
              <a:solidFill>
                <a:srgbClr val="FF0000"/>
              </a:solidFill>
              <a:effectLst>
                <a:outerShdw blurRad="38100" dist="38100" dir="2700000" algn="tl">
                  <a:srgbClr val="000000"/>
                </a:outerShdw>
              </a:effectLst>
              <a:cs typeface="DecoType Naskh Extensions" pitchFamily="2" charset="-78"/>
            </a:endParaRPr>
          </a:p>
          <a:p>
            <a:pPr algn="r" rtl="1"/>
            <a:r>
              <a:rPr lang="ar-DZ" dirty="0">
                <a:solidFill>
                  <a:srgbClr val="FF0000"/>
                </a:solidFill>
                <a:effectLst>
                  <a:outerShdw blurRad="38100" dist="38100" dir="2700000" algn="tl">
                    <a:srgbClr val="000000"/>
                  </a:outerShdw>
                </a:effectLst>
                <a:cs typeface="DecoType Naskh Extensions" pitchFamily="2" charset="-78"/>
              </a:rPr>
              <a:t>      السنة الثالثة ليسانس</a:t>
            </a:r>
          </a:p>
          <a:p>
            <a:pPr algn="r"/>
            <a:r>
              <a:rPr lang="ar-DZ" b="1" dirty="0">
                <a:solidFill>
                  <a:schemeClr val="tx1"/>
                </a:solidFill>
                <a:effectLst>
                  <a:outerShdw blurRad="38100" dist="38100" dir="2700000" algn="tl">
                    <a:srgbClr val="000000"/>
                  </a:outerShdw>
                </a:effectLst>
                <a:latin typeface="Times New Roman" pitchFamily="18" charset="0"/>
                <a:cs typeface="Akhbar MT" pitchFamily="2" charset="-78"/>
              </a:rPr>
              <a:t>           </a:t>
            </a:r>
            <a:r>
              <a:rPr lang="ar-SA" b="1" dirty="0" err="1">
                <a:solidFill>
                  <a:schemeClr val="tx1"/>
                </a:solidFill>
                <a:effectLst>
                  <a:outerShdw blurRad="38100" dist="38100" dir="2700000" algn="tl">
                    <a:srgbClr val="000000"/>
                  </a:outerShdw>
                </a:effectLst>
                <a:latin typeface="Times New Roman" pitchFamily="18" charset="0"/>
                <a:cs typeface="Akhbar MT" pitchFamily="2" charset="-78"/>
              </a:rPr>
              <a:t>د/</a:t>
            </a:r>
            <a:r>
              <a:rPr lang="ar-SA" b="1" dirty="0">
                <a:solidFill>
                  <a:schemeClr val="tx1"/>
                </a:solidFill>
                <a:effectLst>
                  <a:outerShdw blurRad="38100" dist="38100" dir="2700000" algn="tl">
                    <a:srgbClr val="000000"/>
                  </a:outerShdw>
                </a:effectLst>
                <a:latin typeface="Times New Roman" pitchFamily="18" charset="0"/>
                <a:cs typeface="Akhbar MT" pitchFamily="2" charset="-78"/>
              </a:rPr>
              <a:t> </a:t>
            </a:r>
            <a:r>
              <a:rPr lang="ar-DZ" b="1" dirty="0" err="1">
                <a:solidFill>
                  <a:schemeClr val="tx1"/>
                </a:solidFill>
                <a:effectLst>
                  <a:outerShdw blurRad="38100" dist="38100" dir="2700000" algn="tl">
                    <a:srgbClr val="000000"/>
                  </a:outerShdw>
                </a:effectLst>
                <a:latin typeface="Times New Roman" pitchFamily="18" charset="0"/>
                <a:cs typeface="Akhbar MT" pitchFamily="2" charset="-78"/>
              </a:rPr>
              <a:t>مساحلي</a:t>
            </a:r>
            <a:r>
              <a:rPr lang="ar-DZ" b="1" dirty="0">
                <a:solidFill>
                  <a:schemeClr val="tx1"/>
                </a:solidFill>
                <a:effectLst>
                  <a:outerShdw blurRad="38100" dist="38100" dir="2700000" algn="tl">
                    <a:srgbClr val="000000"/>
                  </a:outerShdw>
                </a:effectLst>
                <a:latin typeface="Times New Roman" pitchFamily="18" charset="0"/>
                <a:cs typeface="Akhbar MT" pitchFamily="2" charset="-78"/>
              </a:rPr>
              <a:t> صغير</a:t>
            </a:r>
            <a:endParaRPr lang="en-GB" b="1" dirty="0">
              <a:solidFill>
                <a:schemeClr val="tx1"/>
              </a:solidFill>
              <a:effectLst>
                <a:outerShdw blurRad="38100" dist="38100" dir="2700000" algn="tl">
                  <a:srgbClr val="000000"/>
                </a:outerShdw>
              </a:effectLst>
              <a:latin typeface="Times New Roman" pitchFamily="18" charset="0"/>
              <a:cs typeface="Akhbar MT" pitchFamily="2" charset="-78"/>
            </a:endParaRPr>
          </a:p>
          <a:p>
            <a:endParaRPr lang="fr-FR" dirty="0"/>
          </a:p>
        </p:txBody>
      </p:sp>
      <p:pic>
        <p:nvPicPr>
          <p:cNvPr id="1026" name="Picture 2" descr="C:\Users\MCD1\Desktop\karaté vidio\images (10).jpg"/>
          <p:cNvPicPr>
            <a:picLocks noChangeAspect="1" noChangeArrowheads="1"/>
          </p:cNvPicPr>
          <p:nvPr/>
        </p:nvPicPr>
        <p:blipFill>
          <a:blip r:embed="rId2" cstate="print"/>
          <a:srcRect/>
          <a:stretch>
            <a:fillRect/>
          </a:stretch>
        </p:blipFill>
        <p:spPr bwMode="auto">
          <a:xfrm>
            <a:off x="-324544" y="4437112"/>
            <a:ext cx="5256584" cy="2420888"/>
          </a:xfrm>
          <a:prstGeom prst="rect">
            <a:avLst/>
          </a:prstGeom>
          <a:noFill/>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457200" y="0"/>
            <a:ext cx="8229600" cy="764704"/>
          </a:xfrm>
        </p:spPr>
        <p:style>
          <a:lnRef idx="3">
            <a:schemeClr val="lt1"/>
          </a:lnRef>
          <a:fillRef idx="1">
            <a:schemeClr val="accent2"/>
          </a:fillRef>
          <a:effectRef idx="1">
            <a:schemeClr val="accent2"/>
          </a:effectRef>
          <a:fontRef idx="minor">
            <a:schemeClr val="lt1"/>
          </a:fontRef>
        </p:style>
        <p:txBody>
          <a:bodyPr>
            <a:normAutofit/>
          </a:bodyPr>
          <a:lstStyle/>
          <a:p>
            <a:r>
              <a:rPr lang="fr-FR" u="sng" dirty="0"/>
              <a:t>LE RESPECT </a:t>
            </a:r>
            <a:endParaRPr lang="fr-FR" dirty="0"/>
          </a:p>
        </p:txBody>
      </p:sp>
      <p:sp>
        <p:nvSpPr>
          <p:cNvPr id="7" name="Espace réservé du contenu 6"/>
          <p:cNvSpPr>
            <a:spLocks noGrp="1"/>
          </p:cNvSpPr>
          <p:nvPr>
            <p:ph idx="1"/>
          </p:nvPr>
        </p:nvSpPr>
        <p:spPr>
          <a:xfrm>
            <a:off x="0" y="908721"/>
            <a:ext cx="9144000" cy="2304254"/>
          </a:xfrm>
        </p:spPr>
        <p:style>
          <a:lnRef idx="1">
            <a:schemeClr val="accent5"/>
          </a:lnRef>
          <a:fillRef idx="2">
            <a:schemeClr val="accent5"/>
          </a:fillRef>
          <a:effectRef idx="1">
            <a:schemeClr val="accent5"/>
          </a:effectRef>
          <a:fontRef idx="minor">
            <a:schemeClr val="dk1"/>
          </a:fontRef>
        </p:style>
        <p:txBody>
          <a:bodyPr/>
          <a:lstStyle/>
          <a:p>
            <a:r>
              <a:rPr lang="fr-FR" dirty="0"/>
              <a:t>SONCHOO La droiture engendre le respect à l'égard des autres et de la part des autres. Respecter le sacré est le premier devoir d'un </a:t>
            </a:r>
            <a:r>
              <a:rPr lang="fr-FR" dirty="0" err="1"/>
              <a:t>budoka</a:t>
            </a:r>
            <a:r>
              <a:rPr lang="fr-FR" dirty="0"/>
              <a:t>.</a:t>
            </a:r>
          </a:p>
        </p:txBody>
      </p:sp>
      <p:pic>
        <p:nvPicPr>
          <p:cNvPr id="5" name="Picture 6" descr="Résultat de recherche d'images pour &quot;le salut au dojo&quot;"/>
          <p:cNvPicPr>
            <a:picLocks noChangeAspect="1" noChangeArrowheads="1"/>
          </p:cNvPicPr>
          <p:nvPr/>
        </p:nvPicPr>
        <p:blipFill>
          <a:blip r:embed="rId2" cstate="print"/>
          <a:srcRect/>
          <a:stretch>
            <a:fillRect/>
          </a:stretch>
        </p:blipFill>
        <p:spPr bwMode="auto">
          <a:xfrm>
            <a:off x="0" y="3212976"/>
            <a:ext cx="3955556" cy="3645024"/>
          </a:xfrm>
          <a:prstGeom prst="rect">
            <a:avLst/>
          </a:prstGeom>
          <a:noFill/>
        </p:spPr>
      </p:pic>
      <p:pic>
        <p:nvPicPr>
          <p:cNvPr id="17409" name="Picture 1" descr="C:\Users\MCD1\Desktop\images (7).jpg"/>
          <p:cNvPicPr>
            <a:picLocks noChangeAspect="1" noChangeArrowheads="1"/>
          </p:cNvPicPr>
          <p:nvPr/>
        </p:nvPicPr>
        <p:blipFill>
          <a:blip r:embed="rId3" cstate="print"/>
          <a:srcRect/>
          <a:stretch>
            <a:fillRect/>
          </a:stretch>
        </p:blipFill>
        <p:spPr bwMode="auto">
          <a:xfrm>
            <a:off x="3851920" y="3212975"/>
            <a:ext cx="5292080" cy="351177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0"/>
            <a:ext cx="6120680" cy="836712"/>
          </a:xfrm>
        </p:spPr>
        <p:style>
          <a:lnRef idx="1">
            <a:schemeClr val="accent1"/>
          </a:lnRef>
          <a:fillRef idx="2">
            <a:schemeClr val="accent1"/>
          </a:fillRef>
          <a:effectRef idx="1">
            <a:schemeClr val="accent1"/>
          </a:effectRef>
          <a:fontRef idx="minor">
            <a:schemeClr val="dk1"/>
          </a:fontRef>
        </p:style>
        <p:txBody>
          <a:bodyPr>
            <a:normAutofit/>
          </a:bodyPr>
          <a:lstStyle/>
          <a:p>
            <a:r>
              <a:rPr lang="fr-FR" sz="3200" b="1" u="sng" dirty="0"/>
              <a:t>LE CONTRÔLE DE SOI</a:t>
            </a:r>
            <a:endParaRPr lang="fr-FR" sz="3200" b="1" dirty="0"/>
          </a:p>
        </p:txBody>
      </p:sp>
      <p:sp>
        <p:nvSpPr>
          <p:cNvPr id="3" name="Espace réservé du contenu 2"/>
          <p:cNvSpPr>
            <a:spLocks noGrp="1"/>
          </p:cNvSpPr>
          <p:nvPr>
            <p:ph idx="1"/>
          </p:nvPr>
        </p:nvSpPr>
        <p:spPr>
          <a:xfrm>
            <a:off x="0" y="908720"/>
            <a:ext cx="9144000" cy="2664296"/>
          </a:xfrm>
        </p:spPr>
        <p:style>
          <a:lnRef idx="1">
            <a:schemeClr val="accent5"/>
          </a:lnRef>
          <a:fillRef idx="2">
            <a:schemeClr val="accent5"/>
          </a:fillRef>
          <a:effectRef idx="1">
            <a:schemeClr val="accent5"/>
          </a:effectRef>
          <a:fontRef idx="minor">
            <a:schemeClr val="dk1"/>
          </a:fontRef>
        </p:style>
        <p:txBody>
          <a:bodyPr>
            <a:normAutofit/>
          </a:bodyPr>
          <a:lstStyle/>
          <a:p>
            <a:r>
              <a:rPr lang="fr-FR" dirty="0"/>
              <a:t>SEIGYO Il représente la faculté de toute ceinture noire à maîtriser n'importe quelle situation et maîtriser son instinct. Une grande partie de l'apprentissage du Karaté est basé sur cette vertu. Elle conditionne notre efficacité.</a:t>
            </a:r>
            <a:endParaRPr lang="fr-FR" b="1" dirty="0"/>
          </a:p>
        </p:txBody>
      </p:sp>
      <p:pic>
        <p:nvPicPr>
          <p:cNvPr id="16385" name="Picture 1" descr="C:\Users\MCD1\Desktop\images (8).jpg"/>
          <p:cNvPicPr>
            <a:picLocks noChangeAspect="1" noChangeArrowheads="1"/>
          </p:cNvPicPr>
          <p:nvPr/>
        </p:nvPicPr>
        <p:blipFill>
          <a:blip r:embed="rId2" cstate="print"/>
          <a:srcRect/>
          <a:stretch>
            <a:fillRect/>
          </a:stretch>
        </p:blipFill>
        <p:spPr bwMode="auto">
          <a:xfrm>
            <a:off x="0" y="3429000"/>
            <a:ext cx="4806727" cy="3600406"/>
          </a:xfrm>
          <a:prstGeom prst="rect">
            <a:avLst/>
          </a:prstGeom>
          <a:noFill/>
        </p:spPr>
      </p:pic>
      <p:pic>
        <p:nvPicPr>
          <p:cNvPr id="16386" name="Picture 2" descr="C:\Users\MCD1\Desktop\images (9).jpg"/>
          <p:cNvPicPr>
            <a:picLocks noChangeAspect="1" noChangeArrowheads="1"/>
          </p:cNvPicPr>
          <p:nvPr/>
        </p:nvPicPr>
        <p:blipFill>
          <a:blip r:embed="rId3" cstate="print"/>
          <a:srcRect/>
          <a:stretch>
            <a:fillRect/>
          </a:stretch>
        </p:blipFill>
        <p:spPr bwMode="auto">
          <a:xfrm>
            <a:off x="4788023" y="3573016"/>
            <a:ext cx="4755711" cy="3284984"/>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725773"/>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fr-FR" b="1" u="sng" dirty="0" err="1"/>
              <a:t>Niju</a:t>
            </a:r>
            <a:r>
              <a:rPr lang="fr-FR" b="1" u="sng" dirty="0"/>
              <a:t> Kun</a:t>
            </a:r>
            <a:endParaRPr lang="en-US" b="1" i="1" dirty="0"/>
          </a:p>
        </p:txBody>
      </p:sp>
      <p:sp>
        <p:nvSpPr>
          <p:cNvPr id="3" name="Espace réservé du contenu 2"/>
          <p:cNvSpPr>
            <a:spLocks noGrp="1"/>
          </p:cNvSpPr>
          <p:nvPr>
            <p:ph idx="1"/>
          </p:nvPr>
        </p:nvSpPr>
        <p:spPr>
          <a:xfrm>
            <a:off x="0" y="725773"/>
            <a:ext cx="9144000" cy="3063267"/>
          </a:xfrm>
        </p:spPr>
        <p:style>
          <a:lnRef idx="1">
            <a:schemeClr val="accent4"/>
          </a:lnRef>
          <a:fillRef idx="2">
            <a:schemeClr val="accent4"/>
          </a:fillRef>
          <a:effectRef idx="1">
            <a:schemeClr val="accent4"/>
          </a:effectRef>
          <a:fontRef idx="minor">
            <a:schemeClr val="dk1"/>
          </a:fontRef>
        </p:style>
        <p:txBody>
          <a:bodyPr>
            <a:normAutofit/>
          </a:bodyPr>
          <a:lstStyle/>
          <a:p>
            <a:r>
              <a:rPr lang="fr-FR" dirty="0"/>
              <a:t>Le </a:t>
            </a:r>
            <a:r>
              <a:rPr lang="fr-FR" dirty="0" err="1"/>
              <a:t>Niju</a:t>
            </a:r>
            <a:r>
              <a:rPr lang="fr-FR" dirty="0"/>
              <a:t> Kun consiste les préceptes </a:t>
            </a:r>
            <a:r>
              <a:rPr lang="ar-DZ" dirty="0"/>
              <a:t> الوصايا</a:t>
            </a:r>
            <a:r>
              <a:rPr lang="fr-FR" dirty="0"/>
              <a:t>laissés par Maître </a:t>
            </a:r>
            <a:r>
              <a:rPr lang="fr-FR" b="1" dirty="0" err="1"/>
              <a:t>Gichin</a:t>
            </a:r>
            <a:r>
              <a:rPr lang="fr-FR" b="1" dirty="0"/>
              <a:t> </a:t>
            </a:r>
            <a:r>
              <a:rPr lang="fr-FR" b="1" dirty="0" err="1"/>
              <a:t>Funakoshi</a:t>
            </a:r>
            <a:r>
              <a:rPr lang="fr-FR" dirty="0"/>
              <a:t> à ses étudiants, pour s'améliorer à travers la pratique du </a:t>
            </a:r>
            <a:r>
              <a:rPr lang="fr-FR" dirty="0" err="1"/>
              <a:t>Karate-dō</a:t>
            </a:r>
            <a:r>
              <a:rPr lang="fr-FR" dirty="0"/>
              <a:t>.</a:t>
            </a:r>
            <a:endParaRPr lang="ar-DZ" dirty="0"/>
          </a:p>
          <a:p>
            <a:r>
              <a:rPr lang="fr-FR" dirty="0"/>
              <a:t> Les principes du </a:t>
            </a:r>
            <a:r>
              <a:rPr lang="fr-FR" b="1" dirty="0" err="1"/>
              <a:t>Niju</a:t>
            </a:r>
            <a:r>
              <a:rPr lang="fr-FR" b="1" dirty="0"/>
              <a:t> Kun</a:t>
            </a:r>
            <a:r>
              <a:rPr lang="fr-FR" dirty="0"/>
              <a:t> sont concis et tendent vers une nature profondément philosophique. </a:t>
            </a:r>
          </a:p>
          <a:p>
            <a:endParaRPr lang="fr-FR" dirty="0"/>
          </a:p>
        </p:txBody>
      </p:sp>
      <p:pic>
        <p:nvPicPr>
          <p:cNvPr id="17410" name="Picture 2" descr="Résultat de recherche d'images pour &quot;dojo&quot;"/>
          <p:cNvPicPr>
            <a:picLocks noChangeAspect="1" noChangeArrowheads="1"/>
          </p:cNvPicPr>
          <p:nvPr/>
        </p:nvPicPr>
        <p:blipFill>
          <a:blip r:embed="rId2" cstate="print"/>
          <a:srcRect/>
          <a:stretch>
            <a:fillRect/>
          </a:stretch>
        </p:blipFill>
        <p:spPr bwMode="auto">
          <a:xfrm>
            <a:off x="0" y="3789040"/>
            <a:ext cx="4510558" cy="3133231"/>
          </a:xfrm>
          <a:prstGeom prst="rect">
            <a:avLst/>
          </a:prstGeom>
          <a:noFill/>
        </p:spPr>
      </p:pic>
      <p:pic>
        <p:nvPicPr>
          <p:cNvPr id="15361" name="Picture 1" descr="C:\Users\MCD1\Desktop\images (10).jpg"/>
          <p:cNvPicPr>
            <a:picLocks noChangeAspect="1" noChangeArrowheads="1"/>
          </p:cNvPicPr>
          <p:nvPr/>
        </p:nvPicPr>
        <p:blipFill>
          <a:blip r:embed="rId3" cstate="print"/>
          <a:srcRect/>
          <a:stretch>
            <a:fillRect/>
          </a:stretch>
        </p:blipFill>
        <p:spPr bwMode="auto">
          <a:xfrm>
            <a:off x="4427984" y="3789040"/>
            <a:ext cx="4716016" cy="3316178"/>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836712"/>
          </a:xfrm>
        </p:spPr>
        <p:style>
          <a:lnRef idx="1">
            <a:schemeClr val="accent2"/>
          </a:lnRef>
          <a:fillRef idx="2">
            <a:schemeClr val="accent2"/>
          </a:fillRef>
          <a:effectRef idx="1">
            <a:schemeClr val="accent2"/>
          </a:effectRef>
          <a:fontRef idx="minor">
            <a:schemeClr val="dk1"/>
          </a:fontRef>
        </p:style>
        <p:txBody>
          <a:bodyPr>
            <a:normAutofit/>
          </a:bodyPr>
          <a:lstStyle/>
          <a:p>
            <a:r>
              <a:rPr lang="fr-FR" b="1" u="sng" dirty="0" err="1"/>
              <a:t>Niju</a:t>
            </a:r>
            <a:r>
              <a:rPr lang="fr-FR" b="1" u="sng" dirty="0"/>
              <a:t> Kun</a:t>
            </a:r>
            <a:endParaRPr lang="fr-FR" dirty="0"/>
          </a:p>
        </p:txBody>
      </p:sp>
      <p:sp>
        <p:nvSpPr>
          <p:cNvPr id="3" name="Espace réservé du contenu 2"/>
          <p:cNvSpPr>
            <a:spLocks noGrp="1"/>
          </p:cNvSpPr>
          <p:nvPr>
            <p:ph idx="1"/>
          </p:nvPr>
        </p:nvSpPr>
        <p:spPr>
          <a:xfrm>
            <a:off x="0" y="836713"/>
            <a:ext cx="8686800" cy="3672408"/>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pPr lvl="0"/>
            <a:r>
              <a:rPr lang="en-US" dirty="0" err="1"/>
              <a:t>N'oublie</a:t>
            </a:r>
            <a:r>
              <a:rPr lang="en-US" dirty="0"/>
              <a:t> pas que le </a:t>
            </a:r>
            <a:r>
              <a:rPr lang="en-US" dirty="0" err="1"/>
              <a:t>karaté</a:t>
            </a:r>
            <a:r>
              <a:rPr lang="en-US" dirty="0"/>
              <a:t> commence dans le respect et </a:t>
            </a:r>
            <a:r>
              <a:rPr lang="en-US" dirty="0" err="1"/>
              <a:t>fini</a:t>
            </a:r>
            <a:r>
              <a:rPr lang="en-US" dirty="0"/>
              <a:t> dans le respect.</a:t>
            </a:r>
            <a:endParaRPr lang="fr-FR" dirty="0"/>
          </a:p>
          <a:p>
            <a:pPr lvl="0"/>
            <a:r>
              <a:rPr lang="en-US" dirty="0"/>
              <a:t>En </a:t>
            </a:r>
            <a:r>
              <a:rPr lang="en-US" dirty="0" err="1"/>
              <a:t>karaté</a:t>
            </a:r>
            <a:r>
              <a:rPr lang="en-US" dirty="0"/>
              <a:t>, on ne </a:t>
            </a:r>
            <a:r>
              <a:rPr lang="en-US" dirty="0" err="1"/>
              <a:t>prend</a:t>
            </a:r>
            <a:r>
              <a:rPr lang="en-US" dirty="0"/>
              <a:t> pas </a:t>
            </a:r>
            <a:r>
              <a:rPr lang="en-US" dirty="0" err="1"/>
              <a:t>l’initiative</a:t>
            </a:r>
            <a:r>
              <a:rPr lang="en-US" dirty="0"/>
              <a:t> de </a:t>
            </a:r>
            <a:r>
              <a:rPr lang="en-US" dirty="0" err="1"/>
              <a:t>l’attaque</a:t>
            </a:r>
            <a:r>
              <a:rPr lang="en-US" dirty="0"/>
              <a:t>.</a:t>
            </a:r>
            <a:endParaRPr lang="fr-FR" dirty="0"/>
          </a:p>
          <a:p>
            <a:pPr lvl="0"/>
            <a:r>
              <a:rPr lang="en-US" dirty="0"/>
              <a:t>Le </a:t>
            </a:r>
            <a:r>
              <a:rPr lang="en-US" dirty="0" err="1"/>
              <a:t>karaté</a:t>
            </a:r>
            <a:r>
              <a:rPr lang="en-US" dirty="0"/>
              <a:t> martial </a:t>
            </a:r>
            <a:r>
              <a:rPr lang="en-US" dirty="0" err="1"/>
              <a:t>est</a:t>
            </a:r>
            <a:r>
              <a:rPr lang="en-US" dirty="0"/>
              <a:t> </a:t>
            </a:r>
            <a:r>
              <a:rPr lang="en-US" dirty="0" err="1"/>
              <a:t>honneur</a:t>
            </a:r>
            <a:r>
              <a:rPr lang="en-US" dirty="0"/>
              <a:t> et </a:t>
            </a:r>
            <a:r>
              <a:rPr lang="en-US" dirty="0" err="1"/>
              <a:t>complément</a:t>
            </a:r>
            <a:r>
              <a:rPr lang="en-US" dirty="0"/>
              <a:t> de justice.</a:t>
            </a:r>
            <a:endParaRPr lang="fr-FR" dirty="0"/>
          </a:p>
          <a:p>
            <a:pPr lvl="0"/>
            <a:r>
              <a:rPr lang="fr-FR" dirty="0"/>
              <a:t>Apprends</a:t>
            </a:r>
            <a:r>
              <a:rPr lang="en-US" dirty="0"/>
              <a:t> déjà à </a:t>
            </a:r>
            <a:r>
              <a:rPr lang="en-US" dirty="0" err="1"/>
              <a:t>te</a:t>
            </a:r>
            <a:r>
              <a:rPr lang="en-US" dirty="0"/>
              <a:t> </a:t>
            </a:r>
            <a:r>
              <a:rPr lang="en-US" dirty="0" err="1"/>
              <a:t>connaître</a:t>
            </a:r>
            <a:r>
              <a:rPr lang="en-US" dirty="0"/>
              <a:t>, </a:t>
            </a:r>
            <a:r>
              <a:rPr lang="en-US" dirty="0" err="1"/>
              <a:t>puis</a:t>
            </a:r>
            <a:r>
              <a:rPr lang="en-US" dirty="0"/>
              <a:t> </a:t>
            </a:r>
            <a:r>
              <a:rPr lang="en-US" dirty="0" err="1"/>
              <a:t>connaisse</a:t>
            </a:r>
            <a:r>
              <a:rPr lang="en-US" dirty="0"/>
              <a:t> les </a:t>
            </a:r>
            <a:r>
              <a:rPr lang="en-US" dirty="0" err="1"/>
              <a:t>autres</a:t>
            </a:r>
            <a:r>
              <a:rPr lang="en-US" dirty="0"/>
              <a:t>.</a:t>
            </a:r>
            <a:endParaRPr lang="fr-FR" dirty="0"/>
          </a:p>
          <a:p>
            <a:pPr lvl="0"/>
            <a:r>
              <a:rPr lang="en-US" dirty="0"/>
              <a:t>La technique </a:t>
            </a:r>
            <a:r>
              <a:rPr lang="en-US" dirty="0" err="1"/>
              <a:t>mentale</a:t>
            </a:r>
            <a:r>
              <a:rPr lang="en-US" dirty="0"/>
              <a:t> </a:t>
            </a:r>
            <a:r>
              <a:rPr lang="en-US" dirty="0" err="1"/>
              <a:t>est</a:t>
            </a:r>
            <a:r>
              <a:rPr lang="en-US" dirty="0"/>
              <a:t> plus </a:t>
            </a:r>
            <a:r>
              <a:rPr lang="en-US" dirty="0" err="1"/>
              <a:t>importante</a:t>
            </a:r>
            <a:r>
              <a:rPr lang="en-US" dirty="0"/>
              <a:t> </a:t>
            </a:r>
            <a:r>
              <a:rPr lang="en-US" dirty="0" err="1"/>
              <a:t>que</a:t>
            </a:r>
            <a:r>
              <a:rPr lang="en-US" dirty="0"/>
              <a:t> la technique physique.</a:t>
            </a:r>
            <a:endParaRPr lang="fr-FR" dirty="0"/>
          </a:p>
        </p:txBody>
      </p:sp>
      <p:pic>
        <p:nvPicPr>
          <p:cNvPr id="16386" name="Picture 2" descr="Résultat de recherche d'images pour &quot;le salut au dojo&quot;"/>
          <p:cNvPicPr>
            <a:picLocks noChangeAspect="1" noChangeArrowheads="1"/>
          </p:cNvPicPr>
          <p:nvPr/>
        </p:nvPicPr>
        <p:blipFill>
          <a:blip r:embed="rId2" cstate="print"/>
          <a:srcRect/>
          <a:stretch>
            <a:fillRect/>
          </a:stretch>
        </p:blipFill>
        <p:spPr bwMode="auto">
          <a:xfrm>
            <a:off x="0" y="3861048"/>
            <a:ext cx="9144000" cy="2996952"/>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0"/>
            <a:ext cx="8229600" cy="850106"/>
          </a:xfrm>
        </p:spPr>
        <p:style>
          <a:lnRef idx="1">
            <a:schemeClr val="accent1"/>
          </a:lnRef>
          <a:fillRef idx="2">
            <a:schemeClr val="accent1"/>
          </a:fillRef>
          <a:effectRef idx="1">
            <a:schemeClr val="accent1"/>
          </a:effectRef>
          <a:fontRef idx="minor">
            <a:schemeClr val="dk1"/>
          </a:fontRef>
        </p:style>
        <p:txBody>
          <a:bodyPr/>
          <a:lstStyle/>
          <a:p>
            <a:r>
              <a:rPr lang="fr-FR" b="1" u="sng" dirty="0" err="1"/>
              <a:t>Niju</a:t>
            </a:r>
            <a:r>
              <a:rPr lang="fr-FR" b="1" u="sng" dirty="0"/>
              <a:t> Kun</a:t>
            </a:r>
            <a:endParaRPr lang="fr-FR" dirty="0"/>
          </a:p>
        </p:txBody>
      </p:sp>
      <p:sp>
        <p:nvSpPr>
          <p:cNvPr id="3" name="Espace réservé du contenu 2"/>
          <p:cNvSpPr>
            <a:spLocks noGrp="1"/>
          </p:cNvSpPr>
          <p:nvPr>
            <p:ph idx="1"/>
          </p:nvPr>
        </p:nvSpPr>
        <p:spPr>
          <a:xfrm>
            <a:off x="0" y="980729"/>
            <a:ext cx="9144000" cy="3240360"/>
          </a:xfrm>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lvl="0"/>
            <a:r>
              <a:rPr lang="en-US" dirty="0" err="1"/>
              <a:t>L'esprit</a:t>
            </a:r>
            <a:r>
              <a:rPr lang="en-US" dirty="0"/>
              <a:t> </a:t>
            </a:r>
            <a:r>
              <a:rPr lang="en-US" dirty="0" err="1"/>
              <a:t>doit</a:t>
            </a:r>
            <a:r>
              <a:rPr lang="en-US" dirty="0"/>
              <a:t> </a:t>
            </a:r>
            <a:r>
              <a:rPr lang="en-US" dirty="0" err="1"/>
              <a:t>être</a:t>
            </a:r>
            <a:r>
              <a:rPr lang="en-US" dirty="0"/>
              <a:t> </a:t>
            </a:r>
            <a:r>
              <a:rPr lang="en-US" dirty="0" err="1"/>
              <a:t>libre</a:t>
            </a:r>
            <a:r>
              <a:rPr lang="en-US" dirty="0"/>
              <a:t>.</a:t>
            </a:r>
            <a:endParaRPr lang="fr-FR" dirty="0"/>
          </a:p>
          <a:p>
            <a:pPr lvl="0"/>
            <a:r>
              <a:rPr lang="en-US" dirty="0"/>
              <a:t>La </a:t>
            </a:r>
            <a:r>
              <a:rPr lang="en-US" dirty="0" err="1"/>
              <a:t>malchance</a:t>
            </a:r>
            <a:r>
              <a:rPr lang="en-US" dirty="0"/>
              <a:t> </a:t>
            </a:r>
            <a:r>
              <a:rPr lang="en-US" dirty="0" err="1"/>
              <a:t>provient</a:t>
            </a:r>
            <a:r>
              <a:rPr lang="en-US" dirty="0"/>
              <a:t> de la </a:t>
            </a:r>
            <a:r>
              <a:rPr lang="en-US" dirty="0" err="1"/>
              <a:t>négligence</a:t>
            </a:r>
            <a:r>
              <a:rPr lang="en-US" dirty="0"/>
              <a:t>.</a:t>
            </a:r>
            <a:endParaRPr lang="fr-FR" dirty="0"/>
          </a:p>
          <a:p>
            <a:pPr lvl="0"/>
            <a:r>
              <a:rPr lang="en-US" dirty="0"/>
              <a:t>Le </a:t>
            </a:r>
            <a:r>
              <a:rPr lang="en-US" dirty="0" err="1"/>
              <a:t>karaté</a:t>
            </a:r>
            <a:r>
              <a:rPr lang="en-US" dirty="0"/>
              <a:t> martial ne se </a:t>
            </a:r>
            <a:r>
              <a:rPr lang="en-US" dirty="0" err="1"/>
              <a:t>pratique</a:t>
            </a:r>
            <a:r>
              <a:rPr lang="en-US" dirty="0"/>
              <a:t> pas </a:t>
            </a:r>
            <a:r>
              <a:rPr lang="en-US" dirty="0" err="1"/>
              <a:t>seulement</a:t>
            </a:r>
            <a:r>
              <a:rPr lang="en-US" dirty="0"/>
              <a:t> au dojo. Il </a:t>
            </a:r>
            <a:r>
              <a:rPr lang="en-US" dirty="0" err="1"/>
              <a:t>faut</a:t>
            </a:r>
            <a:r>
              <a:rPr lang="en-US" dirty="0"/>
              <a:t> transporter les </a:t>
            </a:r>
            <a:r>
              <a:rPr lang="en-US" dirty="0" err="1"/>
              <a:t>qualités</a:t>
            </a:r>
            <a:r>
              <a:rPr lang="en-US" dirty="0"/>
              <a:t> </a:t>
            </a:r>
            <a:r>
              <a:rPr lang="en-US" dirty="0" err="1"/>
              <a:t>acquises</a:t>
            </a:r>
            <a:r>
              <a:rPr lang="en-US" dirty="0"/>
              <a:t> par le </a:t>
            </a:r>
            <a:r>
              <a:rPr lang="en-US" dirty="0" err="1"/>
              <a:t>karaté</a:t>
            </a:r>
            <a:r>
              <a:rPr lang="en-US" dirty="0"/>
              <a:t> </a:t>
            </a:r>
            <a:r>
              <a:rPr lang="en-US" dirty="0" err="1"/>
              <a:t>dans</a:t>
            </a:r>
            <a:r>
              <a:rPr lang="en-US" dirty="0"/>
              <a:t> la vie de </a:t>
            </a:r>
            <a:r>
              <a:rPr lang="en-US" dirty="0" err="1"/>
              <a:t>tous</a:t>
            </a:r>
            <a:r>
              <a:rPr lang="en-US" dirty="0"/>
              <a:t> les </a:t>
            </a:r>
            <a:r>
              <a:rPr lang="en-US" dirty="0" err="1"/>
              <a:t>jours</a:t>
            </a:r>
            <a:r>
              <a:rPr lang="en-US" dirty="0"/>
              <a:t>.</a:t>
            </a:r>
            <a:endParaRPr lang="fr-FR" dirty="0"/>
          </a:p>
          <a:p>
            <a:pPr lvl="0"/>
            <a:r>
              <a:rPr lang="en-US" dirty="0"/>
              <a:t>La </a:t>
            </a:r>
            <a:r>
              <a:rPr lang="en-US" dirty="0" err="1"/>
              <a:t>voie</a:t>
            </a:r>
            <a:r>
              <a:rPr lang="en-US" dirty="0"/>
              <a:t> du </a:t>
            </a:r>
            <a:r>
              <a:rPr lang="en-US" dirty="0" err="1"/>
              <a:t>karaté</a:t>
            </a:r>
            <a:r>
              <a:rPr lang="en-US" dirty="0"/>
              <a:t> se </a:t>
            </a:r>
            <a:r>
              <a:rPr lang="en-US" dirty="0" err="1"/>
              <a:t>retrouve</a:t>
            </a:r>
            <a:r>
              <a:rPr lang="en-US" dirty="0"/>
              <a:t> en </a:t>
            </a:r>
            <a:r>
              <a:rPr lang="en-US" dirty="0" err="1"/>
              <a:t>toute</a:t>
            </a:r>
            <a:r>
              <a:rPr lang="en-US" dirty="0"/>
              <a:t> chose, et </a:t>
            </a:r>
            <a:r>
              <a:rPr lang="en-US" dirty="0" err="1"/>
              <a:t>c'est</a:t>
            </a:r>
            <a:r>
              <a:rPr lang="en-US" dirty="0"/>
              <a:t> </a:t>
            </a:r>
            <a:r>
              <a:rPr lang="en-US" dirty="0" err="1"/>
              <a:t>là</a:t>
            </a:r>
            <a:r>
              <a:rPr lang="en-US" dirty="0"/>
              <a:t> le secret de </a:t>
            </a:r>
            <a:r>
              <a:rPr lang="en-US" dirty="0" err="1"/>
              <a:t>sa</a:t>
            </a:r>
            <a:r>
              <a:rPr lang="en-US" dirty="0"/>
              <a:t> </a:t>
            </a:r>
            <a:r>
              <a:rPr lang="en-US" dirty="0" err="1"/>
              <a:t>beauté</a:t>
            </a:r>
            <a:r>
              <a:rPr lang="en-US" dirty="0"/>
              <a:t> </a:t>
            </a:r>
            <a:r>
              <a:rPr lang="en-US" dirty="0" err="1"/>
              <a:t>intrinsèque</a:t>
            </a:r>
            <a:r>
              <a:rPr lang="en-US" dirty="0"/>
              <a:t>.</a:t>
            </a:r>
            <a:endParaRPr lang="fr-FR" dirty="0"/>
          </a:p>
          <a:p>
            <a:endParaRPr lang="fr-FR" dirty="0"/>
          </a:p>
        </p:txBody>
      </p:sp>
      <p:pic>
        <p:nvPicPr>
          <p:cNvPr id="2051" name="Picture 3" descr="C:\Users\MCD1\Desktop\karaté vidio\karaté photos\images (15).jpg"/>
          <p:cNvPicPr>
            <a:picLocks noChangeAspect="1" noChangeArrowheads="1"/>
          </p:cNvPicPr>
          <p:nvPr/>
        </p:nvPicPr>
        <p:blipFill>
          <a:blip r:embed="rId2" cstate="print"/>
          <a:srcRect/>
          <a:stretch>
            <a:fillRect/>
          </a:stretch>
        </p:blipFill>
        <p:spPr bwMode="auto">
          <a:xfrm>
            <a:off x="5292080" y="4293096"/>
            <a:ext cx="3851920" cy="2564904"/>
          </a:xfrm>
          <a:prstGeom prst="rect">
            <a:avLst/>
          </a:prstGeom>
          <a:noFill/>
        </p:spPr>
      </p:pic>
      <p:pic>
        <p:nvPicPr>
          <p:cNvPr id="15362" name="Picture 2" descr="Résultat de recherche d'images pour &quot;le salut au dojo&quot;"/>
          <p:cNvPicPr>
            <a:picLocks noChangeAspect="1" noChangeArrowheads="1"/>
          </p:cNvPicPr>
          <p:nvPr/>
        </p:nvPicPr>
        <p:blipFill>
          <a:blip r:embed="rId3" cstate="print"/>
          <a:srcRect/>
          <a:stretch>
            <a:fillRect/>
          </a:stretch>
        </p:blipFill>
        <p:spPr bwMode="auto">
          <a:xfrm>
            <a:off x="0" y="4221088"/>
            <a:ext cx="5220072" cy="2636912"/>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0"/>
            <a:ext cx="8229600" cy="836712"/>
          </a:xfrm>
        </p:spPr>
        <p:style>
          <a:lnRef idx="1">
            <a:schemeClr val="accent6"/>
          </a:lnRef>
          <a:fillRef idx="2">
            <a:schemeClr val="accent6"/>
          </a:fillRef>
          <a:effectRef idx="1">
            <a:schemeClr val="accent6"/>
          </a:effectRef>
          <a:fontRef idx="minor">
            <a:schemeClr val="dk1"/>
          </a:fontRef>
        </p:style>
        <p:txBody>
          <a:bodyPr/>
          <a:lstStyle/>
          <a:p>
            <a:r>
              <a:rPr lang="en-US" b="1" dirty="0"/>
              <a:t> </a:t>
            </a:r>
            <a:r>
              <a:rPr lang="fr-FR" b="1" u="sng" dirty="0" err="1"/>
              <a:t>Niju</a:t>
            </a:r>
            <a:r>
              <a:rPr lang="fr-FR" b="1" u="sng" dirty="0"/>
              <a:t> Kun</a:t>
            </a:r>
            <a:endParaRPr lang="fr-FR" dirty="0"/>
          </a:p>
        </p:txBody>
      </p:sp>
      <p:sp>
        <p:nvSpPr>
          <p:cNvPr id="3" name="Espace réservé du contenu 2"/>
          <p:cNvSpPr>
            <a:spLocks noGrp="1"/>
          </p:cNvSpPr>
          <p:nvPr>
            <p:ph idx="1"/>
          </p:nvPr>
        </p:nvSpPr>
        <p:spPr>
          <a:xfrm>
            <a:off x="0" y="764705"/>
            <a:ext cx="9144000" cy="4536504"/>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lvl="0"/>
            <a:r>
              <a:rPr lang="en-US" dirty="0"/>
              <a:t>Ne </a:t>
            </a:r>
            <a:r>
              <a:rPr lang="en-US" dirty="0" err="1"/>
              <a:t>soyez</a:t>
            </a:r>
            <a:r>
              <a:rPr lang="en-US" dirty="0"/>
              <a:t> pas </a:t>
            </a:r>
            <a:r>
              <a:rPr lang="en-US" dirty="0" err="1"/>
              <a:t>obsédé</a:t>
            </a:r>
            <a:r>
              <a:rPr lang="en-US" dirty="0"/>
              <a:t> par la </a:t>
            </a:r>
            <a:r>
              <a:rPr lang="en-US" dirty="0" err="1"/>
              <a:t>victoire</a:t>
            </a:r>
            <a:r>
              <a:rPr lang="en-US" dirty="0"/>
              <a:t> ; </a:t>
            </a:r>
            <a:r>
              <a:rPr lang="en-US" dirty="0" err="1"/>
              <a:t>pensez</a:t>
            </a:r>
            <a:r>
              <a:rPr lang="en-US" dirty="0"/>
              <a:t> </a:t>
            </a:r>
            <a:r>
              <a:rPr lang="en-US" dirty="0" err="1"/>
              <a:t>plutôt</a:t>
            </a:r>
            <a:r>
              <a:rPr lang="en-US" dirty="0"/>
              <a:t> à ne pas </a:t>
            </a:r>
            <a:r>
              <a:rPr lang="en-US" dirty="0" err="1"/>
              <a:t>perdre</a:t>
            </a:r>
            <a:r>
              <a:rPr lang="en-US" dirty="0"/>
              <a:t>.</a:t>
            </a:r>
            <a:endParaRPr lang="fr-FR" dirty="0"/>
          </a:p>
          <a:p>
            <a:pPr lvl="0"/>
            <a:r>
              <a:rPr lang="en-US" dirty="0"/>
              <a:t>Adapter ton attitude à </a:t>
            </a:r>
            <a:r>
              <a:rPr lang="en-US" dirty="0" err="1"/>
              <a:t>celle</a:t>
            </a:r>
            <a:r>
              <a:rPr lang="en-US" dirty="0"/>
              <a:t> de </a:t>
            </a:r>
            <a:r>
              <a:rPr lang="en-US" dirty="0" err="1"/>
              <a:t>l’ennemi</a:t>
            </a:r>
            <a:r>
              <a:rPr lang="en-US" dirty="0"/>
              <a:t>. </a:t>
            </a:r>
            <a:r>
              <a:rPr lang="en-US" dirty="0" err="1"/>
              <a:t>Ajustez</a:t>
            </a:r>
            <a:r>
              <a:rPr lang="en-US" dirty="0"/>
              <a:t> </a:t>
            </a:r>
            <a:r>
              <a:rPr lang="en-US" dirty="0" err="1"/>
              <a:t>votre</a:t>
            </a:r>
            <a:r>
              <a:rPr lang="en-US" dirty="0"/>
              <a:t> position en </a:t>
            </a:r>
            <a:r>
              <a:rPr lang="en-US" dirty="0" err="1"/>
              <a:t>fonction</a:t>
            </a:r>
            <a:r>
              <a:rPr lang="en-US" dirty="0"/>
              <a:t> de </a:t>
            </a:r>
            <a:r>
              <a:rPr lang="en-US" dirty="0" err="1"/>
              <a:t>l'adversaire</a:t>
            </a:r>
            <a:r>
              <a:rPr lang="en-US" dirty="0"/>
              <a:t>.</a:t>
            </a:r>
            <a:endParaRPr lang="fr-FR" dirty="0"/>
          </a:p>
          <a:p>
            <a:pPr lvl="0"/>
            <a:r>
              <a:rPr lang="en-US" dirty="0"/>
              <a:t>Le </a:t>
            </a:r>
            <a:r>
              <a:rPr lang="en-US" dirty="0" err="1"/>
              <a:t>karaté</a:t>
            </a:r>
            <a:r>
              <a:rPr lang="en-US" dirty="0"/>
              <a:t> </a:t>
            </a:r>
            <a:r>
              <a:rPr lang="en-US" dirty="0" err="1"/>
              <a:t>est</a:t>
            </a:r>
            <a:r>
              <a:rPr lang="en-US" dirty="0"/>
              <a:t> </a:t>
            </a:r>
            <a:r>
              <a:rPr lang="en-US" dirty="0" err="1"/>
              <a:t>manœuvre</a:t>
            </a:r>
            <a:r>
              <a:rPr lang="en-US" dirty="0"/>
              <a:t> entre </a:t>
            </a:r>
            <a:r>
              <a:rPr lang="en-US" dirty="0" err="1"/>
              <a:t>vrai</a:t>
            </a:r>
            <a:r>
              <a:rPr lang="en-US" dirty="0"/>
              <a:t> et faux. </a:t>
            </a:r>
            <a:r>
              <a:rPr lang="en-US" dirty="0" err="1"/>
              <a:t>L’essentiel</a:t>
            </a:r>
            <a:r>
              <a:rPr lang="en-US" dirty="0"/>
              <a:t> en combat </a:t>
            </a:r>
            <a:r>
              <a:rPr lang="en-US" dirty="0" err="1"/>
              <a:t>est</a:t>
            </a:r>
            <a:r>
              <a:rPr lang="en-US" dirty="0"/>
              <a:t> de </a:t>
            </a:r>
            <a:r>
              <a:rPr lang="en-US" dirty="0" err="1"/>
              <a:t>trouver</a:t>
            </a:r>
            <a:r>
              <a:rPr lang="en-US" dirty="0"/>
              <a:t> le </a:t>
            </a:r>
            <a:r>
              <a:rPr lang="en-US" dirty="0" err="1"/>
              <a:t>juste</a:t>
            </a:r>
            <a:r>
              <a:rPr lang="en-US" dirty="0"/>
              <a:t> milieu entre les forces et </a:t>
            </a:r>
            <a:r>
              <a:rPr lang="en-US" dirty="0" err="1"/>
              <a:t>faiblesses</a:t>
            </a:r>
            <a:r>
              <a:rPr lang="en-US" dirty="0"/>
              <a:t>.</a:t>
            </a:r>
            <a:endParaRPr lang="fr-FR" dirty="0"/>
          </a:p>
          <a:p>
            <a:r>
              <a:rPr lang="en-US" dirty="0" err="1"/>
              <a:t>Considérez</a:t>
            </a:r>
            <a:r>
              <a:rPr lang="en-US" dirty="0"/>
              <a:t> les mains et les </a:t>
            </a:r>
            <a:r>
              <a:rPr lang="en-US" dirty="0" err="1"/>
              <a:t>pieds</a:t>
            </a:r>
            <a:r>
              <a:rPr lang="en-US" dirty="0"/>
              <a:t> de </a:t>
            </a:r>
            <a:r>
              <a:rPr lang="en-US" dirty="0" err="1"/>
              <a:t>l'adversaire</a:t>
            </a:r>
            <a:r>
              <a:rPr lang="en-US" dirty="0"/>
              <a:t> </a:t>
            </a:r>
            <a:r>
              <a:rPr lang="en-US" dirty="0" err="1"/>
              <a:t>comme</a:t>
            </a:r>
            <a:r>
              <a:rPr lang="en-US" dirty="0"/>
              <a:t> des lames </a:t>
            </a:r>
            <a:r>
              <a:rPr lang="en-US" dirty="0" err="1"/>
              <a:t>tranchantes</a:t>
            </a:r>
            <a:r>
              <a:rPr lang="en-US" dirty="0"/>
              <a:t>.</a:t>
            </a:r>
            <a:endParaRPr lang="fr-FR" dirty="0"/>
          </a:p>
          <a:p>
            <a:r>
              <a:rPr lang="en-US" dirty="0" err="1"/>
              <a:t>Recherchez</a:t>
            </a:r>
            <a:r>
              <a:rPr lang="en-US" dirty="0"/>
              <a:t> le </a:t>
            </a:r>
            <a:r>
              <a:rPr lang="en-US" dirty="0" err="1"/>
              <a:t>perfectionnement</a:t>
            </a:r>
            <a:r>
              <a:rPr lang="en-US" dirty="0"/>
              <a:t> </a:t>
            </a:r>
            <a:r>
              <a:rPr lang="en-US" dirty="0" err="1"/>
              <a:t>en</a:t>
            </a:r>
            <a:r>
              <a:rPr lang="en-US" dirty="0"/>
              <a:t> kata, le combat </a:t>
            </a:r>
            <a:r>
              <a:rPr lang="en-US" dirty="0" err="1"/>
              <a:t>réel</a:t>
            </a:r>
            <a:r>
              <a:rPr lang="en-US" dirty="0"/>
              <a:t> </a:t>
            </a:r>
            <a:r>
              <a:rPr lang="en-US" dirty="0" err="1"/>
              <a:t>est</a:t>
            </a:r>
            <a:r>
              <a:rPr lang="en-US" dirty="0"/>
              <a:t> </a:t>
            </a:r>
            <a:r>
              <a:rPr lang="en-US" dirty="0" err="1"/>
              <a:t>une</a:t>
            </a:r>
            <a:r>
              <a:rPr lang="en-US" dirty="0"/>
              <a:t> </a:t>
            </a:r>
            <a:r>
              <a:rPr lang="en-US" dirty="0" err="1"/>
              <a:t>autre</a:t>
            </a:r>
            <a:r>
              <a:rPr lang="en-US" dirty="0"/>
              <a:t> affaire.</a:t>
            </a:r>
            <a:endParaRPr lang="fr-FR" dirty="0"/>
          </a:p>
          <a:p>
            <a:endParaRPr lang="fr-FR" dirty="0"/>
          </a:p>
        </p:txBody>
      </p:sp>
      <p:pic>
        <p:nvPicPr>
          <p:cNvPr id="14338" name="Picture 2" descr="Résultat de recherche d'images pour &quot;le salut au dojo&quot;"/>
          <p:cNvPicPr>
            <a:picLocks noChangeAspect="1" noChangeArrowheads="1"/>
          </p:cNvPicPr>
          <p:nvPr/>
        </p:nvPicPr>
        <p:blipFill>
          <a:blip r:embed="rId2" cstate="print"/>
          <a:srcRect/>
          <a:stretch>
            <a:fillRect/>
          </a:stretch>
        </p:blipFill>
        <p:spPr bwMode="auto">
          <a:xfrm>
            <a:off x="4427984" y="5013175"/>
            <a:ext cx="4716016" cy="1844825"/>
          </a:xfrm>
          <a:prstGeom prst="rect">
            <a:avLst/>
          </a:prstGeom>
          <a:noFill/>
        </p:spPr>
      </p:pic>
      <p:pic>
        <p:nvPicPr>
          <p:cNvPr id="14340" name="Picture 4" descr="Résultat de recherche d'images pour &quot;le salut au dojo&quot;"/>
          <p:cNvPicPr>
            <a:picLocks noChangeAspect="1" noChangeArrowheads="1"/>
          </p:cNvPicPr>
          <p:nvPr/>
        </p:nvPicPr>
        <p:blipFill>
          <a:blip r:embed="rId3" cstate="print"/>
          <a:srcRect/>
          <a:stretch>
            <a:fillRect/>
          </a:stretch>
        </p:blipFill>
        <p:spPr bwMode="auto">
          <a:xfrm>
            <a:off x="0" y="5229200"/>
            <a:ext cx="5148064" cy="16288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0" y="764704"/>
            <a:ext cx="9144000" cy="5361459"/>
          </a:xfrm>
        </p:spPr>
        <p:txBody>
          <a:bodyPr>
            <a:normAutofit/>
          </a:bodyPr>
          <a:lstStyle/>
          <a:p>
            <a:r>
              <a:rPr lang="en-US" b="1" dirty="0" err="1"/>
              <a:t>Université</a:t>
            </a:r>
            <a:r>
              <a:rPr lang="en-US" b="1" dirty="0"/>
              <a:t> Batna-02</a:t>
            </a:r>
            <a:endParaRPr lang="fr-FR" dirty="0"/>
          </a:p>
          <a:p>
            <a:r>
              <a:rPr lang="fr-FR" b="1" dirty="0"/>
              <a:t>Institue Science </a:t>
            </a:r>
            <a:r>
              <a:rPr lang="fr-FR" b="1" dirty="0" err="1"/>
              <a:t>téchnique</a:t>
            </a:r>
            <a:r>
              <a:rPr lang="fr-FR" b="1" dirty="0"/>
              <a:t> des APS</a:t>
            </a:r>
            <a:r>
              <a:rPr lang="en-US" b="1" dirty="0"/>
              <a:t> </a:t>
            </a:r>
            <a:endParaRPr lang="fr-FR" dirty="0"/>
          </a:p>
          <a:p>
            <a:pPr algn="ctr"/>
            <a:r>
              <a:rPr lang="en-US" sz="4800" b="1" dirty="0" err="1"/>
              <a:t>Cours</a:t>
            </a:r>
            <a:r>
              <a:rPr lang="en-US" sz="4800" b="1" dirty="0"/>
              <a:t> 0</a:t>
            </a:r>
            <a:r>
              <a:rPr lang="ar-SA" sz="4800" b="1" dirty="0"/>
              <a:t>6</a:t>
            </a:r>
            <a:r>
              <a:rPr lang="fr-FR" sz="4800" b="1" dirty="0"/>
              <a:t> –</a:t>
            </a:r>
            <a:r>
              <a:rPr lang="en-US" sz="4800" b="1" dirty="0"/>
              <a:t>Les  </a:t>
            </a:r>
            <a:r>
              <a:rPr lang="en-US" sz="4800" b="1" dirty="0" err="1"/>
              <a:t>effets</a:t>
            </a:r>
            <a:r>
              <a:rPr lang="en-US" sz="4800" b="1" dirty="0"/>
              <a:t> </a:t>
            </a:r>
            <a:r>
              <a:rPr lang="en-US" sz="4800" b="1" dirty="0" err="1"/>
              <a:t>bénéfiques</a:t>
            </a:r>
            <a:r>
              <a:rPr lang="en-US" sz="4800" b="1" dirty="0"/>
              <a:t> de la </a:t>
            </a:r>
            <a:r>
              <a:rPr lang="en-US" sz="4800" b="1" dirty="0" err="1"/>
              <a:t>pratique</a:t>
            </a:r>
            <a:r>
              <a:rPr lang="en-US" sz="4800" b="1" dirty="0"/>
              <a:t> du </a:t>
            </a:r>
            <a:r>
              <a:rPr lang="en-US" sz="4800" b="1" dirty="0" err="1"/>
              <a:t>karaté</a:t>
            </a:r>
            <a:endParaRPr lang="fr-FR" sz="4800" dirty="0"/>
          </a:p>
          <a:p>
            <a:pPr algn="r" rtl="1"/>
            <a:r>
              <a:rPr lang="ar-SA" sz="4800" b="1" dirty="0"/>
              <a:t>فوائد تعلم الكاراتيه</a:t>
            </a:r>
            <a:r>
              <a:rPr lang="ar-SA" sz="4800" dirty="0"/>
              <a:t>:</a:t>
            </a:r>
            <a:br>
              <a:rPr lang="en-US" dirty="0"/>
            </a:br>
            <a:endParaRPr lang="fr-FR" dirty="0"/>
          </a:p>
        </p:txBody>
      </p:sp>
      <p:pic>
        <p:nvPicPr>
          <p:cNvPr id="1026" name="Picture 2" descr="C:\Users\MCD1\Desktop\karaté vidio\chito ryu\images.jpg"/>
          <p:cNvPicPr>
            <a:picLocks noChangeAspect="1" noChangeArrowheads="1"/>
          </p:cNvPicPr>
          <p:nvPr/>
        </p:nvPicPr>
        <p:blipFill>
          <a:blip r:embed="rId2" cstate="print"/>
          <a:srcRect/>
          <a:stretch>
            <a:fillRect/>
          </a:stretch>
        </p:blipFill>
        <p:spPr bwMode="auto">
          <a:xfrm>
            <a:off x="0" y="3789040"/>
            <a:ext cx="3779912" cy="3150379"/>
          </a:xfrm>
          <a:prstGeom prst="rect">
            <a:avLst/>
          </a:prstGeom>
          <a:noFill/>
        </p:spPr>
      </p:pic>
      <p:pic>
        <p:nvPicPr>
          <p:cNvPr id="1027" name="Picture 3" descr="C:\Users\MCD1\Desktop\karaté vidio\goju ryu\images (1).jpg"/>
          <p:cNvPicPr>
            <a:picLocks noChangeAspect="1" noChangeArrowheads="1"/>
          </p:cNvPicPr>
          <p:nvPr/>
        </p:nvPicPr>
        <p:blipFill>
          <a:blip r:embed="rId3" cstate="print"/>
          <a:srcRect/>
          <a:stretch>
            <a:fillRect/>
          </a:stretch>
        </p:blipFill>
        <p:spPr bwMode="auto">
          <a:xfrm>
            <a:off x="3851920" y="4293096"/>
            <a:ext cx="5292080" cy="3209528"/>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ar-SA" b="1" dirty="0"/>
              <a:t>فوائد تعلم الكاراتيه</a:t>
            </a:r>
            <a:r>
              <a:rPr lang="ar-SA" dirty="0"/>
              <a:t>:</a:t>
            </a:r>
            <a:endParaRPr lang="fr-FR" dirty="0"/>
          </a:p>
        </p:txBody>
      </p:sp>
      <p:sp>
        <p:nvSpPr>
          <p:cNvPr id="3" name="Espace réservé du contenu 2"/>
          <p:cNvSpPr>
            <a:spLocks noGrp="1"/>
          </p:cNvSpPr>
          <p:nvPr>
            <p:ph idx="1"/>
          </p:nvPr>
        </p:nvSpPr>
        <p:spPr>
          <a:xfrm>
            <a:off x="0" y="1600200"/>
            <a:ext cx="9144000" cy="4525963"/>
          </a:xfrm>
        </p:spPr>
        <p:style>
          <a:lnRef idx="1">
            <a:schemeClr val="accent6"/>
          </a:lnRef>
          <a:fillRef idx="2">
            <a:schemeClr val="accent6"/>
          </a:fillRef>
          <a:effectRef idx="1">
            <a:schemeClr val="accent6"/>
          </a:effectRef>
          <a:fontRef idx="minor">
            <a:schemeClr val="dk1"/>
          </a:fontRef>
        </p:style>
        <p:txBody>
          <a:bodyPr/>
          <a:lstStyle/>
          <a:p>
            <a:pPr algn="r" rtl="1"/>
            <a:r>
              <a:rPr lang="ar-SA" b="1" dirty="0"/>
              <a:t>بقدر ما تعتبر الكاراتيه نظاماً للدفاع عن النفس فهي أيضاً تعمل على تنمية الذات وتطوير العقل والبدن وتحتوي على العديد من الفوائد التي تساعد الفرد في اتخاذ قراره في ممارسة لعبة الكاراتيه وهي كالتالي</a:t>
            </a:r>
            <a:endParaRPr lang="fr-FR" b="1" dirty="0"/>
          </a:p>
        </p:txBody>
      </p:sp>
      <p:pic>
        <p:nvPicPr>
          <p:cNvPr id="2050" name="Picture 2" descr="C:\Users\MCD1\Desktop\karaté vidio\images (9).jpg"/>
          <p:cNvPicPr>
            <a:picLocks noChangeAspect="1" noChangeArrowheads="1"/>
          </p:cNvPicPr>
          <p:nvPr/>
        </p:nvPicPr>
        <p:blipFill>
          <a:blip r:embed="rId2" cstate="print"/>
          <a:srcRect/>
          <a:stretch>
            <a:fillRect/>
          </a:stretch>
        </p:blipFill>
        <p:spPr bwMode="auto">
          <a:xfrm>
            <a:off x="3203848" y="3933057"/>
            <a:ext cx="2520280" cy="2924944"/>
          </a:xfrm>
          <a:prstGeom prst="rect">
            <a:avLst/>
          </a:prstGeom>
          <a:noFill/>
        </p:spPr>
      </p:pic>
      <p:pic>
        <p:nvPicPr>
          <p:cNvPr id="2051" name="Picture 3" descr="C:\Users\MCD1\Desktop\karaté vidio\images (31).jpg"/>
          <p:cNvPicPr>
            <a:picLocks noChangeAspect="1" noChangeArrowheads="1"/>
          </p:cNvPicPr>
          <p:nvPr/>
        </p:nvPicPr>
        <p:blipFill>
          <a:blip r:embed="rId3" cstate="print"/>
          <a:srcRect/>
          <a:stretch>
            <a:fillRect/>
          </a:stretch>
        </p:blipFill>
        <p:spPr bwMode="auto">
          <a:xfrm>
            <a:off x="0" y="3861048"/>
            <a:ext cx="3203848" cy="2996952"/>
          </a:xfrm>
          <a:prstGeom prst="rect">
            <a:avLst/>
          </a:prstGeom>
          <a:noFill/>
        </p:spPr>
      </p:pic>
      <p:pic>
        <p:nvPicPr>
          <p:cNvPr id="2052" name="Picture 4" descr="C:\Users\MCD1\Desktop\karaté vidio\images (35).jpg"/>
          <p:cNvPicPr>
            <a:picLocks noChangeAspect="1" noChangeArrowheads="1"/>
          </p:cNvPicPr>
          <p:nvPr/>
        </p:nvPicPr>
        <p:blipFill>
          <a:blip r:embed="rId4" cstate="print"/>
          <a:srcRect/>
          <a:stretch>
            <a:fillRect/>
          </a:stretch>
        </p:blipFill>
        <p:spPr bwMode="auto">
          <a:xfrm>
            <a:off x="5724128" y="3933056"/>
            <a:ext cx="3419872" cy="2808312"/>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ar-SA" b="1" dirty="0"/>
              <a:t>أهميتها </a:t>
            </a:r>
            <a:r>
              <a:rPr lang="ar-SA" b="1" dirty="0" err="1"/>
              <a:t>للبالغين</a:t>
            </a:r>
            <a:r>
              <a:rPr lang="ar-SA" dirty="0" err="1"/>
              <a:t>:</a:t>
            </a:r>
            <a:r>
              <a:rPr lang="ar-SA" dirty="0"/>
              <a:t> </a:t>
            </a:r>
            <a:endParaRPr lang="fr-FR" dirty="0"/>
          </a:p>
        </p:txBody>
      </p:sp>
      <p:sp>
        <p:nvSpPr>
          <p:cNvPr id="3" name="Espace réservé du contenu 2"/>
          <p:cNvSpPr>
            <a:spLocks noGrp="1"/>
          </p:cNvSpPr>
          <p:nvPr>
            <p:ph idx="1"/>
          </p:nvPr>
        </p:nvSpPr>
        <p:spPr>
          <a:xfrm>
            <a:off x="457200" y="1340768"/>
            <a:ext cx="8229600" cy="4785395"/>
          </a:xfrm>
        </p:spPr>
        <p:style>
          <a:lnRef idx="1">
            <a:schemeClr val="accent3"/>
          </a:lnRef>
          <a:fillRef idx="2">
            <a:schemeClr val="accent3"/>
          </a:fillRef>
          <a:effectRef idx="1">
            <a:schemeClr val="accent3"/>
          </a:effectRef>
          <a:fontRef idx="minor">
            <a:schemeClr val="dk1"/>
          </a:fontRef>
        </p:style>
        <p:txBody>
          <a:bodyPr/>
          <a:lstStyle/>
          <a:p>
            <a:pPr algn="r" rtl="1"/>
            <a:r>
              <a:rPr lang="ar-SA" dirty="0"/>
              <a:t>التنسيق بين القدرات البدنية </a:t>
            </a:r>
            <a:r>
              <a:rPr lang="ar-SA" dirty="0" err="1"/>
              <a:t>والعقلية </a:t>
            </a:r>
            <a:r>
              <a:rPr lang="ar-SA" dirty="0"/>
              <a:t>( التنفس، حركة </a:t>
            </a:r>
            <a:r>
              <a:rPr lang="ar-SA" dirty="0" err="1"/>
              <a:t>الجسم </a:t>
            </a:r>
            <a:r>
              <a:rPr lang="ar-SA" dirty="0"/>
              <a:t>، </a:t>
            </a:r>
            <a:r>
              <a:rPr lang="ar-SA" dirty="0" err="1"/>
              <a:t>الوقفة </a:t>
            </a:r>
            <a:r>
              <a:rPr lang="ar-SA" dirty="0"/>
              <a:t>، الاصطفاف، التفكير،الحفظ، التركيز والانتباه</a:t>
            </a:r>
            <a:r>
              <a:rPr lang="en-US" dirty="0"/>
              <a:t>، </a:t>
            </a:r>
            <a:r>
              <a:rPr lang="ar-SA" dirty="0" err="1"/>
              <a:t>المرونة </a:t>
            </a:r>
            <a:r>
              <a:rPr lang="ar-SA" dirty="0"/>
              <a:t>، </a:t>
            </a:r>
            <a:r>
              <a:rPr lang="ar-SA" dirty="0" err="1"/>
              <a:t>التحمل </a:t>
            </a:r>
            <a:r>
              <a:rPr lang="ar-SA" dirty="0"/>
              <a:t>، </a:t>
            </a:r>
            <a:r>
              <a:rPr lang="ar-SA" dirty="0" err="1"/>
              <a:t>التوازن </a:t>
            </a:r>
            <a:r>
              <a:rPr lang="ar-SA" dirty="0"/>
              <a:t>، التناسق</a:t>
            </a:r>
            <a:r>
              <a:rPr lang="ar-SA" dirty="0" err="1"/>
              <a:t>)</a:t>
            </a:r>
            <a:r>
              <a:rPr lang="en-US" dirty="0"/>
              <a:t> .</a:t>
            </a:r>
            <a:br>
              <a:rPr lang="en-US" dirty="0"/>
            </a:br>
            <a:r>
              <a:rPr lang="ar-SA" dirty="0"/>
              <a:t>-السيطرة والتحكم في </a:t>
            </a:r>
            <a:r>
              <a:rPr lang="ar-SA" dirty="0" err="1"/>
              <a:t>الجسم </a:t>
            </a:r>
            <a:r>
              <a:rPr lang="ar-SA" dirty="0"/>
              <a:t>(تشكيل برامج حركية في المخ</a:t>
            </a:r>
            <a:r>
              <a:rPr lang="ar-SA" dirty="0" err="1"/>
              <a:t>)</a:t>
            </a:r>
            <a:r>
              <a:rPr lang="en-US" dirty="0"/>
              <a:t> </a:t>
            </a:r>
            <a:r>
              <a:rPr lang="ar-SA" dirty="0"/>
              <a:t>-تطوير ذهن قوي وذكي يكون هادئاً ومرناً في مواجهة الضغوط</a:t>
            </a:r>
            <a:r>
              <a:rPr lang="en-US" dirty="0"/>
              <a:t>.</a:t>
            </a:r>
            <a:br>
              <a:rPr lang="en-US" dirty="0"/>
            </a:br>
            <a:endParaRPr lang="fr-FR" dirty="0"/>
          </a:p>
        </p:txBody>
      </p:sp>
      <p:pic>
        <p:nvPicPr>
          <p:cNvPr id="1026" name="Picture 2" descr="C:\Users\MCD1\Desktop\karaté vidio\karaté  photos\images (5).jpg"/>
          <p:cNvPicPr>
            <a:picLocks noChangeAspect="1" noChangeArrowheads="1"/>
          </p:cNvPicPr>
          <p:nvPr/>
        </p:nvPicPr>
        <p:blipFill>
          <a:blip r:embed="rId2" cstate="print"/>
          <a:srcRect/>
          <a:stretch>
            <a:fillRect/>
          </a:stretch>
        </p:blipFill>
        <p:spPr bwMode="auto">
          <a:xfrm>
            <a:off x="0" y="4077071"/>
            <a:ext cx="4211960" cy="2997951"/>
          </a:xfrm>
          <a:prstGeom prst="rect">
            <a:avLst/>
          </a:prstGeom>
          <a:noFill/>
        </p:spPr>
      </p:pic>
      <p:pic>
        <p:nvPicPr>
          <p:cNvPr id="1027" name="Picture 3" descr="C:\Users\MCD1\Desktop\karaté vidio\karaté  photos\images (13).jpg"/>
          <p:cNvPicPr>
            <a:picLocks noChangeAspect="1" noChangeArrowheads="1"/>
          </p:cNvPicPr>
          <p:nvPr/>
        </p:nvPicPr>
        <p:blipFill>
          <a:blip r:embed="rId3" cstate="print"/>
          <a:srcRect/>
          <a:stretch>
            <a:fillRect/>
          </a:stretch>
        </p:blipFill>
        <p:spPr bwMode="auto">
          <a:xfrm>
            <a:off x="4139952" y="4509120"/>
            <a:ext cx="4536504" cy="2636912"/>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ar-SA" b="1" dirty="0"/>
              <a:t>أهميتها </a:t>
            </a:r>
            <a:r>
              <a:rPr lang="ar-SA" b="1" dirty="0" err="1"/>
              <a:t>للبالغين</a:t>
            </a:r>
            <a:r>
              <a:rPr lang="ar-SA" dirty="0" err="1"/>
              <a:t>:</a:t>
            </a:r>
            <a:r>
              <a:rPr lang="ar-SA" dirty="0"/>
              <a:t> </a:t>
            </a:r>
            <a:endParaRPr lang="fr-FR" dirty="0"/>
          </a:p>
        </p:txBody>
      </p:sp>
      <p:sp>
        <p:nvSpPr>
          <p:cNvPr id="3" name="Espace réservé du contenu 2"/>
          <p:cNvSpPr>
            <a:spLocks noGrp="1"/>
          </p:cNvSpPr>
          <p:nvPr>
            <p:ph idx="1"/>
          </p:nvPr>
        </p:nvSpPr>
        <p:spPr>
          <a:xfrm>
            <a:off x="457200" y="980728"/>
            <a:ext cx="8229600" cy="5145435"/>
          </a:xfrm>
        </p:spPr>
        <p:style>
          <a:lnRef idx="1">
            <a:schemeClr val="accent2"/>
          </a:lnRef>
          <a:fillRef idx="2">
            <a:schemeClr val="accent2"/>
          </a:fillRef>
          <a:effectRef idx="1">
            <a:schemeClr val="accent2"/>
          </a:effectRef>
          <a:fontRef idx="minor">
            <a:schemeClr val="dk1"/>
          </a:fontRef>
        </p:style>
        <p:txBody>
          <a:bodyPr/>
          <a:lstStyle/>
          <a:p>
            <a:pPr algn="r" rtl="1"/>
            <a:r>
              <a:rPr lang="ar-SA" dirty="0"/>
              <a:t>-تنمية الوعي والحساسية تجاه الآخرين </a:t>
            </a:r>
            <a:r>
              <a:rPr lang="ar-SA" dirty="0" err="1"/>
              <a:t>والتنبأ</a:t>
            </a:r>
            <a:r>
              <a:rPr lang="ar-SA" dirty="0"/>
              <a:t> بسلوكياتهم</a:t>
            </a:r>
            <a:r>
              <a:rPr lang="en-US" dirty="0"/>
              <a:t> .</a:t>
            </a:r>
            <a:br>
              <a:rPr lang="en-US" dirty="0"/>
            </a:br>
            <a:r>
              <a:rPr lang="ar-SA" dirty="0"/>
              <a:t>-تنمية القوة </a:t>
            </a:r>
            <a:r>
              <a:rPr lang="ar-SA" dirty="0" err="1"/>
              <a:t>الداخلية </a:t>
            </a:r>
            <a:r>
              <a:rPr lang="ar-SA" dirty="0"/>
              <a:t>(الدافعية) والعزم والانضباط من أجل تحقيق أهداف الشخص في الحياة</a:t>
            </a:r>
            <a:r>
              <a:rPr lang="en-US" dirty="0"/>
              <a:t> .</a:t>
            </a:r>
            <a:br>
              <a:rPr lang="en-US" dirty="0"/>
            </a:br>
            <a:r>
              <a:rPr lang="ar-SA" dirty="0"/>
              <a:t>-أنها لا ترتبط بعمر معين فجميع الفئات العمرية تستطيع أن تزاول لعبة </a:t>
            </a:r>
            <a:r>
              <a:rPr lang="ar-SA" dirty="0" err="1"/>
              <a:t>الكاراتية</a:t>
            </a:r>
            <a:r>
              <a:rPr lang="ar-SA" dirty="0"/>
              <a:t> بدءً من سن الخامسة مادام أن الشخص قادر على ذلك</a:t>
            </a:r>
            <a:r>
              <a:rPr lang="en-US" dirty="0"/>
              <a:t> .</a:t>
            </a:r>
            <a:endParaRPr lang="fr-FR" dirty="0"/>
          </a:p>
          <a:p>
            <a:pPr algn="r" rtl="1"/>
            <a:endParaRPr lang="fr-FR" dirty="0"/>
          </a:p>
        </p:txBody>
      </p:sp>
      <p:pic>
        <p:nvPicPr>
          <p:cNvPr id="2050" name="Picture 2" descr="C:\Users\MCD1\Desktop\karaté vidio\karaté  photos\images (12).jpg"/>
          <p:cNvPicPr>
            <a:picLocks noChangeAspect="1" noChangeArrowheads="1"/>
          </p:cNvPicPr>
          <p:nvPr/>
        </p:nvPicPr>
        <p:blipFill>
          <a:blip r:embed="rId2" cstate="print"/>
          <a:srcRect/>
          <a:stretch>
            <a:fillRect/>
          </a:stretch>
        </p:blipFill>
        <p:spPr bwMode="auto">
          <a:xfrm>
            <a:off x="0" y="3789040"/>
            <a:ext cx="3347864" cy="3068960"/>
          </a:xfrm>
          <a:prstGeom prst="rect">
            <a:avLst/>
          </a:prstGeom>
          <a:noFill/>
        </p:spPr>
      </p:pic>
      <p:pic>
        <p:nvPicPr>
          <p:cNvPr id="2052" name="Picture 4" descr="C:\Users\MCD1\Desktop\karaté vidio\karaté v\images (5).jpg"/>
          <p:cNvPicPr>
            <a:picLocks noChangeAspect="1" noChangeArrowheads="1"/>
          </p:cNvPicPr>
          <p:nvPr/>
        </p:nvPicPr>
        <p:blipFill>
          <a:blip r:embed="rId3" cstate="print"/>
          <a:srcRect/>
          <a:stretch>
            <a:fillRect/>
          </a:stretch>
        </p:blipFill>
        <p:spPr bwMode="auto">
          <a:xfrm>
            <a:off x="5076056" y="4077072"/>
            <a:ext cx="4067944" cy="2780928"/>
          </a:xfrm>
          <a:prstGeom prst="rect">
            <a:avLst/>
          </a:prstGeom>
          <a:noFill/>
        </p:spPr>
      </p:pic>
      <p:pic>
        <p:nvPicPr>
          <p:cNvPr id="2054" name="Picture 6" descr="Résultat de recherche d'images pour &quot;‫السمنة والكراتي‬‎&quot;"/>
          <p:cNvPicPr>
            <a:picLocks noChangeAspect="1" noChangeArrowheads="1"/>
          </p:cNvPicPr>
          <p:nvPr/>
        </p:nvPicPr>
        <p:blipFill>
          <a:blip r:embed="rId4" cstate="print"/>
          <a:srcRect/>
          <a:stretch>
            <a:fillRect/>
          </a:stretch>
        </p:blipFill>
        <p:spPr bwMode="auto">
          <a:xfrm>
            <a:off x="2915816" y="3861048"/>
            <a:ext cx="2415927" cy="299695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0" y="0"/>
            <a:ext cx="9144000" cy="778098"/>
          </a:xfrm>
        </p:spPr>
        <p:style>
          <a:lnRef idx="1">
            <a:schemeClr val="accent1"/>
          </a:lnRef>
          <a:fillRef idx="2">
            <a:schemeClr val="accent1"/>
          </a:fillRef>
          <a:effectRef idx="1">
            <a:schemeClr val="accent1"/>
          </a:effectRef>
          <a:fontRef idx="minor">
            <a:schemeClr val="dk1"/>
          </a:fontRef>
        </p:style>
        <p:txBody>
          <a:bodyPr>
            <a:normAutofit/>
          </a:bodyPr>
          <a:lstStyle/>
          <a:p>
            <a:r>
              <a:rPr lang="fr-FR" sz="3600" b="1" i="1" dirty="0"/>
              <a:t>Code moral du Karaté Le code du Samouraï </a:t>
            </a:r>
            <a:endParaRPr lang="fr-FR" sz="3600" dirty="0"/>
          </a:p>
        </p:txBody>
      </p:sp>
      <p:sp>
        <p:nvSpPr>
          <p:cNvPr id="4" name="Espace réservé du contenu 3"/>
          <p:cNvSpPr>
            <a:spLocks noGrp="1"/>
          </p:cNvSpPr>
          <p:nvPr>
            <p:ph idx="1"/>
          </p:nvPr>
        </p:nvSpPr>
        <p:spPr>
          <a:xfrm>
            <a:off x="0" y="836712"/>
            <a:ext cx="9144000" cy="3495526"/>
          </a:xfrm>
        </p:spPr>
        <p:style>
          <a:lnRef idx="1">
            <a:schemeClr val="accent4"/>
          </a:lnRef>
          <a:fillRef idx="2">
            <a:schemeClr val="accent4"/>
          </a:fillRef>
          <a:effectRef idx="1">
            <a:schemeClr val="accent4"/>
          </a:effectRef>
          <a:fontRef idx="minor">
            <a:schemeClr val="dk1"/>
          </a:fontRef>
        </p:style>
        <p:txBody>
          <a:bodyPr>
            <a:normAutofit fontScale="92500"/>
          </a:bodyPr>
          <a:lstStyle/>
          <a:p>
            <a:r>
              <a:rPr lang="fr-FR" dirty="0"/>
              <a:t>c'est le respect formel du code moral que l'on s'est choisi. Il faut savoir que chaque pratiquant qui atteint le niveau de ceinture noire 1er DAN devient l'ambassadeur du BUSHIDO (La voie de la protection du guerrier</a:t>
            </a:r>
            <a:endParaRPr lang="ar-DZ" dirty="0"/>
          </a:p>
          <a:p>
            <a:pPr algn="r" rtl="1"/>
            <a:r>
              <a:rPr lang="ar-DZ" dirty="0"/>
              <a:t>هو عبارة عن قانون اخلاقي تقليدي يجب </a:t>
            </a:r>
            <a:r>
              <a:rPr lang="ar-DZ" dirty="0" err="1"/>
              <a:t>أحترامه</a:t>
            </a:r>
            <a:r>
              <a:rPr lang="ar-DZ" dirty="0"/>
              <a:t> والاقتداء </a:t>
            </a:r>
            <a:r>
              <a:rPr lang="ar-DZ" dirty="0" err="1"/>
              <a:t>به</a:t>
            </a:r>
            <a:r>
              <a:rPr lang="ar-DZ" dirty="0"/>
              <a:t>، وكل ممارس لهذه الرياضة يعتبر كسفير ينقل رسالة هذا القانون قولا وفعلا</a:t>
            </a:r>
            <a:endParaRPr lang="fr-FR" dirty="0"/>
          </a:p>
        </p:txBody>
      </p:sp>
      <p:sp>
        <p:nvSpPr>
          <p:cNvPr id="276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pic>
        <p:nvPicPr>
          <p:cNvPr id="6" name="cc-m-textwithimage-image-1314179450" descr="image"/>
          <p:cNvPicPr>
            <a:picLocks noChangeAspect="1" noChangeArrowheads="1"/>
          </p:cNvPicPr>
          <p:nvPr/>
        </p:nvPicPr>
        <p:blipFill>
          <a:blip r:embed="rId2" cstate="print"/>
          <a:srcRect/>
          <a:stretch>
            <a:fillRect/>
          </a:stretch>
        </p:blipFill>
        <p:spPr bwMode="auto">
          <a:xfrm>
            <a:off x="246758" y="4332238"/>
            <a:ext cx="8892480" cy="3633266"/>
          </a:xfrm>
          <a:prstGeom prst="rect">
            <a:avLst/>
          </a:prstGeom>
          <a:noFill/>
          <a:ln w="9525">
            <a:noFill/>
            <a:miter lim="800000"/>
            <a:headEnd/>
            <a:tailEnd/>
          </a:ln>
        </p:spPr>
      </p:pic>
    </p:spTree>
  </p:cSld>
  <p:clrMapOvr>
    <a:masterClrMapping/>
  </p:clrMapOvr>
  <p:transition>
    <p:plus/>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36712"/>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sz="4000" b="1" dirty="0" err="1"/>
              <a:t>Amélioration</a:t>
            </a:r>
            <a:r>
              <a:rPr lang="en-US" sz="4000" b="1" dirty="0"/>
              <a:t> de la santé cardio-</a:t>
            </a:r>
            <a:r>
              <a:rPr lang="en-US" sz="4000" b="1" dirty="0" err="1"/>
              <a:t>vasculaire</a:t>
            </a:r>
            <a:r>
              <a:rPr lang="en-US" b="1" dirty="0"/>
              <a:t>: </a:t>
            </a:r>
            <a:endParaRPr lang="fr-FR" dirty="0"/>
          </a:p>
        </p:txBody>
      </p:sp>
      <p:sp>
        <p:nvSpPr>
          <p:cNvPr id="3" name="Espace réservé du contenu 2"/>
          <p:cNvSpPr>
            <a:spLocks noGrp="1"/>
          </p:cNvSpPr>
          <p:nvPr>
            <p:ph idx="1"/>
          </p:nvPr>
        </p:nvSpPr>
        <p:spPr>
          <a:xfrm>
            <a:off x="0" y="908721"/>
            <a:ext cx="9144000" cy="4608512"/>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r>
              <a:rPr lang="fr-FR" dirty="0"/>
              <a:t>Un des bénéfices les plus importants des arts martiaux est une amélioration de votre santé cardiovasculaire.  Votre système cardio-vasculaire est composé de votre cœur, des poumons, ainsi que les veines et les artères qui transportent le sang.    La recherche a montré que la seule véritable façon d'améliorer l'état du système cardio-vasculaire est de participer à des activités qui mettent l'accent sur le cœur. Pour de meilleurs résultats, essayez d'obtenir au moins 60 minutes 3 fois par semaine de pratique.</a:t>
            </a:r>
          </a:p>
          <a:p>
            <a:endParaRPr lang="fr-FR" dirty="0"/>
          </a:p>
        </p:txBody>
      </p:sp>
      <p:pic>
        <p:nvPicPr>
          <p:cNvPr id="5122" name="Picture 2" descr="C:\Users\MCD1\Desktop\karaté vidio\karaté photos\images (18).jpg"/>
          <p:cNvPicPr>
            <a:picLocks noChangeAspect="1" noChangeArrowheads="1"/>
          </p:cNvPicPr>
          <p:nvPr/>
        </p:nvPicPr>
        <p:blipFill>
          <a:blip r:embed="rId2" cstate="print"/>
          <a:srcRect/>
          <a:stretch>
            <a:fillRect/>
          </a:stretch>
        </p:blipFill>
        <p:spPr bwMode="auto">
          <a:xfrm>
            <a:off x="3779912" y="5013176"/>
            <a:ext cx="2952328" cy="2880319"/>
          </a:xfrm>
          <a:prstGeom prst="rect">
            <a:avLst/>
          </a:prstGeom>
          <a:noFill/>
        </p:spPr>
      </p:pic>
      <p:pic>
        <p:nvPicPr>
          <p:cNvPr id="5123" name="Picture 3" descr="C:\Users\MCD1\Desktop\karaté vidio\karaté photos\karate contact.jpg"/>
          <p:cNvPicPr>
            <a:picLocks noChangeAspect="1" noChangeArrowheads="1"/>
          </p:cNvPicPr>
          <p:nvPr/>
        </p:nvPicPr>
        <p:blipFill>
          <a:blip r:embed="rId3" cstate="print"/>
          <a:srcRect/>
          <a:stretch>
            <a:fillRect/>
          </a:stretch>
        </p:blipFill>
        <p:spPr bwMode="auto">
          <a:xfrm>
            <a:off x="0" y="5229200"/>
            <a:ext cx="3851920" cy="2448271"/>
          </a:xfrm>
          <a:prstGeom prst="rect">
            <a:avLst/>
          </a:prstGeom>
          <a:noFill/>
        </p:spPr>
      </p:pic>
      <p:pic>
        <p:nvPicPr>
          <p:cNvPr id="5125" name="Picture 5" descr="Résultat de recherche d'images pour &quot;‫تدريب الجهاز الدوري التنفسي في الكاراتيه‬‎&quot;"/>
          <p:cNvPicPr>
            <a:picLocks noChangeAspect="1" noChangeArrowheads="1"/>
          </p:cNvPicPr>
          <p:nvPr/>
        </p:nvPicPr>
        <p:blipFill>
          <a:blip r:embed="rId4" cstate="print"/>
          <a:srcRect/>
          <a:stretch>
            <a:fillRect/>
          </a:stretch>
        </p:blipFill>
        <p:spPr bwMode="auto">
          <a:xfrm>
            <a:off x="6444208" y="4797152"/>
            <a:ext cx="2699792" cy="3024335"/>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778098"/>
          </a:xfrm>
        </p:spPr>
        <p:style>
          <a:lnRef idx="1">
            <a:schemeClr val="dk1"/>
          </a:lnRef>
          <a:fillRef idx="2">
            <a:schemeClr val="dk1"/>
          </a:fillRef>
          <a:effectRef idx="1">
            <a:schemeClr val="dk1"/>
          </a:effectRef>
          <a:fontRef idx="minor">
            <a:schemeClr val="dk1"/>
          </a:fontRef>
        </p:style>
        <p:txBody>
          <a:bodyPr/>
          <a:lstStyle/>
          <a:p>
            <a:r>
              <a:rPr lang="en-US" b="1" dirty="0" err="1"/>
              <a:t>Perte</a:t>
            </a:r>
            <a:r>
              <a:rPr lang="en-US" b="1" dirty="0"/>
              <a:t> de </a:t>
            </a:r>
            <a:r>
              <a:rPr lang="en-US" b="1" dirty="0" err="1"/>
              <a:t>poids</a:t>
            </a:r>
            <a:endParaRPr lang="fr-FR" dirty="0"/>
          </a:p>
        </p:txBody>
      </p:sp>
      <p:sp>
        <p:nvSpPr>
          <p:cNvPr id="3" name="Espace réservé du contenu 2"/>
          <p:cNvSpPr>
            <a:spLocks noGrp="1"/>
          </p:cNvSpPr>
          <p:nvPr>
            <p:ph idx="1"/>
          </p:nvPr>
        </p:nvSpPr>
        <p:spPr>
          <a:xfrm>
            <a:off x="0" y="836712"/>
            <a:ext cx="8964488" cy="5289451"/>
          </a:xfrm>
        </p:spPr>
        <p:style>
          <a:lnRef idx="1">
            <a:schemeClr val="accent4"/>
          </a:lnRef>
          <a:fillRef idx="2">
            <a:schemeClr val="accent4"/>
          </a:fillRef>
          <a:effectRef idx="1">
            <a:schemeClr val="accent4"/>
          </a:effectRef>
          <a:fontRef idx="minor">
            <a:schemeClr val="dk1"/>
          </a:fontRef>
        </p:style>
        <p:txBody>
          <a:bodyPr>
            <a:normAutofit/>
          </a:bodyPr>
          <a:lstStyle/>
          <a:p>
            <a:r>
              <a:rPr lang="en-US" dirty="0"/>
              <a:t>La </a:t>
            </a:r>
            <a:r>
              <a:rPr lang="en-US" dirty="0" err="1"/>
              <a:t>perte</a:t>
            </a:r>
            <a:r>
              <a:rPr lang="en-US" dirty="0"/>
              <a:t> de </a:t>
            </a:r>
            <a:r>
              <a:rPr lang="en-US" dirty="0" err="1"/>
              <a:t>poids</a:t>
            </a:r>
            <a:r>
              <a:rPr lang="en-US" dirty="0"/>
              <a:t> </a:t>
            </a:r>
            <a:r>
              <a:rPr lang="en-US" dirty="0" err="1"/>
              <a:t>est</a:t>
            </a:r>
            <a:r>
              <a:rPr lang="en-US" dirty="0"/>
              <a:t> un </a:t>
            </a:r>
            <a:r>
              <a:rPr lang="en-US" dirty="0" err="1"/>
              <a:t>autre</a:t>
            </a:r>
            <a:r>
              <a:rPr lang="en-US" dirty="0"/>
              <a:t> grand </a:t>
            </a:r>
            <a:r>
              <a:rPr lang="en-US" dirty="0" err="1"/>
              <a:t>avantage</a:t>
            </a:r>
            <a:r>
              <a:rPr lang="en-US" dirty="0"/>
              <a:t> </a:t>
            </a:r>
            <a:r>
              <a:rPr lang="en-US" dirty="0" err="1"/>
              <a:t>associé</a:t>
            </a:r>
            <a:r>
              <a:rPr lang="en-US" dirty="0"/>
              <a:t> avec les arts </a:t>
            </a:r>
            <a:r>
              <a:rPr lang="en-US" dirty="0" err="1"/>
              <a:t>martiaux</a:t>
            </a:r>
            <a:r>
              <a:rPr lang="en-US" dirty="0"/>
              <a:t>.  Un kilo de </a:t>
            </a:r>
            <a:r>
              <a:rPr lang="en-US" dirty="0" err="1"/>
              <a:t>graisse</a:t>
            </a:r>
            <a:r>
              <a:rPr lang="en-US" dirty="0"/>
              <a:t> </a:t>
            </a:r>
            <a:r>
              <a:rPr lang="en-US" dirty="0" err="1"/>
              <a:t>est</a:t>
            </a:r>
            <a:r>
              <a:rPr lang="en-US" dirty="0"/>
              <a:t> </a:t>
            </a:r>
            <a:r>
              <a:rPr lang="en-US" dirty="0" err="1"/>
              <a:t>égal</a:t>
            </a:r>
            <a:r>
              <a:rPr lang="en-US" dirty="0"/>
              <a:t> à environ 7700 calories. . </a:t>
            </a:r>
            <a:r>
              <a:rPr lang="en-US" dirty="0" err="1"/>
              <a:t>Faites</a:t>
            </a:r>
            <a:r>
              <a:rPr lang="en-US" dirty="0"/>
              <a:t> attention à </a:t>
            </a:r>
            <a:r>
              <a:rPr lang="en-US" dirty="0" err="1"/>
              <a:t>votre</a:t>
            </a:r>
            <a:r>
              <a:rPr lang="en-US" dirty="0"/>
              <a:t> alimentation; 75 % de la </a:t>
            </a:r>
            <a:r>
              <a:rPr lang="en-US" dirty="0" err="1"/>
              <a:t>perte</a:t>
            </a:r>
            <a:r>
              <a:rPr lang="en-US" dirty="0"/>
              <a:t> de </a:t>
            </a:r>
            <a:r>
              <a:rPr lang="en-US" dirty="0" err="1"/>
              <a:t>poids</a:t>
            </a:r>
            <a:r>
              <a:rPr lang="en-US" dirty="0"/>
              <a:t> </a:t>
            </a:r>
            <a:r>
              <a:rPr lang="en-US" dirty="0" err="1"/>
              <a:t>provient</a:t>
            </a:r>
            <a:r>
              <a:rPr lang="en-US" dirty="0"/>
              <a:t> de </a:t>
            </a:r>
            <a:r>
              <a:rPr lang="en-US" dirty="0" err="1"/>
              <a:t>l’alimentation</a:t>
            </a:r>
            <a:r>
              <a:rPr lang="en-US" dirty="0"/>
              <a:t> et 25 % de </a:t>
            </a:r>
            <a:r>
              <a:rPr lang="en-US" dirty="0" err="1"/>
              <a:t>l’exercice</a:t>
            </a:r>
            <a:endParaRPr lang="fr-FR" dirty="0"/>
          </a:p>
        </p:txBody>
      </p:sp>
      <p:pic>
        <p:nvPicPr>
          <p:cNvPr id="8196" name="Picture 4" descr="Résultat de recherche d'images pour &quot;‫السمنة والكراتي‬‎&quot;"/>
          <p:cNvPicPr>
            <a:picLocks noChangeAspect="1" noChangeArrowheads="1"/>
          </p:cNvPicPr>
          <p:nvPr/>
        </p:nvPicPr>
        <p:blipFill>
          <a:blip r:embed="rId2" cstate="print"/>
          <a:srcRect/>
          <a:stretch>
            <a:fillRect/>
          </a:stretch>
        </p:blipFill>
        <p:spPr bwMode="auto">
          <a:xfrm>
            <a:off x="4355976" y="3701008"/>
            <a:ext cx="4788024" cy="3544416"/>
          </a:xfrm>
          <a:prstGeom prst="rect">
            <a:avLst/>
          </a:prstGeom>
          <a:noFill/>
        </p:spPr>
      </p:pic>
      <p:pic>
        <p:nvPicPr>
          <p:cNvPr id="8202" name="Picture 10" descr="Résultat de recherche d'images pour &quot;‫السمنة والكراتي‬‎&quot;"/>
          <p:cNvPicPr>
            <a:picLocks noChangeAspect="1" noChangeArrowheads="1"/>
          </p:cNvPicPr>
          <p:nvPr/>
        </p:nvPicPr>
        <p:blipFill>
          <a:blip r:embed="rId3" cstate="print"/>
          <a:srcRect/>
          <a:stretch>
            <a:fillRect/>
          </a:stretch>
        </p:blipFill>
        <p:spPr bwMode="auto">
          <a:xfrm>
            <a:off x="0" y="3717032"/>
            <a:ext cx="4427984" cy="3688432"/>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08720"/>
          </a:xfrm>
        </p:spPr>
        <p:style>
          <a:lnRef idx="1">
            <a:schemeClr val="accent2"/>
          </a:lnRef>
          <a:fillRef idx="2">
            <a:schemeClr val="accent2"/>
          </a:fillRef>
          <a:effectRef idx="1">
            <a:schemeClr val="accent2"/>
          </a:effectRef>
          <a:fontRef idx="minor">
            <a:schemeClr val="dk1"/>
          </a:fontRef>
        </p:style>
        <p:txBody>
          <a:bodyPr/>
          <a:lstStyle/>
          <a:p>
            <a:r>
              <a:rPr lang="en-US" b="1" dirty="0" err="1"/>
              <a:t>Réflexes</a:t>
            </a:r>
            <a:r>
              <a:rPr lang="en-US" b="1" dirty="0"/>
              <a:t> </a:t>
            </a:r>
            <a:r>
              <a:rPr lang="en-US" b="1" dirty="0" err="1"/>
              <a:t>améliorés</a:t>
            </a:r>
            <a:endParaRPr lang="fr-FR" dirty="0"/>
          </a:p>
        </p:txBody>
      </p:sp>
      <p:sp>
        <p:nvSpPr>
          <p:cNvPr id="3" name="Espace réservé du contenu 2"/>
          <p:cNvSpPr>
            <a:spLocks noGrp="1"/>
          </p:cNvSpPr>
          <p:nvPr>
            <p:ph idx="1"/>
          </p:nvPr>
        </p:nvSpPr>
        <p:spPr>
          <a:xfrm>
            <a:off x="0" y="908721"/>
            <a:ext cx="9144000" cy="5328592"/>
          </a:xfrm>
        </p:spPr>
        <p:style>
          <a:lnRef idx="1">
            <a:schemeClr val="accent6"/>
          </a:lnRef>
          <a:fillRef idx="2">
            <a:schemeClr val="accent6"/>
          </a:fillRef>
          <a:effectRef idx="1">
            <a:schemeClr val="accent6"/>
          </a:effectRef>
          <a:fontRef idx="minor">
            <a:schemeClr val="dk1"/>
          </a:fontRef>
        </p:style>
        <p:txBody>
          <a:bodyPr>
            <a:normAutofit/>
          </a:bodyPr>
          <a:lstStyle/>
          <a:p>
            <a:r>
              <a:rPr lang="en-US" dirty="0"/>
              <a:t>Pour </a:t>
            </a:r>
            <a:r>
              <a:rPr lang="en-US" dirty="0" err="1"/>
              <a:t>devenir</a:t>
            </a:r>
            <a:r>
              <a:rPr lang="en-US" dirty="0"/>
              <a:t> un bon </a:t>
            </a:r>
            <a:r>
              <a:rPr lang="en-US" dirty="0" err="1"/>
              <a:t>karatéka</a:t>
            </a:r>
            <a:r>
              <a:rPr lang="en-US" dirty="0"/>
              <a:t>, </a:t>
            </a:r>
            <a:r>
              <a:rPr lang="en-US" dirty="0" err="1"/>
              <a:t>vous</a:t>
            </a:r>
            <a:r>
              <a:rPr lang="en-US" dirty="0"/>
              <a:t> </a:t>
            </a:r>
            <a:r>
              <a:rPr lang="en-US" dirty="0" err="1"/>
              <a:t>devez</a:t>
            </a:r>
            <a:r>
              <a:rPr lang="en-US" dirty="0"/>
              <a:t> </a:t>
            </a:r>
            <a:r>
              <a:rPr lang="en-US" dirty="0" err="1"/>
              <a:t>avoir</a:t>
            </a:r>
            <a:r>
              <a:rPr lang="en-US" dirty="0"/>
              <a:t> des </a:t>
            </a:r>
            <a:r>
              <a:rPr lang="en-US" dirty="0" err="1"/>
              <a:t>réflexes</a:t>
            </a:r>
            <a:r>
              <a:rPr lang="en-US" dirty="0"/>
              <a:t> </a:t>
            </a:r>
            <a:r>
              <a:rPr lang="en-US" dirty="0" err="1"/>
              <a:t>rapides</a:t>
            </a:r>
            <a:r>
              <a:rPr lang="en-US" dirty="0"/>
              <a:t>.  La </a:t>
            </a:r>
            <a:r>
              <a:rPr lang="en-US" dirty="0" err="1"/>
              <a:t>recherche</a:t>
            </a:r>
            <a:r>
              <a:rPr lang="en-US" dirty="0"/>
              <a:t> a </a:t>
            </a:r>
            <a:r>
              <a:rPr lang="en-US" dirty="0" err="1"/>
              <a:t>démontré</a:t>
            </a:r>
            <a:r>
              <a:rPr lang="en-US" dirty="0"/>
              <a:t> </a:t>
            </a:r>
            <a:r>
              <a:rPr lang="en-US" dirty="0" err="1"/>
              <a:t>qu</a:t>
            </a:r>
            <a:r>
              <a:rPr lang="en-US" dirty="0"/>
              <a:t>' en participant à un art martial, </a:t>
            </a:r>
            <a:r>
              <a:rPr lang="en-US" dirty="0" err="1"/>
              <a:t>vous</a:t>
            </a:r>
            <a:r>
              <a:rPr lang="en-US" dirty="0"/>
              <a:t> </a:t>
            </a:r>
            <a:r>
              <a:rPr lang="en-US" dirty="0" err="1"/>
              <a:t>améliorez</a:t>
            </a:r>
            <a:r>
              <a:rPr lang="en-US" dirty="0"/>
              <a:t> non </a:t>
            </a:r>
            <a:r>
              <a:rPr lang="en-US" dirty="0" err="1"/>
              <a:t>seulement</a:t>
            </a:r>
            <a:r>
              <a:rPr lang="en-US" dirty="0"/>
              <a:t> </a:t>
            </a:r>
            <a:r>
              <a:rPr lang="en-US" dirty="0" err="1"/>
              <a:t>vos</a:t>
            </a:r>
            <a:r>
              <a:rPr lang="en-US" dirty="0"/>
              <a:t> </a:t>
            </a:r>
            <a:r>
              <a:rPr lang="en-US" dirty="0" err="1"/>
              <a:t>réflexes</a:t>
            </a:r>
            <a:r>
              <a:rPr lang="en-US" dirty="0"/>
              <a:t> </a:t>
            </a:r>
            <a:r>
              <a:rPr lang="en-US" dirty="0" err="1"/>
              <a:t>durant</a:t>
            </a:r>
            <a:r>
              <a:rPr lang="en-US" dirty="0"/>
              <a:t> la </a:t>
            </a:r>
            <a:r>
              <a:rPr lang="en-US" dirty="0" err="1"/>
              <a:t>pratique</a:t>
            </a:r>
            <a:r>
              <a:rPr lang="en-US" dirty="0"/>
              <a:t> de </a:t>
            </a:r>
            <a:r>
              <a:rPr lang="en-US" dirty="0" err="1"/>
              <a:t>l’activité</a:t>
            </a:r>
            <a:r>
              <a:rPr lang="en-US" dirty="0"/>
              <a:t>, </a:t>
            </a:r>
            <a:r>
              <a:rPr lang="en-US" dirty="0" err="1"/>
              <a:t>mais</a:t>
            </a:r>
            <a:r>
              <a:rPr lang="en-US" dirty="0"/>
              <a:t> en fait </a:t>
            </a:r>
            <a:r>
              <a:rPr lang="en-US" dirty="0" err="1"/>
              <a:t>l'amélioration</a:t>
            </a:r>
            <a:r>
              <a:rPr lang="en-US" dirty="0"/>
              <a:t> du temps de </a:t>
            </a:r>
            <a:r>
              <a:rPr lang="en-US" dirty="0" err="1"/>
              <a:t>réaction</a:t>
            </a:r>
            <a:r>
              <a:rPr lang="en-US" dirty="0"/>
              <a:t> </a:t>
            </a:r>
            <a:r>
              <a:rPr lang="en-US" dirty="0" err="1"/>
              <a:t>durant</a:t>
            </a:r>
            <a:r>
              <a:rPr lang="en-US" dirty="0"/>
              <a:t> </a:t>
            </a:r>
            <a:r>
              <a:rPr lang="en-US" dirty="0" err="1"/>
              <a:t>toutes</a:t>
            </a:r>
            <a:r>
              <a:rPr lang="en-US" dirty="0"/>
              <a:t> les </a:t>
            </a:r>
            <a:r>
              <a:rPr lang="en-US" dirty="0" err="1"/>
              <a:t>activités</a:t>
            </a:r>
            <a:r>
              <a:rPr lang="en-US" dirty="0"/>
              <a:t> de </a:t>
            </a:r>
            <a:r>
              <a:rPr lang="en-US" dirty="0" err="1"/>
              <a:t>votre</a:t>
            </a:r>
            <a:r>
              <a:rPr lang="en-US" dirty="0"/>
              <a:t> vie.  </a:t>
            </a:r>
            <a:r>
              <a:rPr lang="en-US" dirty="0" err="1"/>
              <a:t>telles</a:t>
            </a:r>
            <a:r>
              <a:rPr lang="en-US" dirty="0"/>
              <a:t> </a:t>
            </a:r>
            <a:r>
              <a:rPr lang="en-US" dirty="0" err="1"/>
              <a:t>que</a:t>
            </a:r>
            <a:r>
              <a:rPr lang="en-US" dirty="0"/>
              <a:t> la </a:t>
            </a:r>
            <a:r>
              <a:rPr lang="en-US" dirty="0" err="1"/>
              <a:t>conduite</a:t>
            </a:r>
            <a:r>
              <a:rPr lang="en-US" dirty="0"/>
              <a:t> automobile et </a:t>
            </a:r>
            <a:r>
              <a:rPr lang="en-US" dirty="0" err="1"/>
              <a:t>même</a:t>
            </a:r>
            <a:r>
              <a:rPr lang="en-US" dirty="0"/>
              <a:t> la cuisine.</a:t>
            </a:r>
            <a:endParaRPr lang="fr-FR" dirty="0"/>
          </a:p>
        </p:txBody>
      </p:sp>
      <p:pic>
        <p:nvPicPr>
          <p:cNvPr id="4" name="Picture 8" descr="Résultat de recherche d'images pour &quot;‫السمنة والكراتي‬‎&quot;"/>
          <p:cNvPicPr>
            <a:picLocks noChangeAspect="1" noChangeArrowheads="1"/>
          </p:cNvPicPr>
          <p:nvPr/>
        </p:nvPicPr>
        <p:blipFill>
          <a:blip r:embed="rId2" cstate="print"/>
          <a:srcRect/>
          <a:stretch>
            <a:fillRect/>
          </a:stretch>
        </p:blipFill>
        <p:spPr bwMode="auto">
          <a:xfrm>
            <a:off x="0" y="5085184"/>
            <a:ext cx="4211960" cy="2376264"/>
          </a:xfrm>
          <a:prstGeom prst="rect">
            <a:avLst/>
          </a:prstGeom>
          <a:noFill/>
        </p:spPr>
      </p:pic>
      <p:pic>
        <p:nvPicPr>
          <p:cNvPr id="7170" name="Picture 2" descr="Résultat de recherche d'images pour &quot;‫السمنة والكراتي‬‎&quot;"/>
          <p:cNvPicPr>
            <a:picLocks noChangeAspect="1" noChangeArrowheads="1"/>
          </p:cNvPicPr>
          <p:nvPr/>
        </p:nvPicPr>
        <p:blipFill>
          <a:blip r:embed="rId3" cstate="print"/>
          <a:srcRect/>
          <a:stretch>
            <a:fillRect/>
          </a:stretch>
        </p:blipFill>
        <p:spPr bwMode="auto">
          <a:xfrm>
            <a:off x="4211960" y="4581128"/>
            <a:ext cx="4932040" cy="3024336"/>
          </a:xfrm>
          <a:prstGeom prst="rect">
            <a:avLst/>
          </a:prstGeom>
          <a:noFill/>
        </p:spPr>
      </p:pic>
      <p:sp>
        <p:nvSpPr>
          <p:cNvPr id="7172" name="AutoShape 4" descr="Résultat de recherche d'images pour &quot;‫تحسين المزاج في الكاراتيه‬‎&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174" name="AutoShape 6" descr="Résultat de recherche d'images pour &quot;‫تحسين المزاج في الكاراتيه‬‎&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80728"/>
          </a:xfrm>
        </p:spPr>
        <p:style>
          <a:lnRef idx="3">
            <a:schemeClr val="lt1"/>
          </a:lnRef>
          <a:fillRef idx="1">
            <a:schemeClr val="accent4"/>
          </a:fillRef>
          <a:effectRef idx="1">
            <a:schemeClr val="accent4"/>
          </a:effectRef>
          <a:fontRef idx="minor">
            <a:schemeClr val="lt1"/>
          </a:fontRef>
        </p:style>
        <p:txBody>
          <a:bodyPr/>
          <a:lstStyle/>
          <a:p>
            <a:r>
              <a:rPr lang="en-US" b="1" dirty="0"/>
              <a:t>Amelioration de </a:t>
            </a:r>
            <a:r>
              <a:rPr lang="en-US" b="1" dirty="0" err="1"/>
              <a:t>l'humeur</a:t>
            </a:r>
            <a:r>
              <a:rPr lang="en-US" b="1" dirty="0"/>
              <a:t> </a:t>
            </a:r>
            <a:endParaRPr lang="fr-FR" dirty="0"/>
          </a:p>
        </p:txBody>
      </p:sp>
      <p:sp>
        <p:nvSpPr>
          <p:cNvPr id="3" name="Espace réservé du contenu 2"/>
          <p:cNvSpPr>
            <a:spLocks noGrp="1"/>
          </p:cNvSpPr>
          <p:nvPr>
            <p:ph idx="1"/>
          </p:nvPr>
        </p:nvSpPr>
        <p:spPr>
          <a:xfrm>
            <a:off x="0" y="1124744"/>
            <a:ext cx="9144000" cy="5001419"/>
          </a:xfrm>
        </p:spPr>
        <p:style>
          <a:lnRef idx="1">
            <a:schemeClr val="accent1"/>
          </a:lnRef>
          <a:fillRef idx="2">
            <a:schemeClr val="accent1"/>
          </a:fillRef>
          <a:effectRef idx="1">
            <a:schemeClr val="accent1"/>
          </a:effectRef>
          <a:fontRef idx="minor">
            <a:schemeClr val="dk1"/>
          </a:fontRef>
        </p:style>
        <p:txBody>
          <a:bodyPr>
            <a:normAutofit lnSpcReduction="10000"/>
          </a:bodyPr>
          <a:lstStyle/>
          <a:p>
            <a:r>
              <a:rPr lang="en-US" dirty="0"/>
              <a:t>Les </a:t>
            </a:r>
            <a:r>
              <a:rPr lang="en-US" dirty="0" err="1"/>
              <a:t>chercheurs</a:t>
            </a:r>
            <a:r>
              <a:rPr lang="en-US" dirty="0"/>
              <a:t> </a:t>
            </a:r>
            <a:r>
              <a:rPr lang="en-US" dirty="0" err="1"/>
              <a:t>ont</a:t>
            </a:r>
            <a:r>
              <a:rPr lang="en-US" dirty="0"/>
              <a:t> </a:t>
            </a:r>
            <a:r>
              <a:rPr lang="en-US" dirty="0" err="1"/>
              <a:t>constaté</a:t>
            </a:r>
            <a:r>
              <a:rPr lang="en-US" dirty="0"/>
              <a:t> </a:t>
            </a:r>
            <a:r>
              <a:rPr lang="en-US" dirty="0" err="1"/>
              <a:t>que</a:t>
            </a:r>
            <a:r>
              <a:rPr lang="en-US" dirty="0"/>
              <a:t> la participation à </a:t>
            </a:r>
            <a:r>
              <a:rPr lang="en-US" dirty="0" err="1"/>
              <a:t>programme</a:t>
            </a:r>
            <a:r>
              <a:rPr lang="en-US" dirty="0"/>
              <a:t> </a:t>
            </a:r>
            <a:r>
              <a:rPr lang="en-US" dirty="0" err="1"/>
              <a:t>d'exercice</a:t>
            </a:r>
            <a:r>
              <a:rPr lang="en-US" dirty="0"/>
              <a:t> </a:t>
            </a:r>
            <a:r>
              <a:rPr lang="en-US" dirty="0" err="1"/>
              <a:t>régulier</a:t>
            </a:r>
            <a:r>
              <a:rPr lang="en-US" dirty="0"/>
              <a:t> </a:t>
            </a:r>
            <a:r>
              <a:rPr lang="en-US" dirty="0" err="1"/>
              <a:t>est</a:t>
            </a:r>
            <a:r>
              <a:rPr lang="en-US" dirty="0"/>
              <a:t> </a:t>
            </a:r>
            <a:r>
              <a:rPr lang="en-US" dirty="0" err="1"/>
              <a:t>l'une</a:t>
            </a:r>
            <a:r>
              <a:rPr lang="en-US" dirty="0"/>
              <a:t> des </a:t>
            </a:r>
            <a:r>
              <a:rPr lang="en-US" dirty="0" err="1"/>
              <a:t>meilleures</a:t>
            </a:r>
            <a:r>
              <a:rPr lang="en-US" dirty="0"/>
              <a:t> </a:t>
            </a:r>
            <a:r>
              <a:rPr lang="en-US" dirty="0" err="1"/>
              <a:t>façons</a:t>
            </a:r>
            <a:r>
              <a:rPr lang="en-US" dirty="0"/>
              <a:t> </a:t>
            </a:r>
            <a:r>
              <a:rPr lang="en-US" dirty="0" err="1"/>
              <a:t>d'améliorer</a:t>
            </a:r>
            <a:r>
              <a:rPr lang="en-US" dirty="0"/>
              <a:t> </a:t>
            </a:r>
            <a:r>
              <a:rPr lang="en-US" dirty="0" err="1"/>
              <a:t>votre</a:t>
            </a:r>
            <a:r>
              <a:rPr lang="en-US" dirty="0"/>
              <a:t> </a:t>
            </a:r>
            <a:r>
              <a:rPr lang="en-US" dirty="0" err="1"/>
              <a:t>humeur</a:t>
            </a:r>
            <a:r>
              <a:rPr lang="en-US" dirty="0"/>
              <a:t>, </a:t>
            </a:r>
            <a:r>
              <a:rPr lang="en-US" dirty="0" err="1"/>
              <a:t>votre</a:t>
            </a:r>
            <a:r>
              <a:rPr lang="en-US" dirty="0"/>
              <a:t> santé </a:t>
            </a:r>
            <a:r>
              <a:rPr lang="en-US" dirty="0" err="1"/>
              <a:t>mentale</a:t>
            </a:r>
            <a:r>
              <a:rPr lang="en-US" dirty="0"/>
              <a:t>.  </a:t>
            </a:r>
            <a:r>
              <a:rPr lang="en-US" dirty="0" err="1"/>
              <a:t>Pratiquer</a:t>
            </a:r>
            <a:r>
              <a:rPr lang="en-US" dirty="0"/>
              <a:t> le </a:t>
            </a:r>
            <a:r>
              <a:rPr lang="en-US" dirty="0" err="1"/>
              <a:t>karaté</a:t>
            </a:r>
            <a:r>
              <a:rPr lang="en-US" dirty="0"/>
              <a:t>  </a:t>
            </a:r>
            <a:r>
              <a:rPr lang="en-US" dirty="0" err="1"/>
              <a:t>n'est</a:t>
            </a:r>
            <a:r>
              <a:rPr lang="en-US" dirty="0"/>
              <a:t> pas </a:t>
            </a:r>
            <a:r>
              <a:rPr lang="en-US" dirty="0" err="1"/>
              <a:t>seulement</a:t>
            </a:r>
            <a:r>
              <a:rPr lang="en-US" dirty="0"/>
              <a:t> un bon </a:t>
            </a:r>
            <a:r>
              <a:rPr lang="en-US" dirty="0" err="1"/>
              <a:t>moyen</a:t>
            </a:r>
            <a:r>
              <a:rPr lang="en-US" dirty="0"/>
              <a:t> de </a:t>
            </a:r>
            <a:r>
              <a:rPr lang="en-US" dirty="0" err="1"/>
              <a:t>soulager</a:t>
            </a:r>
            <a:r>
              <a:rPr lang="en-US" dirty="0"/>
              <a:t> le stress et la frustration, </a:t>
            </a:r>
            <a:r>
              <a:rPr lang="en-US" dirty="0" err="1"/>
              <a:t>mais</a:t>
            </a:r>
            <a:r>
              <a:rPr lang="en-US" dirty="0"/>
              <a:t> </a:t>
            </a:r>
            <a:r>
              <a:rPr lang="en-US" dirty="0" err="1"/>
              <a:t>peut</a:t>
            </a:r>
            <a:r>
              <a:rPr lang="en-US" dirty="0"/>
              <a:t> </a:t>
            </a:r>
            <a:r>
              <a:rPr lang="en-US" dirty="0" err="1"/>
              <a:t>réellement</a:t>
            </a:r>
            <a:r>
              <a:rPr lang="en-US" dirty="0"/>
              <a:t> aider à </a:t>
            </a:r>
            <a:r>
              <a:rPr lang="en-US" dirty="0" err="1"/>
              <a:t>vous</a:t>
            </a:r>
            <a:r>
              <a:rPr lang="en-US" dirty="0"/>
              <a:t> </a:t>
            </a:r>
            <a:r>
              <a:rPr lang="en-US" dirty="0" err="1"/>
              <a:t>rendre</a:t>
            </a:r>
            <a:r>
              <a:rPr lang="en-US" dirty="0"/>
              <a:t> plus </a:t>
            </a:r>
            <a:r>
              <a:rPr lang="en-US" dirty="0" err="1"/>
              <a:t>heureux</a:t>
            </a:r>
            <a:r>
              <a:rPr lang="en-US" dirty="0"/>
              <a:t>.  </a:t>
            </a:r>
            <a:r>
              <a:rPr lang="en-US" dirty="0" err="1"/>
              <a:t>Vous</a:t>
            </a:r>
            <a:r>
              <a:rPr lang="en-US" dirty="0"/>
              <a:t> </a:t>
            </a:r>
            <a:r>
              <a:rPr lang="en-US" dirty="0" err="1"/>
              <a:t>allez</a:t>
            </a:r>
            <a:r>
              <a:rPr lang="en-US" dirty="0"/>
              <a:t> non </a:t>
            </a:r>
            <a:r>
              <a:rPr lang="en-US" dirty="0" err="1"/>
              <a:t>seulement</a:t>
            </a:r>
            <a:r>
              <a:rPr lang="en-US" dirty="0"/>
              <a:t> </a:t>
            </a:r>
            <a:r>
              <a:rPr lang="en-US" dirty="0" err="1"/>
              <a:t>ressentir</a:t>
            </a:r>
            <a:r>
              <a:rPr lang="en-US" dirty="0"/>
              <a:t> les </a:t>
            </a:r>
            <a:r>
              <a:rPr lang="en-US" dirty="0" err="1"/>
              <a:t>effets</a:t>
            </a:r>
            <a:r>
              <a:rPr lang="en-US" dirty="0"/>
              <a:t> au </a:t>
            </a:r>
            <a:r>
              <a:rPr lang="en-US" dirty="0" err="1"/>
              <a:t>cours</a:t>
            </a:r>
            <a:r>
              <a:rPr lang="en-US" dirty="0"/>
              <a:t> de </a:t>
            </a:r>
            <a:r>
              <a:rPr lang="en-US" dirty="0" err="1"/>
              <a:t>l'activité</a:t>
            </a:r>
            <a:r>
              <a:rPr lang="en-US" dirty="0"/>
              <a:t>, </a:t>
            </a:r>
            <a:r>
              <a:rPr lang="en-US" dirty="0" err="1"/>
              <a:t>mais</a:t>
            </a:r>
            <a:r>
              <a:rPr lang="en-US" dirty="0"/>
              <a:t> </a:t>
            </a:r>
            <a:r>
              <a:rPr lang="en-US" dirty="0" err="1"/>
              <a:t>aussi</a:t>
            </a:r>
            <a:r>
              <a:rPr lang="en-US" dirty="0"/>
              <a:t> </a:t>
            </a:r>
            <a:r>
              <a:rPr lang="en-US" dirty="0" err="1"/>
              <a:t>durant</a:t>
            </a:r>
            <a:r>
              <a:rPr lang="en-US" dirty="0"/>
              <a:t> le </a:t>
            </a:r>
            <a:r>
              <a:rPr lang="en-US" dirty="0" err="1"/>
              <a:t>reste</a:t>
            </a:r>
            <a:r>
              <a:rPr lang="en-US" dirty="0"/>
              <a:t> de la </a:t>
            </a:r>
            <a:r>
              <a:rPr lang="en-US" dirty="0" err="1"/>
              <a:t>journée</a:t>
            </a:r>
            <a:r>
              <a:rPr lang="en-US" dirty="0"/>
              <a:t>. </a:t>
            </a:r>
            <a:r>
              <a:rPr lang="en-US" dirty="0" err="1"/>
              <a:t>contre</a:t>
            </a:r>
            <a:r>
              <a:rPr lang="en-US" dirty="0"/>
              <a:t> </a:t>
            </a:r>
            <a:r>
              <a:rPr lang="en-US" dirty="0" err="1"/>
              <a:t>angoisse</a:t>
            </a:r>
            <a:r>
              <a:rPr lang="en-US" dirty="0"/>
              <a:t>, </a:t>
            </a:r>
            <a:r>
              <a:rPr lang="en-US" dirty="0" err="1"/>
              <a:t>anxiété</a:t>
            </a:r>
            <a:r>
              <a:rPr lang="en-US" dirty="0"/>
              <a:t> et </a:t>
            </a:r>
            <a:r>
              <a:rPr lang="en-US" dirty="0" err="1"/>
              <a:t>dépression</a:t>
            </a:r>
            <a:r>
              <a:rPr lang="en-US" dirty="0"/>
              <a:t>. </a:t>
            </a:r>
            <a:r>
              <a:rPr lang="en-US" dirty="0" err="1">
                <a:solidFill>
                  <a:srgbClr val="FF0000"/>
                </a:solidFill>
              </a:rPr>
              <a:t>L'endorphine</a:t>
            </a:r>
            <a:r>
              <a:rPr lang="en-US" dirty="0"/>
              <a:t> </a:t>
            </a:r>
            <a:r>
              <a:rPr lang="en-US" dirty="0" err="1"/>
              <a:t>est</a:t>
            </a:r>
            <a:r>
              <a:rPr lang="en-US" dirty="0"/>
              <a:t> </a:t>
            </a:r>
            <a:r>
              <a:rPr lang="en-US" dirty="0" err="1"/>
              <a:t>l'hormone</a:t>
            </a:r>
            <a:r>
              <a:rPr lang="en-US" dirty="0"/>
              <a:t> du Bonheur</a:t>
            </a:r>
            <a:endParaRPr lang="fr-FR" dirty="0"/>
          </a:p>
        </p:txBody>
      </p:sp>
      <p:pic>
        <p:nvPicPr>
          <p:cNvPr id="6146" name="Picture 2" descr="Résultat de recherche d'images pour &quot;‫تدريب الجهاز الدوري التنفسي في الكاراتيه‬‎&quot;"/>
          <p:cNvPicPr>
            <a:picLocks noChangeAspect="1" noChangeArrowheads="1"/>
          </p:cNvPicPr>
          <p:nvPr/>
        </p:nvPicPr>
        <p:blipFill>
          <a:blip r:embed="rId2" cstate="print"/>
          <a:srcRect/>
          <a:stretch>
            <a:fillRect/>
          </a:stretch>
        </p:blipFill>
        <p:spPr bwMode="auto">
          <a:xfrm>
            <a:off x="6300192" y="5589240"/>
            <a:ext cx="2843808" cy="2016224"/>
          </a:xfrm>
          <a:prstGeom prst="rect">
            <a:avLst/>
          </a:prstGeom>
          <a:noFill/>
        </p:spPr>
      </p:pic>
      <p:sp>
        <p:nvSpPr>
          <p:cNvPr id="6148" name="AutoShape 4" descr="Résultat de recherche d'images pour &quot;‫تحسين المزاج في الكاراتيه‬‎&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150" name="AutoShape 6" descr="Résultat de recherche d'images pour &quot;‫تحسين المزاج في الكاراتيه‬‎&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154" name="AutoShape 10" descr="Résultat de recherche d'images pour &quot;‫تحسين المزاج في الكاراتيه‬‎&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156" name="AutoShape 12" descr="Résultat de recherche d'images pour &quot;‫تحسين المزاج في الكاراتيه‬‎&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158" name="AutoShape 14" descr="Résultat de recherche d'images pour &quot;‫تحسين المزاج في الكاراتيه‬‎&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160" name="AutoShape 16" descr="Résultat de recherche d'images pour &quot;‫تحسين المزاج في الكاراتيه‬‎&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6163" name="Picture 19" descr="C:\Users\MCD1\Desktop\téléchargement.jpg"/>
          <p:cNvPicPr>
            <a:picLocks noChangeAspect="1" noChangeArrowheads="1"/>
          </p:cNvPicPr>
          <p:nvPr/>
        </p:nvPicPr>
        <p:blipFill>
          <a:blip r:embed="rId3" cstate="print"/>
          <a:srcRect/>
          <a:stretch>
            <a:fillRect/>
          </a:stretch>
        </p:blipFill>
        <p:spPr bwMode="auto">
          <a:xfrm>
            <a:off x="2555776" y="5517232"/>
            <a:ext cx="3672408" cy="1875656"/>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ar-SA" b="1" dirty="0"/>
              <a:t>أهميتها للأطفال:</a:t>
            </a:r>
            <a:endParaRPr lang="fr-FR" dirty="0"/>
          </a:p>
        </p:txBody>
      </p:sp>
      <p:sp>
        <p:nvSpPr>
          <p:cNvPr id="3" name="Espace réservé du contenu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algn="r" rtl="1"/>
            <a:r>
              <a:rPr lang="ar-SA" dirty="0"/>
              <a:t>-يطور قوتهم ومرونتهم وتحملهم </a:t>
            </a:r>
            <a:r>
              <a:rPr lang="ar-SA" dirty="0" err="1"/>
              <a:t>وتوازنهم </a:t>
            </a:r>
            <a:r>
              <a:rPr lang="ar-SA" dirty="0"/>
              <a:t>، إضافة الى عادات الوقوف والحركات الأساسية مما يساعد هم على الفوز في كل النشاطات الأخرى</a:t>
            </a:r>
            <a:r>
              <a:rPr lang="en-US" dirty="0"/>
              <a:t> .</a:t>
            </a:r>
            <a:br>
              <a:rPr lang="en-US" dirty="0"/>
            </a:br>
            <a:r>
              <a:rPr lang="ar-SA" dirty="0"/>
              <a:t>-يطور لديهم المهارات الذهنية الضرورية في الدراسة وفي لكل جوانب الحياة</a:t>
            </a:r>
            <a:r>
              <a:rPr lang="en-US" dirty="0"/>
              <a:t> .</a:t>
            </a:r>
            <a:br>
              <a:rPr lang="en-US" dirty="0"/>
            </a:br>
            <a:endParaRPr lang="fr-FR" dirty="0"/>
          </a:p>
        </p:txBody>
      </p:sp>
      <p:pic>
        <p:nvPicPr>
          <p:cNvPr id="4" name="Picture 3" descr="C:\Users\MCD1\Desktop\karaté vidio\karaté  photos\images (23).jpg"/>
          <p:cNvPicPr>
            <a:picLocks noChangeAspect="1" noChangeArrowheads="1"/>
          </p:cNvPicPr>
          <p:nvPr/>
        </p:nvPicPr>
        <p:blipFill>
          <a:blip r:embed="rId2" cstate="print"/>
          <a:srcRect/>
          <a:stretch>
            <a:fillRect/>
          </a:stretch>
        </p:blipFill>
        <p:spPr bwMode="auto">
          <a:xfrm>
            <a:off x="0" y="4149080"/>
            <a:ext cx="4644008" cy="2708920"/>
          </a:xfrm>
          <a:prstGeom prst="rect">
            <a:avLst/>
          </a:prstGeom>
          <a:noFill/>
        </p:spPr>
      </p:pic>
      <p:pic>
        <p:nvPicPr>
          <p:cNvPr id="3074" name="Picture 2" descr="C:\Users\MCD1\Desktop\karaté vidio\karaté  photos\images (2).jpg"/>
          <p:cNvPicPr>
            <a:picLocks noChangeAspect="1" noChangeArrowheads="1"/>
          </p:cNvPicPr>
          <p:nvPr/>
        </p:nvPicPr>
        <p:blipFill>
          <a:blip r:embed="rId3" cstate="print"/>
          <a:srcRect/>
          <a:stretch>
            <a:fillRect/>
          </a:stretch>
        </p:blipFill>
        <p:spPr bwMode="auto">
          <a:xfrm>
            <a:off x="4644008" y="4077072"/>
            <a:ext cx="4499992" cy="2780928"/>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style>
          <a:lnRef idx="1">
            <a:schemeClr val="accent3"/>
          </a:lnRef>
          <a:fillRef idx="2">
            <a:schemeClr val="accent3"/>
          </a:fillRef>
          <a:effectRef idx="1">
            <a:schemeClr val="accent3"/>
          </a:effectRef>
          <a:fontRef idx="minor">
            <a:schemeClr val="dk1"/>
          </a:fontRef>
        </p:style>
        <p:txBody>
          <a:bodyPr/>
          <a:lstStyle/>
          <a:p>
            <a:r>
              <a:rPr lang="ar-SA" b="1" dirty="0"/>
              <a:t>أهميتها للأطفال:</a:t>
            </a:r>
            <a:endParaRPr lang="fr-FR" dirty="0"/>
          </a:p>
        </p:txBody>
      </p:sp>
      <p:sp>
        <p:nvSpPr>
          <p:cNvPr id="3" name="Espace réservé du contenu 2"/>
          <p:cNvSpPr>
            <a:spLocks noGrp="1"/>
          </p:cNvSpPr>
          <p:nvPr>
            <p:ph idx="1"/>
          </p:nvPr>
        </p:nvSpPr>
        <p:spPr>
          <a:xfrm>
            <a:off x="457200" y="1124744"/>
            <a:ext cx="8229600" cy="5001419"/>
          </a:xfrm>
        </p:spPr>
        <p:style>
          <a:lnRef idx="1">
            <a:schemeClr val="accent1"/>
          </a:lnRef>
          <a:fillRef idx="2">
            <a:schemeClr val="accent1"/>
          </a:fillRef>
          <a:effectRef idx="1">
            <a:schemeClr val="accent1"/>
          </a:effectRef>
          <a:fontRef idx="minor">
            <a:schemeClr val="dk1"/>
          </a:fontRef>
        </p:style>
        <p:txBody>
          <a:bodyPr/>
          <a:lstStyle/>
          <a:p>
            <a:pPr algn="r" rtl="1"/>
            <a:r>
              <a:rPr lang="ar-SA" dirty="0"/>
              <a:t>-يعلمهم احترام الزملاء </a:t>
            </a:r>
            <a:r>
              <a:rPr lang="ar-SA" dirty="0" err="1"/>
              <a:t>والمعلمين </a:t>
            </a:r>
            <a:r>
              <a:rPr lang="ar-SA" dirty="0"/>
              <a:t>، ويكون لديهم إحساس تجاه مشاعر الآخرين وأفكارهم</a:t>
            </a:r>
            <a:r>
              <a:rPr lang="en-US" dirty="0"/>
              <a:t> .</a:t>
            </a:r>
            <a:br>
              <a:rPr lang="en-US" dirty="0"/>
            </a:br>
            <a:r>
              <a:rPr lang="ar-SA" dirty="0"/>
              <a:t>-تعمل </a:t>
            </a:r>
            <a:r>
              <a:rPr lang="ar-SA" dirty="0" err="1"/>
              <a:t>الكاراتية</a:t>
            </a:r>
            <a:r>
              <a:rPr lang="ar-SA" dirty="0"/>
              <a:t> على تغذية ثقة </a:t>
            </a:r>
            <a:r>
              <a:rPr lang="ar-SA" dirty="0" err="1"/>
              <a:t>الأطفال </a:t>
            </a:r>
            <a:r>
              <a:rPr lang="ar-SA" dirty="0"/>
              <a:t>، والشعور بالقوة الداخلية لديهم بحيث يقاومون الضغوط التي يتعرضون لها في المدرسة والشارع</a:t>
            </a:r>
            <a:r>
              <a:rPr lang="en-US" dirty="0"/>
              <a:t> .</a:t>
            </a:r>
            <a:br>
              <a:rPr lang="en-US" dirty="0"/>
            </a:br>
            <a:r>
              <a:rPr lang="ar-SA" dirty="0"/>
              <a:t>-في دروس </a:t>
            </a:r>
            <a:r>
              <a:rPr lang="ar-SA" dirty="0" err="1"/>
              <a:t>الكاراتية</a:t>
            </a:r>
            <a:r>
              <a:rPr lang="ar-SA" dirty="0"/>
              <a:t> يتعلم الأطفال أهمية العمل الجماعي وبعد ذلك يتطور لديهم المهارات القيادية</a:t>
            </a:r>
            <a:r>
              <a:rPr lang="en-US" dirty="0"/>
              <a:t> .</a:t>
            </a:r>
            <a:br>
              <a:rPr lang="en-US" dirty="0"/>
            </a:br>
            <a:endParaRPr lang="fr-FR" dirty="0"/>
          </a:p>
        </p:txBody>
      </p:sp>
      <p:pic>
        <p:nvPicPr>
          <p:cNvPr id="4098" name="Picture 2" descr="C:\Users\MCD1\Desktop\karaté vidio\karaté v\images (7).jpg"/>
          <p:cNvPicPr>
            <a:picLocks noChangeAspect="1" noChangeArrowheads="1"/>
          </p:cNvPicPr>
          <p:nvPr/>
        </p:nvPicPr>
        <p:blipFill>
          <a:blip r:embed="rId2" cstate="print"/>
          <a:srcRect/>
          <a:stretch>
            <a:fillRect/>
          </a:stretch>
        </p:blipFill>
        <p:spPr bwMode="auto">
          <a:xfrm>
            <a:off x="4788024" y="4605480"/>
            <a:ext cx="4355976" cy="2443820"/>
          </a:xfrm>
          <a:prstGeom prst="rect">
            <a:avLst/>
          </a:prstGeom>
          <a:noFill/>
        </p:spPr>
      </p:pic>
      <p:pic>
        <p:nvPicPr>
          <p:cNvPr id="4100" name="Picture 4" descr="Résultat de recherche d'images pour &quot;‫السمنة والكراتي‬‎&quot;"/>
          <p:cNvPicPr>
            <a:picLocks noChangeAspect="1" noChangeArrowheads="1"/>
          </p:cNvPicPr>
          <p:nvPr/>
        </p:nvPicPr>
        <p:blipFill>
          <a:blip r:embed="rId3" cstate="print"/>
          <a:srcRect/>
          <a:stretch>
            <a:fillRect/>
          </a:stretch>
        </p:blipFill>
        <p:spPr bwMode="auto">
          <a:xfrm>
            <a:off x="179512" y="4653136"/>
            <a:ext cx="4608512" cy="2204864"/>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4" y="332656"/>
            <a:ext cx="8229600" cy="1143000"/>
          </a:xfrm>
        </p:spPr>
        <p:style>
          <a:lnRef idx="1">
            <a:schemeClr val="accent5"/>
          </a:lnRef>
          <a:fillRef idx="2">
            <a:schemeClr val="accent5"/>
          </a:fillRef>
          <a:effectRef idx="1">
            <a:schemeClr val="accent5"/>
          </a:effectRef>
          <a:fontRef idx="minor">
            <a:schemeClr val="dk1"/>
          </a:fontRef>
        </p:style>
        <p:txBody>
          <a:bodyPr/>
          <a:lstStyle/>
          <a:p>
            <a:r>
              <a:rPr lang="ar-DZ" b="1" dirty="0"/>
              <a:t>انتهى الدرس</a:t>
            </a:r>
            <a:endParaRPr lang="fr-FR" b="1" dirty="0"/>
          </a:p>
        </p:txBody>
      </p:sp>
      <p:sp>
        <p:nvSpPr>
          <p:cNvPr id="3" name="Espace réservé du contenu 2"/>
          <p:cNvSpPr>
            <a:spLocks noGrp="1"/>
          </p:cNvSpPr>
          <p:nvPr>
            <p:ph idx="1"/>
          </p:nvPr>
        </p:nvSpPr>
        <p:spPr>
          <a:xfrm>
            <a:off x="467544" y="1628800"/>
            <a:ext cx="8229600" cy="4525963"/>
          </a:xfrm>
        </p:spPr>
        <p:style>
          <a:lnRef idx="1">
            <a:schemeClr val="accent2"/>
          </a:lnRef>
          <a:fillRef idx="2">
            <a:schemeClr val="accent2"/>
          </a:fillRef>
          <a:effectRef idx="1">
            <a:schemeClr val="accent2"/>
          </a:effectRef>
          <a:fontRef idx="minor">
            <a:schemeClr val="dk1"/>
          </a:fontRef>
        </p:style>
        <p:txBody>
          <a:bodyPr/>
          <a:lstStyle/>
          <a:p>
            <a:pPr algn="ctr" rtl="1"/>
            <a:r>
              <a:rPr lang="ar-DZ" sz="6000" b="1" dirty="0">
                <a:latin typeface="Fontb" pitchFamily="2" charset="0"/>
                <a:cs typeface="PT Bold Heading" pitchFamily="2" charset="-78"/>
              </a:rPr>
              <a:t>و</a:t>
            </a:r>
            <a:r>
              <a:rPr lang="ar-SA" sz="6000" b="1" dirty="0">
                <a:latin typeface="Fontb" pitchFamily="2" charset="0"/>
                <a:cs typeface="PT Bold Heading" pitchFamily="2" charset="-78"/>
              </a:rPr>
              <a:t>السلام عليكم ورحمة الله وبركاته </a:t>
            </a:r>
            <a:endParaRPr lang="fr-FR" sz="6000" b="1" dirty="0">
              <a:latin typeface="Fontb" pitchFamily="2" charset="0"/>
              <a:cs typeface="PT Bold Heading" pitchFamily="2" charset="-78"/>
            </a:endParaRPr>
          </a:p>
          <a:p>
            <a:pPr algn="ctr" rtl="1"/>
            <a:r>
              <a:rPr lang="ar-DZ" sz="6000" b="1" dirty="0">
                <a:latin typeface="Fontb" pitchFamily="2" charset="0"/>
                <a:cs typeface="PT Bold Heading" pitchFamily="2" charset="-78"/>
              </a:rPr>
              <a:t>شكرا على الانتباه</a:t>
            </a:r>
            <a:endParaRPr lang="ar-SA" sz="6000" b="1" dirty="0">
              <a:latin typeface="Fontb" pitchFamily="2" charset="0"/>
              <a:cs typeface="PT Bold Heading" pitchFamily="2" charset="-78"/>
            </a:endParaRPr>
          </a:p>
          <a:p>
            <a:endParaRPr lang="fr-FR" dirty="0"/>
          </a:p>
        </p:txBody>
      </p:sp>
      <p:pic>
        <p:nvPicPr>
          <p:cNvPr id="4" name="Picture 3" descr="C:\Documents and Settings\MCD\Bureau\photo sport\is (13).jpg"/>
          <p:cNvPicPr>
            <a:picLocks noChangeAspect="1" noChangeArrowheads="1"/>
          </p:cNvPicPr>
          <p:nvPr/>
        </p:nvPicPr>
        <p:blipFill>
          <a:blip r:embed="rId2" cstate="print"/>
          <a:srcRect/>
          <a:stretch>
            <a:fillRect/>
          </a:stretch>
        </p:blipFill>
        <p:spPr bwMode="auto">
          <a:xfrm>
            <a:off x="0" y="3717032"/>
            <a:ext cx="3563888" cy="2931238"/>
          </a:xfrm>
          <a:prstGeom prst="rect">
            <a:avLst/>
          </a:prstGeom>
          <a:noFill/>
        </p:spPr>
      </p:pic>
      <p:pic>
        <p:nvPicPr>
          <p:cNvPr id="9218" name="Picture 2" descr="Résultat de recherche d'images pour &quot;‫تحسين المزاج في الكاراتيه‬‎&quot;"/>
          <p:cNvPicPr>
            <a:picLocks noChangeAspect="1" noChangeArrowheads="1"/>
          </p:cNvPicPr>
          <p:nvPr/>
        </p:nvPicPr>
        <p:blipFill>
          <a:blip r:embed="rId3" cstate="print"/>
          <a:srcRect/>
          <a:stretch>
            <a:fillRect/>
          </a:stretch>
        </p:blipFill>
        <p:spPr bwMode="auto">
          <a:xfrm>
            <a:off x="3563888" y="3789040"/>
            <a:ext cx="5580112" cy="3068960"/>
          </a:xfrm>
          <a:prstGeom prst="rect">
            <a:avLst/>
          </a:prstGeom>
          <a:noFill/>
        </p:spPr>
      </p:pic>
    </p:spTree>
  </p:cSld>
  <p:clrMapOvr>
    <a:masterClrMapping/>
  </p:clrMapOvr>
  <p:transition>
    <p:spli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457200" y="0"/>
            <a:ext cx="8229600" cy="836712"/>
          </a:xfrm>
        </p:spPr>
        <p:style>
          <a:lnRef idx="1">
            <a:schemeClr val="accent2"/>
          </a:lnRef>
          <a:fillRef idx="2">
            <a:schemeClr val="accent2"/>
          </a:fillRef>
          <a:effectRef idx="1">
            <a:schemeClr val="accent2"/>
          </a:effectRef>
          <a:fontRef idx="minor">
            <a:schemeClr val="dk1"/>
          </a:fontRef>
        </p:style>
        <p:txBody>
          <a:bodyPr>
            <a:normAutofit/>
          </a:bodyPr>
          <a:lstStyle/>
          <a:p>
            <a:r>
              <a:rPr lang="fr-FR" u="sng" dirty="0"/>
              <a:t>L'HONNEUR</a:t>
            </a:r>
            <a:r>
              <a:rPr lang="ar-DZ" u="sng" dirty="0"/>
              <a:t> الشرف </a:t>
            </a:r>
            <a:endParaRPr lang="fr-FR" dirty="0"/>
          </a:p>
        </p:txBody>
      </p:sp>
      <p:sp>
        <p:nvSpPr>
          <p:cNvPr id="6" name="Espace réservé du contenu 5"/>
          <p:cNvSpPr>
            <a:spLocks noGrp="1"/>
          </p:cNvSpPr>
          <p:nvPr>
            <p:ph idx="1"/>
          </p:nvPr>
        </p:nvSpPr>
        <p:spPr>
          <a:xfrm>
            <a:off x="0" y="836712"/>
            <a:ext cx="9144000" cy="4248473"/>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r>
              <a:rPr lang="fr-FR" dirty="0"/>
              <a:t>MEIYO C'est la qualité essentielle</a:t>
            </a:r>
            <a:r>
              <a:rPr lang="ar-DZ" dirty="0"/>
              <a:t> </a:t>
            </a:r>
            <a:r>
              <a:rPr lang="fr-FR" dirty="0"/>
              <a:t> et globale</a:t>
            </a:r>
          </a:p>
          <a:p>
            <a:r>
              <a:rPr lang="fr-FR" dirty="0"/>
              <a:t>Nul ne peut se prétendre </a:t>
            </a:r>
            <a:r>
              <a:rPr lang="fr-FR" dirty="0" err="1"/>
              <a:t>Budoka</a:t>
            </a:r>
            <a:r>
              <a:rPr lang="fr-FR" dirty="0"/>
              <a:t> (Guerrier) s'il n'a pas une conduite honorable. </a:t>
            </a:r>
            <a:endParaRPr lang="ar-DZ" dirty="0"/>
          </a:p>
          <a:p>
            <a:pPr algn="r" rtl="1"/>
            <a:r>
              <a:rPr lang="ar-DZ" dirty="0"/>
              <a:t>( لا يمكن لاحد الادعاء بانه ذا مستوى في الكراتي ما لم يتصف بأخلاقيات القانون الاخلاقي في القاعة او في حياته</a:t>
            </a:r>
            <a:r>
              <a:rPr lang="fr-FR" dirty="0"/>
              <a:t> </a:t>
            </a:r>
            <a:r>
              <a:rPr lang="ar-DZ" dirty="0"/>
              <a:t>(سلوك مشرف) </a:t>
            </a:r>
          </a:p>
          <a:p>
            <a:pPr algn="l"/>
            <a:r>
              <a:rPr lang="fr-FR" dirty="0"/>
              <a:t>Du sens de l'honneur découle l'ensemble des autres vertus. L'Honneur conditionne notre attitude et manière d'être vis à vis des autres.</a:t>
            </a:r>
            <a:endParaRPr lang="ar-DZ" dirty="0"/>
          </a:p>
          <a:p>
            <a:pPr algn="r" rtl="1"/>
            <a:r>
              <a:rPr lang="ar-DZ" dirty="0"/>
              <a:t>صفة الشرف هي التي تحدد طريقة تعاملاتنا مع الاخرين الزميل او المنافس، الفريق، او المجتمع الذي تنتمي اليه ككل</a:t>
            </a:r>
            <a:endParaRPr lang="fr-FR" dirty="0"/>
          </a:p>
        </p:txBody>
      </p:sp>
      <p:sp>
        <p:nvSpPr>
          <p:cNvPr id="24578" name="AutoShape 2" descr="Résultat de recherche d'images pour &quot;le code moral des arts martiaux&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4582" name="AutoShape 6" descr="Résultat de recherche d'images pour &quot;le code moral des arts martiaux&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4583" name="Picture 7" descr="C:\Users\MCD1\Desktop\téléchargement.png"/>
          <p:cNvPicPr>
            <a:picLocks noChangeAspect="1" noChangeArrowheads="1"/>
          </p:cNvPicPr>
          <p:nvPr/>
        </p:nvPicPr>
        <p:blipFill>
          <a:blip r:embed="rId2" cstate="print"/>
          <a:srcRect/>
          <a:stretch>
            <a:fillRect/>
          </a:stretch>
        </p:blipFill>
        <p:spPr bwMode="auto">
          <a:xfrm>
            <a:off x="0" y="5085184"/>
            <a:ext cx="9144000" cy="276453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64704"/>
          </a:xfrm>
        </p:spPr>
        <p:style>
          <a:lnRef idx="1">
            <a:schemeClr val="accent2"/>
          </a:lnRef>
          <a:fillRef idx="2">
            <a:schemeClr val="accent2"/>
          </a:fillRef>
          <a:effectRef idx="1">
            <a:schemeClr val="accent2"/>
          </a:effectRef>
          <a:fontRef idx="minor">
            <a:schemeClr val="dk1"/>
          </a:fontRef>
        </p:style>
        <p:txBody>
          <a:bodyPr>
            <a:normAutofit/>
          </a:bodyPr>
          <a:lstStyle/>
          <a:p>
            <a:r>
              <a:rPr lang="fr-FR" sz="3600" u="sng" dirty="0"/>
              <a:t>LA FIDÉLITÉ</a:t>
            </a:r>
            <a:r>
              <a:rPr lang="ar-DZ" sz="3600" u="sng" dirty="0"/>
              <a:t>الامانة والوفاء </a:t>
            </a:r>
            <a:endParaRPr lang="fr-FR" sz="3600" b="1" dirty="0"/>
          </a:p>
        </p:txBody>
      </p:sp>
      <p:sp>
        <p:nvSpPr>
          <p:cNvPr id="3" name="Espace réservé du contenu 2"/>
          <p:cNvSpPr>
            <a:spLocks noGrp="1"/>
          </p:cNvSpPr>
          <p:nvPr>
            <p:ph idx="1"/>
          </p:nvPr>
        </p:nvSpPr>
        <p:spPr>
          <a:xfrm>
            <a:off x="0" y="836712"/>
            <a:ext cx="8964488" cy="5073427"/>
          </a:xfrm>
        </p:spPr>
        <p:style>
          <a:lnRef idx="1">
            <a:schemeClr val="accent2"/>
          </a:lnRef>
          <a:fillRef idx="2">
            <a:schemeClr val="accent2"/>
          </a:fillRef>
          <a:effectRef idx="1">
            <a:schemeClr val="accent2"/>
          </a:effectRef>
          <a:fontRef idx="minor">
            <a:schemeClr val="dk1"/>
          </a:fontRef>
        </p:style>
        <p:txBody>
          <a:bodyPr/>
          <a:lstStyle/>
          <a:p>
            <a:r>
              <a:rPr lang="fr-FR" dirty="0"/>
              <a:t>CHUJITSU Il n'y a pas d'honneur sans </a:t>
            </a:r>
            <a:r>
              <a:rPr lang="fr-FR" dirty="0" err="1"/>
              <a:t>fidelité</a:t>
            </a:r>
            <a:r>
              <a:rPr lang="fr-FR" dirty="0"/>
              <a:t>, La </a:t>
            </a:r>
            <a:r>
              <a:rPr lang="fr-FR" dirty="0" err="1"/>
              <a:t>fidelité</a:t>
            </a:r>
            <a:r>
              <a:rPr lang="fr-FR" dirty="0"/>
              <a:t> nécessite de tenir ses promesses et d'aller au bout de ses engagements.</a:t>
            </a:r>
          </a:p>
        </p:txBody>
      </p:sp>
      <p:pic>
        <p:nvPicPr>
          <p:cNvPr id="25601" name="Picture 1" descr="C:\Users\MCD1\Desktop\karaté vidio\téléchargement.jpg"/>
          <p:cNvPicPr>
            <a:picLocks noChangeAspect="1" noChangeArrowheads="1"/>
          </p:cNvPicPr>
          <p:nvPr/>
        </p:nvPicPr>
        <p:blipFill>
          <a:blip r:embed="rId2" cstate="print"/>
          <a:srcRect/>
          <a:stretch>
            <a:fillRect/>
          </a:stretch>
        </p:blipFill>
        <p:spPr bwMode="auto">
          <a:xfrm>
            <a:off x="4932040" y="2708920"/>
            <a:ext cx="4211960" cy="4536504"/>
          </a:xfrm>
          <a:prstGeom prst="rect">
            <a:avLst/>
          </a:prstGeom>
          <a:noFill/>
        </p:spPr>
      </p:pic>
      <p:pic>
        <p:nvPicPr>
          <p:cNvPr id="23553" name="Picture 1" descr="C:\Users\MCD1\Desktop\images (1).jpg"/>
          <p:cNvPicPr>
            <a:picLocks noChangeAspect="1" noChangeArrowheads="1"/>
          </p:cNvPicPr>
          <p:nvPr/>
        </p:nvPicPr>
        <p:blipFill>
          <a:blip r:embed="rId3" cstate="print"/>
          <a:srcRect/>
          <a:stretch>
            <a:fillRect/>
          </a:stretch>
        </p:blipFill>
        <p:spPr bwMode="auto">
          <a:xfrm>
            <a:off x="0" y="2708920"/>
            <a:ext cx="4961037" cy="439248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836712"/>
          </a:xfrm>
        </p:spPr>
        <p:style>
          <a:lnRef idx="3">
            <a:schemeClr val="lt1"/>
          </a:lnRef>
          <a:fillRef idx="1">
            <a:schemeClr val="accent5"/>
          </a:fillRef>
          <a:effectRef idx="1">
            <a:schemeClr val="accent5"/>
          </a:effectRef>
          <a:fontRef idx="minor">
            <a:schemeClr val="lt1"/>
          </a:fontRef>
        </p:style>
        <p:txBody>
          <a:bodyPr/>
          <a:lstStyle/>
          <a:p>
            <a:r>
              <a:rPr lang="fr-FR" u="sng" dirty="0"/>
              <a:t>LA SINCÉRITÉ</a:t>
            </a:r>
            <a:r>
              <a:rPr lang="ar-DZ" u="sng" dirty="0"/>
              <a:t>الصراحة والصدق </a:t>
            </a:r>
            <a:endParaRPr lang="fr-FR" dirty="0"/>
          </a:p>
        </p:txBody>
      </p:sp>
      <p:sp>
        <p:nvSpPr>
          <p:cNvPr id="3" name="Espace réservé du contenu 2"/>
          <p:cNvSpPr>
            <a:spLocks noGrp="1"/>
          </p:cNvSpPr>
          <p:nvPr>
            <p:ph idx="1"/>
          </p:nvPr>
        </p:nvSpPr>
        <p:spPr>
          <a:xfrm>
            <a:off x="0" y="908721"/>
            <a:ext cx="9144000" cy="3672408"/>
          </a:xfrm>
        </p:spPr>
        <p:style>
          <a:lnRef idx="1">
            <a:schemeClr val="accent5"/>
          </a:lnRef>
          <a:fillRef idx="2">
            <a:schemeClr val="accent5"/>
          </a:fillRef>
          <a:effectRef idx="1">
            <a:schemeClr val="accent5"/>
          </a:effectRef>
          <a:fontRef idx="minor">
            <a:schemeClr val="dk1"/>
          </a:fontRef>
        </p:style>
        <p:txBody>
          <a:bodyPr>
            <a:normAutofit/>
          </a:bodyPr>
          <a:lstStyle/>
          <a:p>
            <a:r>
              <a:rPr lang="fr-FR" dirty="0"/>
              <a:t>SEIJITSU ou MAKOTO Le mensonge ou l'équivoque engendrent la suspicion qui est la source de toutes désunions. Lors du salut du karateka, vous exprimez cette sincérité.</a:t>
            </a:r>
            <a:endParaRPr lang="ar-DZ" dirty="0"/>
          </a:p>
          <a:p>
            <a:pPr algn="r" rtl="1"/>
            <a:r>
              <a:rPr lang="ar-DZ" dirty="0"/>
              <a:t>الكذب </a:t>
            </a:r>
            <a:r>
              <a:rPr lang="ar-DZ" dirty="0" err="1"/>
              <a:t>اوالادعاء</a:t>
            </a:r>
            <a:r>
              <a:rPr lang="ar-DZ" dirty="0"/>
              <a:t> والحيلة في التعاملات تؤدي إلى الشك الشبهات وعدم الثقة وهذه الاخيرة تؤدي للتفرقة والتشتت داخل الفرق الواحد</a:t>
            </a:r>
            <a:endParaRPr lang="fr-FR" dirty="0"/>
          </a:p>
        </p:txBody>
      </p:sp>
      <p:pic>
        <p:nvPicPr>
          <p:cNvPr id="24577" name="Picture 1" descr="C:\Users\MCD1\Desktop\karaté vidio\images (9).jpg"/>
          <p:cNvPicPr>
            <a:picLocks noChangeAspect="1" noChangeArrowheads="1"/>
          </p:cNvPicPr>
          <p:nvPr/>
        </p:nvPicPr>
        <p:blipFill>
          <a:blip r:embed="rId2" cstate="print"/>
          <a:srcRect/>
          <a:stretch>
            <a:fillRect/>
          </a:stretch>
        </p:blipFill>
        <p:spPr bwMode="auto">
          <a:xfrm>
            <a:off x="7740351" y="4293096"/>
            <a:ext cx="1403649" cy="3223245"/>
          </a:xfrm>
          <a:prstGeom prst="rect">
            <a:avLst/>
          </a:prstGeom>
          <a:noFill/>
        </p:spPr>
      </p:pic>
      <p:pic>
        <p:nvPicPr>
          <p:cNvPr id="24579" name="Picture 3" descr="C:\Users\MCD1\Desktop\karaté vidio\images (21).jpg"/>
          <p:cNvPicPr>
            <a:picLocks noChangeAspect="1" noChangeArrowheads="1"/>
          </p:cNvPicPr>
          <p:nvPr/>
        </p:nvPicPr>
        <p:blipFill>
          <a:blip r:embed="rId3" cstate="print"/>
          <a:srcRect/>
          <a:stretch>
            <a:fillRect/>
          </a:stretch>
        </p:blipFill>
        <p:spPr bwMode="auto">
          <a:xfrm>
            <a:off x="0" y="4293096"/>
            <a:ext cx="2987824" cy="3111227"/>
          </a:xfrm>
          <a:prstGeom prst="rect">
            <a:avLst/>
          </a:prstGeom>
          <a:noFill/>
        </p:spPr>
      </p:pic>
      <p:pic>
        <p:nvPicPr>
          <p:cNvPr id="22529" name="Picture 1" descr="C:\Users\MCD1\Desktop\images (2).jpg"/>
          <p:cNvPicPr>
            <a:picLocks noChangeAspect="1" noChangeArrowheads="1"/>
          </p:cNvPicPr>
          <p:nvPr/>
        </p:nvPicPr>
        <p:blipFill>
          <a:blip r:embed="rId4" cstate="print"/>
          <a:srcRect/>
          <a:stretch>
            <a:fillRect/>
          </a:stretch>
        </p:blipFill>
        <p:spPr bwMode="auto">
          <a:xfrm>
            <a:off x="2987825" y="4293096"/>
            <a:ext cx="4752526" cy="3111227"/>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0"/>
            <a:ext cx="8517632" cy="620688"/>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fr-FR" u="sng" dirty="0"/>
              <a:t>LE COURAGE</a:t>
            </a:r>
            <a:r>
              <a:rPr lang="ar-DZ" u="sng" dirty="0"/>
              <a:t>الشجاعة </a:t>
            </a:r>
            <a:endParaRPr lang="fr-FR" dirty="0"/>
          </a:p>
        </p:txBody>
      </p:sp>
      <p:sp>
        <p:nvSpPr>
          <p:cNvPr id="3" name="Espace réservé du contenu 2"/>
          <p:cNvSpPr>
            <a:spLocks noGrp="1"/>
          </p:cNvSpPr>
          <p:nvPr>
            <p:ph idx="1"/>
          </p:nvPr>
        </p:nvSpPr>
        <p:spPr>
          <a:xfrm>
            <a:off x="0" y="620689"/>
            <a:ext cx="9144000" cy="3994374"/>
          </a:xfrm>
        </p:spPr>
        <p:style>
          <a:lnRef idx="1">
            <a:schemeClr val="accent5"/>
          </a:lnRef>
          <a:fillRef idx="2">
            <a:schemeClr val="accent5"/>
          </a:fillRef>
          <a:effectRef idx="1">
            <a:schemeClr val="accent5"/>
          </a:effectRef>
          <a:fontRef idx="minor">
            <a:schemeClr val="dk1"/>
          </a:fontRef>
        </p:style>
        <p:txBody>
          <a:bodyPr/>
          <a:lstStyle/>
          <a:p>
            <a:r>
              <a:rPr lang="en-US" dirty="0"/>
              <a:t> </a:t>
            </a:r>
            <a:r>
              <a:rPr lang="fr-FR" dirty="0"/>
              <a:t> YUKI ou YUKAN La force d'âme qui fait braver le danger ou la souffrance s'appelle le courage.</a:t>
            </a:r>
            <a:endParaRPr lang="ar-DZ" dirty="0"/>
          </a:p>
          <a:p>
            <a:pPr algn="r" rtl="1"/>
            <a:r>
              <a:rPr lang="ar-DZ" dirty="0"/>
              <a:t>هي قوة روحانية التي تواجه المخاطر والتعب </a:t>
            </a:r>
            <a:r>
              <a:rPr lang="ar-DZ" dirty="0" err="1"/>
              <a:t>والعياء</a:t>
            </a:r>
            <a:r>
              <a:rPr lang="ar-DZ" dirty="0"/>
              <a:t> لدى الرياضي، كما تساعد في مواجهة كل الاختبارات البدنية والحركية بالشجاعة والإرادة.</a:t>
            </a:r>
          </a:p>
          <a:p>
            <a:r>
              <a:rPr lang="fr-FR" dirty="0"/>
              <a:t> Ce dernier nous permet d'affronter toutes les épreuves. </a:t>
            </a:r>
          </a:p>
        </p:txBody>
      </p:sp>
      <p:pic>
        <p:nvPicPr>
          <p:cNvPr id="23554" name="Picture 2" descr="Résultat de recherche d'images pour &quot;dojo&quot;"/>
          <p:cNvPicPr>
            <a:picLocks noChangeAspect="1" noChangeArrowheads="1"/>
          </p:cNvPicPr>
          <p:nvPr/>
        </p:nvPicPr>
        <p:blipFill>
          <a:blip r:embed="rId2" cstate="print"/>
          <a:srcRect/>
          <a:stretch>
            <a:fillRect/>
          </a:stretch>
        </p:blipFill>
        <p:spPr bwMode="auto">
          <a:xfrm>
            <a:off x="0" y="4615062"/>
            <a:ext cx="3779912" cy="2592288"/>
          </a:xfrm>
          <a:prstGeom prst="rect">
            <a:avLst/>
          </a:prstGeom>
          <a:noFill/>
        </p:spPr>
      </p:pic>
      <p:pic>
        <p:nvPicPr>
          <p:cNvPr id="21505" name="Picture 1" descr="C:\Users\MCD1\Desktop\images (3).jpg"/>
          <p:cNvPicPr>
            <a:picLocks noChangeAspect="1" noChangeArrowheads="1"/>
          </p:cNvPicPr>
          <p:nvPr/>
        </p:nvPicPr>
        <p:blipFill>
          <a:blip r:embed="rId3" cstate="print"/>
          <a:srcRect/>
          <a:stretch>
            <a:fillRect/>
          </a:stretch>
        </p:blipFill>
        <p:spPr bwMode="auto">
          <a:xfrm>
            <a:off x="3779912" y="4509120"/>
            <a:ext cx="5112568" cy="259228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3408"/>
            <a:ext cx="9144000" cy="1008112"/>
          </a:xfrm>
        </p:spPr>
        <p:style>
          <a:lnRef idx="2">
            <a:schemeClr val="dk1"/>
          </a:lnRef>
          <a:fillRef idx="1">
            <a:schemeClr val="lt1"/>
          </a:fillRef>
          <a:effectRef idx="0">
            <a:schemeClr val="dk1"/>
          </a:effectRef>
          <a:fontRef idx="minor">
            <a:schemeClr val="dk1"/>
          </a:fontRef>
        </p:style>
        <p:txBody>
          <a:bodyPr>
            <a:normAutofit fontScale="90000"/>
          </a:bodyPr>
          <a:lstStyle/>
          <a:p>
            <a:r>
              <a:rPr lang="fr-FR" sz="3600" dirty="0">
                <a:solidFill>
                  <a:srgbClr val="FF0000"/>
                </a:solidFill>
              </a:rPr>
              <a:t>LA BONTÉ et LA BIENVEILLANCE</a:t>
            </a:r>
            <a:r>
              <a:rPr lang="ar-DZ" sz="3600" dirty="0">
                <a:solidFill>
                  <a:srgbClr val="FF0000"/>
                </a:solidFill>
              </a:rPr>
              <a:t>الرقة والعطف والترحاب</a:t>
            </a:r>
            <a:endParaRPr lang="fr-FR" sz="3600" b="1" dirty="0">
              <a:solidFill>
                <a:srgbClr val="FF0000"/>
              </a:solidFill>
            </a:endParaRPr>
          </a:p>
        </p:txBody>
      </p:sp>
      <p:sp>
        <p:nvSpPr>
          <p:cNvPr id="3" name="Espace réservé du contenu 2"/>
          <p:cNvSpPr>
            <a:spLocks noGrp="1"/>
          </p:cNvSpPr>
          <p:nvPr>
            <p:ph idx="1"/>
          </p:nvPr>
        </p:nvSpPr>
        <p:spPr>
          <a:xfrm>
            <a:off x="0" y="836712"/>
            <a:ext cx="9144000" cy="3672408"/>
          </a:xfrm>
        </p:spPr>
        <p:style>
          <a:lnRef idx="1">
            <a:schemeClr val="accent6"/>
          </a:lnRef>
          <a:fillRef idx="2">
            <a:schemeClr val="accent6"/>
          </a:fillRef>
          <a:effectRef idx="1">
            <a:schemeClr val="accent6"/>
          </a:effectRef>
          <a:fontRef idx="minor">
            <a:schemeClr val="dk1"/>
          </a:fontRef>
        </p:style>
        <p:txBody>
          <a:bodyPr>
            <a:noAutofit/>
          </a:bodyPr>
          <a:lstStyle/>
          <a:p>
            <a:r>
              <a:rPr lang="fr-FR" sz="3600" dirty="0"/>
              <a:t>SHINSETSU La bonté et la bienveillance sont des marques de courage qui dénotent une haute humanité</a:t>
            </a:r>
            <a:endParaRPr lang="ar-DZ" sz="3600" dirty="0"/>
          </a:p>
          <a:p>
            <a:pPr algn="r" rtl="1"/>
            <a:r>
              <a:rPr lang="ar-DZ" sz="3600" dirty="0"/>
              <a:t>كعلامات الشجاعة التي </a:t>
            </a:r>
            <a:r>
              <a:rPr lang="ar-DZ" sz="3600" dirty="0" err="1"/>
              <a:t>تشيرإلى</a:t>
            </a:r>
            <a:r>
              <a:rPr lang="ar-DZ" sz="3600" dirty="0"/>
              <a:t> قمة الانسانية </a:t>
            </a:r>
          </a:p>
          <a:p>
            <a:r>
              <a:rPr lang="fr-FR" sz="3600" dirty="0"/>
              <a:t>Soyez respectueux de votre prochain mais également de la vie.</a:t>
            </a:r>
          </a:p>
          <a:p>
            <a:endParaRPr lang="fr-FR" sz="2800" b="1" dirty="0"/>
          </a:p>
        </p:txBody>
      </p:sp>
      <p:pic>
        <p:nvPicPr>
          <p:cNvPr id="4" name="Picture 8" descr="C:\Users\MCD1\Desktop\images.jpg"/>
          <p:cNvPicPr>
            <a:picLocks noChangeAspect="1" noChangeArrowheads="1"/>
          </p:cNvPicPr>
          <p:nvPr/>
        </p:nvPicPr>
        <p:blipFill>
          <a:blip r:embed="rId2" cstate="print"/>
          <a:srcRect/>
          <a:stretch>
            <a:fillRect/>
          </a:stretch>
        </p:blipFill>
        <p:spPr bwMode="auto">
          <a:xfrm>
            <a:off x="4716016" y="4653136"/>
            <a:ext cx="4644008" cy="2448272"/>
          </a:xfrm>
          <a:prstGeom prst="rect">
            <a:avLst/>
          </a:prstGeom>
          <a:noFill/>
        </p:spPr>
      </p:pic>
      <p:pic>
        <p:nvPicPr>
          <p:cNvPr id="6" name="Picture 1" descr="C:\Users\MCD1\Desktop\images (5).jpg"/>
          <p:cNvPicPr>
            <a:picLocks noChangeAspect="1" noChangeArrowheads="1"/>
          </p:cNvPicPr>
          <p:nvPr/>
        </p:nvPicPr>
        <p:blipFill>
          <a:blip r:embed="rId3" cstate="print"/>
          <a:srcRect/>
          <a:stretch>
            <a:fillRect/>
          </a:stretch>
        </p:blipFill>
        <p:spPr bwMode="auto">
          <a:xfrm>
            <a:off x="0" y="4509120"/>
            <a:ext cx="6588224" cy="259228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836712"/>
          </a:xfrm>
        </p:spPr>
        <p:style>
          <a:lnRef idx="1">
            <a:schemeClr val="accent2"/>
          </a:lnRef>
          <a:fillRef idx="2">
            <a:schemeClr val="accent2"/>
          </a:fillRef>
          <a:effectRef idx="1">
            <a:schemeClr val="accent2"/>
          </a:effectRef>
          <a:fontRef idx="minor">
            <a:schemeClr val="dk1"/>
          </a:fontRef>
        </p:style>
        <p:txBody>
          <a:bodyPr>
            <a:normAutofit/>
          </a:bodyPr>
          <a:lstStyle/>
          <a:p>
            <a:r>
              <a:rPr lang="fr-FR" u="sng" dirty="0"/>
              <a:t>LA MODESTIE et L'HUMILITÉ</a:t>
            </a:r>
            <a:endParaRPr lang="fr-FR" dirty="0"/>
          </a:p>
        </p:txBody>
      </p:sp>
      <p:sp>
        <p:nvSpPr>
          <p:cNvPr id="3" name="Espace réservé du contenu 2"/>
          <p:cNvSpPr>
            <a:spLocks noGrp="1"/>
          </p:cNvSpPr>
          <p:nvPr>
            <p:ph idx="1"/>
          </p:nvPr>
        </p:nvSpPr>
        <p:spPr>
          <a:xfrm>
            <a:off x="0" y="836712"/>
            <a:ext cx="9144000" cy="2952328"/>
          </a:xfrm>
        </p:spPr>
        <p:style>
          <a:lnRef idx="1">
            <a:schemeClr val="accent6"/>
          </a:lnRef>
          <a:fillRef idx="2">
            <a:schemeClr val="accent6"/>
          </a:fillRef>
          <a:effectRef idx="1">
            <a:schemeClr val="accent6"/>
          </a:effectRef>
          <a:fontRef idx="minor">
            <a:schemeClr val="dk1"/>
          </a:fontRef>
        </p:style>
        <p:txBody>
          <a:bodyPr/>
          <a:lstStyle/>
          <a:p>
            <a:r>
              <a:rPr lang="fr-FR" dirty="0"/>
              <a:t>KEN Si le </a:t>
            </a:r>
            <a:r>
              <a:rPr lang="fr-FR" dirty="0" err="1"/>
              <a:t>budoka</a:t>
            </a:r>
            <a:r>
              <a:rPr lang="fr-FR" dirty="0"/>
              <a:t> devient l'ambassadeur du code moral, il se doit de rester humble et ne pas flatter son égo. </a:t>
            </a:r>
          </a:p>
          <a:p>
            <a:endParaRPr lang="fr-FR" dirty="0"/>
          </a:p>
        </p:txBody>
      </p:sp>
      <p:pic>
        <p:nvPicPr>
          <p:cNvPr id="4" name="Picture 1" descr="C:\Users\MCD1\Desktop\images (4).jpg"/>
          <p:cNvPicPr>
            <a:picLocks noChangeAspect="1" noChangeArrowheads="1"/>
          </p:cNvPicPr>
          <p:nvPr/>
        </p:nvPicPr>
        <p:blipFill>
          <a:blip r:embed="rId2" cstate="print"/>
          <a:srcRect/>
          <a:stretch>
            <a:fillRect/>
          </a:stretch>
        </p:blipFill>
        <p:spPr bwMode="auto">
          <a:xfrm>
            <a:off x="4644008" y="2204864"/>
            <a:ext cx="4499992" cy="4653136"/>
          </a:xfrm>
          <a:prstGeom prst="rect">
            <a:avLst/>
          </a:prstGeom>
          <a:noFill/>
        </p:spPr>
      </p:pic>
      <p:pic>
        <p:nvPicPr>
          <p:cNvPr id="19458" name="Picture 2" descr="C:\Users\MCD1\Desktop\images (1).png"/>
          <p:cNvPicPr>
            <a:picLocks noChangeAspect="1" noChangeArrowheads="1"/>
          </p:cNvPicPr>
          <p:nvPr/>
        </p:nvPicPr>
        <p:blipFill>
          <a:blip r:embed="rId3" cstate="print"/>
          <a:srcRect/>
          <a:stretch>
            <a:fillRect/>
          </a:stretch>
        </p:blipFill>
        <p:spPr bwMode="auto">
          <a:xfrm>
            <a:off x="0" y="2492896"/>
            <a:ext cx="5076056" cy="436510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style>
          <a:lnRef idx="1">
            <a:schemeClr val="accent1"/>
          </a:lnRef>
          <a:fillRef idx="2">
            <a:schemeClr val="accent1"/>
          </a:fillRef>
          <a:effectRef idx="1">
            <a:schemeClr val="accent1"/>
          </a:effectRef>
          <a:fontRef idx="minor">
            <a:schemeClr val="dk1"/>
          </a:fontRef>
        </p:style>
        <p:txBody>
          <a:bodyPr/>
          <a:lstStyle/>
          <a:p>
            <a:r>
              <a:rPr lang="fr-FR" u="sng" dirty="0"/>
              <a:t>LA DROITURE</a:t>
            </a:r>
            <a:r>
              <a:rPr lang="ar-DZ" u="sng" dirty="0"/>
              <a:t>الاستقامة والعدل </a:t>
            </a:r>
            <a:endParaRPr lang="fr-FR" dirty="0"/>
          </a:p>
        </p:txBody>
      </p:sp>
      <p:sp>
        <p:nvSpPr>
          <p:cNvPr id="3" name="Espace réservé du contenu 2"/>
          <p:cNvSpPr>
            <a:spLocks noGrp="1"/>
          </p:cNvSpPr>
          <p:nvPr>
            <p:ph idx="1"/>
          </p:nvPr>
        </p:nvSpPr>
        <p:spPr>
          <a:xfrm>
            <a:off x="0" y="1196752"/>
            <a:ext cx="9144000" cy="1800200"/>
          </a:xfrm>
        </p:spPr>
        <p:style>
          <a:lnRef idx="1">
            <a:schemeClr val="accent1"/>
          </a:lnRef>
          <a:fillRef idx="2">
            <a:schemeClr val="accent1"/>
          </a:fillRef>
          <a:effectRef idx="1">
            <a:schemeClr val="accent1"/>
          </a:effectRef>
          <a:fontRef idx="minor">
            <a:schemeClr val="dk1"/>
          </a:fontRef>
        </p:style>
        <p:txBody>
          <a:bodyPr/>
          <a:lstStyle/>
          <a:p>
            <a:r>
              <a:rPr lang="fr-FR" dirty="0"/>
              <a:t>TADASHI ou SEI C'est suivre la ligne du devoir, sans jamais s'en écarter. Savoir prendre une décision juste et honorable.</a:t>
            </a:r>
          </a:p>
        </p:txBody>
      </p:sp>
      <p:pic>
        <p:nvPicPr>
          <p:cNvPr id="20482" name="Picture 2" descr="Résultat de recherche d'images pour &quot;dojo&quot;"/>
          <p:cNvPicPr>
            <a:picLocks noChangeAspect="1" noChangeArrowheads="1"/>
          </p:cNvPicPr>
          <p:nvPr/>
        </p:nvPicPr>
        <p:blipFill>
          <a:blip r:embed="rId2" cstate="print"/>
          <a:srcRect/>
          <a:stretch>
            <a:fillRect/>
          </a:stretch>
        </p:blipFill>
        <p:spPr bwMode="auto">
          <a:xfrm>
            <a:off x="0" y="2852936"/>
            <a:ext cx="4572000" cy="4005064"/>
          </a:xfrm>
          <a:prstGeom prst="rect">
            <a:avLst/>
          </a:prstGeom>
          <a:noFill/>
        </p:spPr>
      </p:pic>
      <p:pic>
        <p:nvPicPr>
          <p:cNvPr id="18433" name="Picture 1" descr="C:\Users\MCD1\Desktop\images (6).jpg"/>
          <p:cNvPicPr>
            <a:picLocks noChangeAspect="1" noChangeArrowheads="1"/>
          </p:cNvPicPr>
          <p:nvPr/>
        </p:nvPicPr>
        <p:blipFill>
          <a:blip r:embed="rId3" cstate="print"/>
          <a:srcRect/>
          <a:stretch>
            <a:fillRect/>
          </a:stretch>
        </p:blipFill>
        <p:spPr bwMode="auto">
          <a:xfrm>
            <a:off x="4572001" y="2924944"/>
            <a:ext cx="4844618" cy="3933056"/>
          </a:xfrm>
          <a:prstGeom prst="rect">
            <a:avLst/>
          </a:prstGeom>
          <a:noFill/>
        </p:spPr>
      </p:pic>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2228</TotalTime>
  <Words>1336</Words>
  <Application>Microsoft Office PowerPoint</Application>
  <PresentationFormat>Affichage à l'écran (4:3)</PresentationFormat>
  <Paragraphs>83</Paragraphs>
  <Slides>26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26</vt:i4>
      </vt:variant>
    </vt:vector>
  </HeadingPairs>
  <TitlesOfParts>
    <vt:vector size="32" baseType="lpstr">
      <vt:lpstr>Arial</vt:lpstr>
      <vt:lpstr>Arial Black</vt:lpstr>
      <vt:lpstr>Calibri</vt:lpstr>
      <vt:lpstr>Fontb</vt:lpstr>
      <vt:lpstr>Times New Roman</vt:lpstr>
      <vt:lpstr>Thème Office</vt:lpstr>
      <vt:lpstr> بسم الله الرحمن الرحيم </vt:lpstr>
      <vt:lpstr>Code moral du Karaté Le code du Samouraï </vt:lpstr>
      <vt:lpstr>L'HONNEUR الشرف </vt:lpstr>
      <vt:lpstr>LA FIDÉLITÉالامانة والوفاء </vt:lpstr>
      <vt:lpstr>LA SINCÉRITÉالصراحة والصدق </vt:lpstr>
      <vt:lpstr>LE COURAGEالشجاعة </vt:lpstr>
      <vt:lpstr>LA BONTÉ et LA BIENVEILLANCEالرقة والعطف والترحاب</vt:lpstr>
      <vt:lpstr>LA MODESTIE et L'HUMILITÉ</vt:lpstr>
      <vt:lpstr>LA DROITUREالاستقامة والعدل </vt:lpstr>
      <vt:lpstr>LE RESPECT </vt:lpstr>
      <vt:lpstr>LE CONTRÔLE DE SOI</vt:lpstr>
      <vt:lpstr>Niju Kun</vt:lpstr>
      <vt:lpstr>Niju Kun</vt:lpstr>
      <vt:lpstr>Niju Kun</vt:lpstr>
      <vt:lpstr> Niju Kun</vt:lpstr>
      <vt:lpstr>Présentation PowerPoint</vt:lpstr>
      <vt:lpstr>فوائد تعلم الكاراتيه:</vt:lpstr>
      <vt:lpstr>أهميتها للبالغين: </vt:lpstr>
      <vt:lpstr>أهميتها للبالغين: </vt:lpstr>
      <vt:lpstr>Amélioration de la santé cardio-vasculaire: </vt:lpstr>
      <vt:lpstr>Perte de poids</vt:lpstr>
      <vt:lpstr>Réflexes améliorés</vt:lpstr>
      <vt:lpstr>Amelioration de l'humeur </vt:lpstr>
      <vt:lpstr>أهميتها للأطفال:</vt:lpstr>
      <vt:lpstr>أهميتها للأطفال:</vt:lpstr>
      <vt:lpstr>انتهى الدرس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أسس بناء المنهج: </dc:title>
  <cp:lastModifiedBy>com city</cp:lastModifiedBy>
  <cp:revision>680</cp:revision>
  <dcterms:modified xsi:type="dcterms:W3CDTF">2021-02-20T10:34:39Z</dcterms:modified>
</cp:coreProperties>
</file>