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3" r:id="rId1"/>
  </p:sldMasterIdLst>
  <p:sldIdLst>
    <p:sldId id="256" r:id="rId2"/>
    <p:sldId id="257" r:id="rId3"/>
    <p:sldId id="258" r:id="rId4"/>
    <p:sldId id="259" r:id="rId5"/>
    <p:sldId id="272" r:id="rId6"/>
    <p:sldId id="274" r:id="rId7"/>
    <p:sldId id="273" r:id="rId8"/>
    <p:sldId id="260" r:id="rId9"/>
    <p:sldId id="261" r:id="rId10"/>
    <p:sldId id="262" r:id="rId11"/>
    <p:sldId id="263" r:id="rId12"/>
    <p:sldId id="264" r:id="rId13"/>
    <p:sldId id="265" r:id="rId14"/>
    <p:sldId id="266" r:id="rId15"/>
    <p:sldId id="267" r:id="rId16"/>
    <p:sldId id="268" r:id="rId17"/>
    <p:sldId id="269" r:id="rId18"/>
    <p:sldId id="270" r:id="rId19"/>
    <p:sldId id="275" r:id="rId20"/>
  </p:sldIdLst>
  <p:sldSz cx="12192000" cy="6858000"/>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1ACED99-0568-4801-9F4F-07CA7DFA5692}" type="datetimeFigureOut">
              <a:rPr lang="ar-DZ" smtClean="0"/>
              <a:t>29-05-1446</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6F44E819-8AD3-4C8A-B027-402EE9D90F60}" type="slidenum">
              <a:rPr lang="ar-DZ" smtClean="0"/>
              <a:t>‹#›</a:t>
            </a:fld>
            <a:endParaRPr lang="ar-DZ"/>
          </a:p>
        </p:txBody>
      </p:sp>
    </p:spTree>
    <p:extLst>
      <p:ext uri="{BB962C8B-B14F-4D97-AF65-F5344CB8AC3E}">
        <p14:creationId xmlns:p14="http://schemas.microsoft.com/office/powerpoint/2010/main" val="3917560003"/>
      </p:ext>
    </p:extLst>
  </p:cSld>
  <p:clrMapOvr>
    <a:masterClrMapping/>
  </p:clrMapOvr>
  <p:transition spd="slow">
    <p:wheel spokes="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ACED99-0568-4801-9F4F-07CA7DFA5692}" type="datetimeFigureOut">
              <a:rPr lang="ar-DZ" smtClean="0"/>
              <a:t>29-05-1446</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6F44E819-8AD3-4C8A-B027-402EE9D90F60}" type="slidenum">
              <a:rPr lang="ar-DZ" smtClean="0"/>
              <a:t>‹#›</a:t>
            </a:fld>
            <a:endParaRPr lang="ar-DZ"/>
          </a:p>
        </p:txBody>
      </p:sp>
    </p:spTree>
    <p:extLst>
      <p:ext uri="{BB962C8B-B14F-4D97-AF65-F5344CB8AC3E}">
        <p14:creationId xmlns:p14="http://schemas.microsoft.com/office/powerpoint/2010/main" val="427193011"/>
      </p:ext>
    </p:extLst>
  </p:cSld>
  <p:clrMapOvr>
    <a:masterClrMapping/>
  </p:clrMapOvr>
  <p:transition spd="slow">
    <p:wheel spokes="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ACED99-0568-4801-9F4F-07CA7DFA5692}" type="datetimeFigureOut">
              <a:rPr lang="ar-DZ" smtClean="0"/>
              <a:t>29-05-1446</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6F44E819-8AD3-4C8A-B027-402EE9D90F60}" type="slidenum">
              <a:rPr lang="ar-DZ" smtClean="0"/>
              <a:t>‹#›</a:t>
            </a:fld>
            <a:endParaRPr lang="ar-DZ"/>
          </a:p>
        </p:txBody>
      </p:sp>
    </p:spTree>
    <p:extLst>
      <p:ext uri="{BB962C8B-B14F-4D97-AF65-F5344CB8AC3E}">
        <p14:creationId xmlns:p14="http://schemas.microsoft.com/office/powerpoint/2010/main" val="88509638"/>
      </p:ext>
    </p:extLst>
  </p:cSld>
  <p:clrMapOvr>
    <a:masterClrMapping/>
  </p:clrMapOvr>
  <p:transition spd="slow">
    <p:wheel spokes="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ACED99-0568-4801-9F4F-07CA7DFA5692}" type="datetimeFigureOut">
              <a:rPr lang="ar-DZ" smtClean="0"/>
              <a:t>29-05-1446</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6F44E819-8AD3-4C8A-B027-402EE9D90F60}" type="slidenum">
              <a:rPr lang="ar-DZ" smtClean="0"/>
              <a:t>‹#›</a:t>
            </a:fld>
            <a:endParaRPr lang="ar-DZ"/>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276481576"/>
      </p:ext>
    </p:extLst>
  </p:cSld>
  <p:clrMapOvr>
    <a:masterClrMapping/>
  </p:clrMapOvr>
  <p:transition spd="slow">
    <p:wheel spokes="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ACED99-0568-4801-9F4F-07CA7DFA5692}" type="datetimeFigureOut">
              <a:rPr lang="ar-DZ" smtClean="0"/>
              <a:t>29-05-1446</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6F44E819-8AD3-4C8A-B027-402EE9D90F60}" type="slidenum">
              <a:rPr lang="ar-DZ" smtClean="0"/>
              <a:t>‹#›</a:t>
            </a:fld>
            <a:endParaRPr lang="ar-DZ"/>
          </a:p>
        </p:txBody>
      </p:sp>
    </p:spTree>
    <p:extLst>
      <p:ext uri="{BB962C8B-B14F-4D97-AF65-F5344CB8AC3E}">
        <p14:creationId xmlns:p14="http://schemas.microsoft.com/office/powerpoint/2010/main" val="3629128042"/>
      </p:ext>
    </p:extLst>
  </p:cSld>
  <p:clrMapOvr>
    <a:masterClrMapping/>
  </p:clrMapOvr>
  <p:transition spd="slow">
    <p:wheel spokes="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1ACED99-0568-4801-9F4F-07CA7DFA5692}" type="datetimeFigureOut">
              <a:rPr lang="ar-DZ" smtClean="0"/>
              <a:t>29-05-1446</a:t>
            </a:fld>
            <a:endParaRPr lang="ar-DZ"/>
          </a:p>
        </p:txBody>
      </p:sp>
      <p:sp>
        <p:nvSpPr>
          <p:cNvPr id="4"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6F44E819-8AD3-4C8A-B027-402EE9D90F60}" type="slidenum">
              <a:rPr lang="ar-DZ" smtClean="0"/>
              <a:t>‹#›</a:t>
            </a:fld>
            <a:endParaRPr lang="ar-DZ"/>
          </a:p>
        </p:txBody>
      </p:sp>
    </p:spTree>
    <p:extLst>
      <p:ext uri="{BB962C8B-B14F-4D97-AF65-F5344CB8AC3E}">
        <p14:creationId xmlns:p14="http://schemas.microsoft.com/office/powerpoint/2010/main" val="3759289908"/>
      </p:ext>
    </p:extLst>
  </p:cSld>
  <p:clrMapOvr>
    <a:masterClrMapping/>
  </p:clrMapOvr>
  <p:transition spd="slow">
    <p:wheel spokes="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1ACED99-0568-4801-9F4F-07CA7DFA5692}" type="datetimeFigureOut">
              <a:rPr lang="ar-DZ" smtClean="0"/>
              <a:t>29-05-1446</a:t>
            </a:fld>
            <a:endParaRPr lang="ar-DZ"/>
          </a:p>
        </p:txBody>
      </p:sp>
      <p:sp>
        <p:nvSpPr>
          <p:cNvPr id="4"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6F44E819-8AD3-4C8A-B027-402EE9D90F60}" type="slidenum">
              <a:rPr lang="ar-DZ" smtClean="0"/>
              <a:t>‹#›</a:t>
            </a:fld>
            <a:endParaRPr lang="ar-DZ"/>
          </a:p>
        </p:txBody>
      </p:sp>
    </p:spTree>
    <p:extLst>
      <p:ext uri="{BB962C8B-B14F-4D97-AF65-F5344CB8AC3E}">
        <p14:creationId xmlns:p14="http://schemas.microsoft.com/office/powerpoint/2010/main" val="1995228359"/>
      </p:ext>
    </p:extLst>
  </p:cSld>
  <p:clrMapOvr>
    <a:masterClrMapping/>
  </p:clrMapOvr>
  <p:transition spd="slow">
    <p:wheel spokes="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ACED99-0568-4801-9F4F-07CA7DFA5692}" type="datetimeFigureOut">
              <a:rPr lang="ar-DZ" smtClean="0"/>
              <a:t>29-05-1446</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6F44E819-8AD3-4C8A-B027-402EE9D90F60}" type="slidenum">
              <a:rPr lang="ar-DZ" smtClean="0"/>
              <a:t>‹#›</a:t>
            </a:fld>
            <a:endParaRPr lang="ar-DZ"/>
          </a:p>
        </p:txBody>
      </p:sp>
    </p:spTree>
    <p:extLst>
      <p:ext uri="{BB962C8B-B14F-4D97-AF65-F5344CB8AC3E}">
        <p14:creationId xmlns:p14="http://schemas.microsoft.com/office/powerpoint/2010/main" val="110454946"/>
      </p:ext>
    </p:extLst>
  </p:cSld>
  <p:clrMapOvr>
    <a:masterClrMapping/>
  </p:clrMapOvr>
  <p:transition spd="slow">
    <p:wheel spokes="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ACED99-0568-4801-9F4F-07CA7DFA5692}" type="datetimeFigureOut">
              <a:rPr lang="ar-DZ" smtClean="0"/>
              <a:t>29-05-1446</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6F44E819-8AD3-4C8A-B027-402EE9D90F60}" type="slidenum">
              <a:rPr lang="ar-DZ" smtClean="0"/>
              <a:t>‹#›</a:t>
            </a:fld>
            <a:endParaRPr lang="ar-DZ"/>
          </a:p>
        </p:txBody>
      </p:sp>
    </p:spTree>
    <p:extLst>
      <p:ext uri="{BB962C8B-B14F-4D97-AF65-F5344CB8AC3E}">
        <p14:creationId xmlns:p14="http://schemas.microsoft.com/office/powerpoint/2010/main" val="3851534294"/>
      </p:ext>
    </p:extLst>
  </p:cSld>
  <p:clrMapOvr>
    <a:masterClrMapping/>
  </p:clrMapOvr>
  <p:transition spd="slow">
    <p:wheel spokes="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ACED99-0568-4801-9F4F-07CA7DFA5692}" type="datetimeFigureOut">
              <a:rPr lang="ar-DZ" smtClean="0"/>
              <a:t>29-05-1446</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6F44E819-8AD3-4C8A-B027-402EE9D90F60}" type="slidenum">
              <a:rPr lang="ar-DZ" smtClean="0"/>
              <a:t>‹#›</a:t>
            </a:fld>
            <a:endParaRPr lang="ar-DZ"/>
          </a:p>
        </p:txBody>
      </p:sp>
    </p:spTree>
    <p:extLst>
      <p:ext uri="{BB962C8B-B14F-4D97-AF65-F5344CB8AC3E}">
        <p14:creationId xmlns:p14="http://schemas.microsoft.com/office/powerpoint/2010/main" val="3680226037"/>
      </p:ext>
    </p:extLst>
  </p:cSld>
  <p:clrMapOvr>
    <a:masterClrMapping/>
  </p:clrMapOvr>
  <p:transition spd="slow">
    <p:wheel spokes="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ACED99-0568-4801-9F4F-07CA7DFA5692}" type="datetimeFigureOut">
              <a:rPr lang="ar-DZ" smtClean="0"/>
              <a:t>29-05-1446</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6F44E819-8AD3-4C8A-B027-402EE9D90F60}" type="slidenum">
              <a:rPr lang="ar-DZ" smtClean="0"/>
              <a:t>‹#›</a:t>
            </a:fld>
            <a:endParaRPr lang="ar-DZ"/>
          </a:p>
        </p:txBody>
      </p:sp>
    </p:spTree>
    <p:extLst>
      <p:ext uri="{BB962C8B-B14F-4D97-AF65-F5344CB8AC3E}">
        <p14:creationId xmlns:p14="http://schemas.microsoft.com/office/powerpoint/2010/main" val="567974290"/>
      </p:ext>
    </p:extLst>
  </p:cSld>
  <p:clrMapOvr>
    <a:masterClrMapping/>
  </p:clrMapOvr>
  <p:transition spd="slow">
    <p:wheel spokes="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1ACED99-0568-4801-9F4F-07CA7DFA5692}" type="datetimeFigureOut">
              <a:rPr lang="ar-DZ" smtClean="0"/>
              <a:t>29-05-1446</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6F44E819-8AD3-4C8A-B027-402EE9D90F60}" type="slidenum">
              <a:rPr lang="ar-DZ" smtClean="0"/>
              <a:t>‹#›</a:t>
            </a:fld>
            <a:endParaRPr lang="ar-DZ"/>
          </a:p>
        </p:txBody>
      </p:sp>
    </p:spTree>
    <p:extLst>
      <p:ext uri="{BB962C8B-B14F-4D97-AF65-F5344CB8AC3E}">
        <p14:creationId xmlns:p14="http://schemas.microsoft.com/office/powerpoint/2010/main" val="1246930284"/>
      </p:ext>
    </p:extLst>
  </p:cSld>
  <p:clrMapOvr>
    <a:masterClrMapping/>
  </p:clrMapOvr>
  <p:transition spd="slow">
    <p:wheel spokes="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1ACED99-0568-4801-9F4F-07CA7DFA5692}" type="datetimeFigureOut">
              <a:rPr lang="ar-DZ" smtClean="0"/>
              <a:t>29-05-1446</a:t>
            </a:fld>
            <a:endParaRPr lang="ar-DZ"/>
          </a:p>
        </p:txBody>
      </p:sp>
      <p:sp>
        <p:nvSpPr>
          <p:cNvPr id="8" name="Footer Placeholder 7"/>
          <p:cNvSpPr>
            <a:spLocks noGrp="1"/>
          </p:cNvSpPr>
          <p:nvPr>
            <p:ph type="ftr" sz="quarter" idx="11"/>
          </p:nvPr>
        </p:nvSpPr>
        <p:spPr/>
        <p:txBody>
          <a:bodyPr/>
          <a:lstStyle/>
          <a:p>
            <a:endParaRPr lang="ar-DZ"/>
          </a:p>
        </p:txBody>
      </p:sp>
      <p:sp>
        <p:nvSpPr>
          <p:cNvPr id="9" name="Slide Number Placeholder 8"/>
          <p:cNvSpPr>
            <a:spLocks noGrp="1"/>
          </p:cNvSpPr>
          <p:nvPr>
            <p:ph type="sldNum" sz="quarter" idx="12"/>
          </p:nvPr>
        </p:nvSpPr>
        <p:spPr/>
        <p:txBody>
          <a:bodyPr/>
          <a:lstStyle/>
          <a:p>
            <a:fld id="{6F44E819-8AD3-4C8A-B027-402EE9D90F60}" type="slidenum">
              <a:rPr lang="ar-DZ" smtClean="0"/>
              <a:t>‹#›</a:t>
            </a:fld>
            <a:endParaRPr lang="ar-DZ"/>
          </a:p>
        </p:txBody>
      </p:sp>
    </p:spTree>
    <p:extLst>
      <p:ext uri="{BB962C8B-B14F-4D97-AF65-F5344CB8AC3E}">
        <p14:creationId xmlns:p14="http://schemas.microsoft.com/office/powerpoint/2010/main" val="1980745035"/>
      </p:ext>
    </p:extLst>
  </p:cSld>
  <p:clrMapOvr>
    <a:masterClrMapping/>
  </p:clrMapOvr>
  <p:transition spd="slow">
    <p:wheel spokes="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51ACED99-0568-4801-9F4F-07CA7DFA5692}" type="datetimeFigureOut">
              <a:rPr lang="ar-DZ" smtClean="0"/>
              <a:t>29-05-1446</a:t>
            </a:fld>
            <a:endParaRPr lang="ar-DZ"/>
          </a:p>
        </p:txBody>
      </p:sp>
      <p:sp>
        <p:nvSpPr>
          <p:cNvPr id="5" name="Footer Placeholder 3"/>
          <p:cNvSpPr>
            <a:spLocks noGrp="1"/>
          </p:cNvSpPr>
          <p:nvPr>
            <p:ph type="ftr" sz="quarter" idx="11"/>
          </p:nvPr>
        </p:nvSpPr>
        <p:spPr/>
        <p:txBody>
          <a:bodyPr/>
          <a:lstStyle/>
          <a:p>
            <a:endParaRPr lang="ar-DZ"/>
          </a:p>
        </p:txBody>
      </p:sp>
      <p:sp>
        <p:nvSpPr>
          <p:cNvPr id="6" name="Slide Number Placeholder 4"/>
          <p:cNvSpPr>
            <a:spLocks noGrp="1"/>
          </p:cNvSpPr>
          <p:nvPr>
            <p:ph type="sldNum" sz="quarter" idx="12"/>
          </p:nvPr>
        </p:nvSpPr>
        <p:spPr/>
        <p:txBody>
          <a:bodyPr/>
          <a:lstStyle/>
          <a:p>
            <a:fld id="{6F44E819-8AD3-4C8A-B027-402EE9D90F60}" type="slidenum">
              <a:rPr lang="ar-DZ" smtClean="0"/>
              <a:t>‹#›</a:t>
            </a:fld>
            <a:endParaRPr lang="ar-DZ"/>
          </a:p>
        </p:txBody>
      </p:sp>
    </p:spTree>
    <p:extLst>
      <p:ext uri="{BB962C8B-B14F-4D97-AF65-F5344CB8AC3E}">
        <p14:creationId xmlns:p14="http://schemas.microsoft.com/office/powerpoint/2010/main" val="4073703443"/>
      </p:ext>
    </p:extLst>
  </p:cSld>
  <p:clrMapOvr>
    <a:masterClrMapping/>
  </p:clrMapOvr>
  <p:transition spd="slow">
    <p:wheel spokes="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51ACED99-0568-4801-9F4F-07CA7DFA5692}" type="datetimeFigureOut">
              <a:rPr lang="ar-DZ" smtClean="0"/>
              <a:t>29-05-1446</a:t>
            </a:fld>
            <a:endParaRPr lang="ar-DZ"/>
          </a:p>
        </p:txBody>
      </p:sp>
      <p:sp>
        <p:nvSpPr>
          <p:cNvPr id="5" name="Footer Placeholder 2"/>
          <p:cNvSpPr>
            <a:spLocks noGrp="1"/>
          </p:cNvSpPr>
          <p:nvPr>
            <p:ph type="ftr" sz="quarter" idx="11"/>
          </p:nvPr>
        </p:nvSpPr>
        <p:spPr/>
        <p:txBody>
          <a:bodyPr/>
          <a:lstStyle/>
          <a:p>
            <a:endParaRPr lang="ar-DZ"/>
          </a:p>
        </p:txBody>
      </p:sp>
      <p:sp>
        <p:nvSpPr>
          <p:cNvPr id="6" name="Slide Number Placeholder 3"/>
          <p:cNvSpPr>
            <a:spLocks noGrp="1"/>
          </p:cNvSpPr>
          <p:nvPr>
            <p:ph type="sldNum" sz="quarter" idx="12"/>
          </p:nvPr>
        </p:nvSpPr>
        <p:spPr/>
        <p:txBody>
          <a:bodyPr/>
          <a:lstStyle/>
          <a:p>
            <a:fld id="{6F44E819-8AD3-4C8A-B027-402EE9D90F60}" type="slidenum">
              <a:rPr lang="ar-DZ" smtClean="0"/>
              <a:t>‹#›</a:t>
            </a:fld>
            <a:endParaRPr lang="ar-DZ"/>
          </a:p>
        </p:txBody>
      </p:sp>
    </p:spTree>
    <p:extLst>
      <p:ext uri="{BB962C8B-B14F-4D97-AF65-F5344CB8AC3E}">
        <p14:creationId xmlns:p14="http://schemas.microsoft.com/office/powerpoint/2010/main" val="1302218433"/>
      </p:ext>
    </p:extLst>
  </p:cSld>
  <p:clrMapOvr>
    <a:masterClrMapping/>
  </p:clrMapOvr>
  <p:transition spd="slow">
    <p:wheel spokes="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51ACED99-0568-4801-9F4F-07CA7DFA5692}" type="datetimeFigureOut">
              <a:rPr lang="ar-DZ" smtClean="0"/>
              <a:t>29-05-1446</a:t>
            </a:fld>
            <a:endParaRPr lang="ar-DZ"/>
          </a:p>
        </p:txBody>
      </p:sp>
      <p:sp>
        <p:nvSpPr>
          <p:cNvPr id="5" name="Footer Placeholder 5"/>
          <p:cNvSpPr>
            <a:spLocks noGrp="1"/>
          </p:cNvSpPr>
          <p:nvPr>
            <p:ph type="ftr" sz="quarter" idx="11"/>
          </p:nvPr>
        </p:nvSpPr>
        <p:spPr/>
        <p:txBody>
          <a:bodyPr/>
          <a:lstStyle/>
          <a:p>
            <a:endParaRPr lang="ar-DZ"/>
          </a:p>
        </p:txBody>
      </p:sp>
      <p:sp>
        <p:nvSpPr>
          <p:cNvPr id="6" name="Slide Number Placeholder 6"/>
          <p:cNvSpPr>
            <a:spLocks noGrp="1"/>
          </p:cNvSpPr>
          <p:nvPr>
            <p:ph type="sldNum" sz="quarter" idx="12"/>
          </p:nvPr>
        </p:nvSpPr>
        <p:spPr/>
        <p:txBody>
          <a:bodyPr/>
          <a:lstStyle/>
          <a:p>
            <a:fld id="{6F44E819-8AD3-4C8A-B027-402EE9D90F60}" type="slidenum">
              <a:rPr lang="ar-DZ" smtClean="0"/>
              <a:t>‹#›</a:t>
            </a:fld>
            <a:endParaRPr lang="ar-DZ"/>
          </a:p>
        </p:txBody>
      </p:sp>
    </p:spTree>
    <p:extLst>
      <p:ext uri="{BB962C8B-B14F-4D97-AF65-F5344CB8AC3E}">
        <p14:creationId xmlns:p14="http://schemas.microsoft.com/office/powerpoint/2010/main" val="1324322271"/>
      </p:ext>
    </p:extLst>
  </p:cSld>
  <p:clrMapOvr>
    <a:masterClrMapping/>
  </p:clrMapOvr>
  <p:transition spd="slow">
    <p:wheel spokes="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ACED99-0568-4801-9F4F-07CA7DFA5692}" type="datetimeFigureOut">
              <a:rPr lang="ar-DZ" smtClean="0"/>
              <a:t>29-05-1446</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6F44E819-8AD3-4C8A-B027-402EE9D90F60}" type="slidenum">
              <a:rPr lang="ar-DZ" smtClean="0"/>
              <a:t>‹#›</a:t>
            </a:fld>
            <a:endParaRPr lang="ar-DZ"/>
          </a:p>
        </p:txBody>
      </p:sp>
    </p:spTree>
    <p:extLst>
      <p:ext uri="{BB962C8B-B14F-4D97-AF65-F5344CB8AC3E}">
        <p14:creationId xmlns:p14="http://schemas.microsoft.com/office/powerpoint/2010/main" val="941063036"/>
      </p:ext>
    </p:extLst>
  </p:cSld>
  <p:clrMapOvr>
    <a:masterClrMapping/>
  </p:clrMapOvr>
  <p:transition spd="slow">
    <p:wheel spokes="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51ACED99-0568-4801-9F4F-07CA7DFA5692}" type="datetimeFigureOut">
              <a:rPr lang="ar-DZ" smtClean="0"/>
              <a:t>29-05-1446</a:t>
            </a:fld>
            <a:endParaRPr lang="ar-DZ"/>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DZ"/>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F44E819-8AD3-4C8A-B027-402EE9D90F60}" type="slidenum">
              <a:rPr lang="ar-DZ" smtClean="0"/>
              <a:t>‹#›</a:t>
            </a:fld>
            <a:endParaRPr lang="ar-DZ"/>
          </a:p>
        </p:txBody>
      </p:sp>
    </p:spTree>
    <p:extLst>
      <p:ext uri="{BB962C8B-B14F-4D97-AF65-F5344CB8AC3E}">
        <p14:creationId xmlns:p14="http://schemas.microsoft.com/office/powerpoint/2010/main" val="4175027054"/>
      </p:ext>
    </p:extLst>
  </p:cSld>
  <p:clrMap bg1="dk1" tx1="lt1" bg2="dk2" tx2="lt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 id="2147483708" r:id="rId15"/>
    <p:sldLayoutId id="2147483709" r:id="rId16"/>
    <p:sldLayoutId id="2147483710" r:id="rId17"/>
  </p:sldLayoutIdLst>
  <p:transition spd="slow">
    <p:wheel spokes="1"/>
  </p:transition>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4149" y="504968"/>
            <a:ext cx="11163869" cy="4913193"/>
          </a:xfrm>
        </p:spPr>
        <p:txBody>
          <a:bodyPr>
            <a:normAutofit fontScale="90000"/>
          </a:bodyPr>
          <a:lstStyle/>
          <a:p>
            <a:r>
              <a:rPr lang="fr-FR" b="1" dirty="0" smtClean="0"/>
              <a:t>LA </a:t>
            </a:r>
            <a:r>
              <a:rPr lang="fr-FR" b="1" dirty="0"/>
              <a:t>CULTURE PHYSIQUE AU "MOYEN AGE" EN EUROPE</a:t>
            </a:r>
            <a:r>
              <a:rPr lang="en-US" b="1" dirty="0"/>
              <a:t/>
            </a:r>
            <a:br>
              <a:rPr lang="en-US" b="1" dirty="0"/>
            </a:br>
            <a:r>
              <a:rPr lang="fr-FR" b="1" dirty="0"/>
              <a:t>(DURANT LA PERIODE FEODALE)</a:t>
            </a:r>
            <a:r>
              <a:rPr lang="en-US" b="1" dirty="0"/>
              <a:t/>
            </a:r>
            <a:br>
              <a:rPr lang="en-US" b="1" dirty="0"/>
            </a:br>
            <a:endParaRPr lang="ar-DZ" b="1" dirty="0"/>
          </a:p>
        </p:txBody>
      </p:sp>
    </p:spTree>
    <p:extLst>
      <p:ext uri="{BB962C8B-B14F-4D97-AF65-F5344CB8AC3E}">
        <p14:creationId xmlns:p14="http://schemas.microsoft.com/office/powerpoint/2010/main" val="3177374865"/>
      </p:ext>
    </p:extLst>
  </p:cSld>
  <p:clrMapOvr>
    <a:masterClrMapping/>
  </p:clrMapOvr>
  <p:transition spd="slow">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0251"/>
            <a:ext cx="10515600" cy="6264322"/>
          </a:xfrm>
        </p:spPr>
        <p:txBody>
          <a:bodyPr/>
          <a:lstStyle/>
          <a:p>
            <a:pPr marL="0" indent="0" algn="l" rtl="0">
              <a:buNone/>
            </a:pPr>
            <a:r>
              <a:rPr lang="fr-FR" dirty="0"/>
              <a:t> </a:t>
            </a:r>
            <a:endParaRPr lang="en-US" dirty="0"/>
          </a:p>
          <a:p>
            <a:pPr marL="0" indent="0" algn="l" rtl="0">
              <a:lnSpc>
                <a:spcPct val="200000"/>
              </a:lnSpc>
              <a:buNone/>
            </a:pPr>
            <a:r>
              <a:rPr lang="fr-FR" dirty="0"/>
              <a:t>*Chez les femmes, les compétitions se faisaient surtout dans le sens de la réussite à se marier </a:t>
            </a:r>
            <a:r>
              <a:rPr lang="fr-FR" dirty="0" smtClean="0"/>
              <a:t>(</a:t>
            </a:r>
            <a:r>
              <a:rPr lang="fr-FR" dirty="0"/>
              <a:t>avoir les meilleurs atouts</a:t>
            </a:r>
            <a:r>
              <a:rPr lang="fr-FR" dirty="0" smtClean="0"/>
              <a:t>).</a:t>
            </a:r>
            <a:r>
              <a:rPr lang="fr-FR" dirty="0"/>
              <a:t> </a:t>
            </a:r>
            <a:endParaRPr lang="en-US" dirty="0"/>
          </a:p>
          <a:p>
            <a:pPr algn="l" rtl="0">
              <a:lnSpc>
                <a:spcPct val="200000"/>
              </a:lnSpc>
            </a:pPr>
            <a:r>
              <a:rPr lang="fr-FR" dirty="0"/>
              <a:t>*Dans les jeux se trouvaient de façon spontanée (non rationnels avec des buts précis) des </a:t>
            </a:r>
            <a:r>
              <a:rPr lang="fr-FR" dirty="0" smtClean="0"/>
              <a:t>exercices</a:t>
            </a:r>
            <a:r>
              <a:rPr lang="en-US" dirty="0" smtClean="0"/>
              <a:t> </a:t>
            </a:r>
            <a:r>
              <a:rPr lang="fr-FR" dirty="0"/>
              <a:t>f</a:t>
            </a:r>
            <a:r>
              <a:rPr lang="fr-FR" dirty="0" smtClean="0"/>
              <a:t>ormant  </a:t>
            </a:r>
            <a:r>
              <a:rPr lang="fr-FR" dirty="0"/>
              <a:t>force, adresse, vitesse et courage. Ces jeux se déroulèrent durant les périodes creuses </a:t>
            </a:r>
            <a:r>
              <a:rPr lang="fr-FR" dirty="0" smtClean="0"/>
              <a:t>ou pendant </a:t>
            </a:r>
            <a:r>
              <a:rPr lang="fr-FR" dirty="0"/>
              <a:t>les fêtes </a:t>
            </a:r>
            <a:r>
              <a:rPr lang="fr-FR" dirty="0" smtClean="0"/>
              <a:t>religieuses ou </a:t>
            </a:r>
            <a:r>
              <a:rPr lang="fr-FR" dirty="0"/>
              <a:t>autres (foires, mariages etc……)</a:t>
            </a:r>
            <a:endParaRPr lang="en-US" dirty="0"/>
          </a:p>
          <a:p>
            <a:pPr algn="l" rtl="0"/>
            <a:endParaRPr lang="ar-DZ" dirty="0"/>
          </a:p>
        </p:txBody>
      </p:sp>
    </p:spTree>
    <p:extLst>
      <p:ext uri="{BB962C8B-B14F-4D97-AF65-F5344CB8AC3E}">
        <p14:creationId xmlns:p14="http://schemas.microsoft.com/office/powerpoint/2010/main" val="1027794128"/>
      </p:ext>
    </p:extLst>
  </p:cSld>
  <p:clrMapOvr>
    <a:masterClrMapping/>
  </p:clrMapOvr>
  <p:transition spd="slow">
    <p:wheel spokes="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1194"/>
            <a:ext cx="10515600" cy="6277970"/>
          </a:xfrm>
        </p:spPr>
        <p:txBody>
          <a:bodyPr/>
          <a:lstStyle/>
          <a:p>
            <a:pPr marL="0" indent="0">
              <a:buNone/>
            </a:pPr>
            <a:r>
              <a:rPr lang="fr-FR" dirty="0"/>
              <a:t> </a:t>
            </a:r>
            <a:endParaRPr lang="en-US" dirty="0"/>
          </a:p>
          <a:p>
            <a:pPr algn="l" rtl="0">
              <a:lnSpc>
                <a:spcPct val="150000"/>
              </a:lnSpc>
            </a:pPr>
            <a:r>
              <a:rPr lang="fr-FR" dirty="0"/>
              <a:t>*La CP paysanne se refléta aussi à travers les danses recouvertes de religion </a:t>
            </a:r>
            <a:r>
              <a:rPr lang="fr-FR" dirty="0" smtClean="0"/>
              <a:t>et </a:t>
            </a:r>
            <a:r>
              <a:rPr lang="fr-FR" dirty="0"/>
              <a:t>mysticisme.</a:t>
            </a:r>
            <a:endParaRPr lang="en-US" dirty="0"/>
          </a:p>
          <a:p>
            <a:pPr marL="0" indent="0" algn="l" rtl="0">
              <a:buNone/>
            </a:pPr>
            <a:endParaRPr lang="en-US" dirty="0"/>
          </a:p>
          <a:p>
            <a:pPr algn="l" rtl="0">
              <a:lnSpc>
                <a:spcPct val="150000"/>
              </a:lnSpc>
            </a:pPr>
            <a:r>
              <a:rPr lang="fr-FR" dirty="0"/>
              <a:t>*Le jeu de ballon sur le terrain était un élément non négligeable </a:t>
            </a:r>
            <a:r>
              <a:rPr lang="fr-FR" dirty="0" smtClean="0"/>
              <a:t>de cette </a:t>
            </a:r>
            <a:r>
              <a:rPr lang="fr-FR" dirty="0"/>
              <a:t>CP. Quoiqu'il est difficile </a:t>
            </a:r>
            <a:r>
              <a:rPr lang="fr-FR" dirty="0" smtClean="0"/>
              <a:t>de dire quand et  </a:t>
            </a:r>
            <a:r>
              <a:rPr lang="fr-FR" dirty="0"/>
              <a:t>ou commença ce jeu en Europe (</a:t>
            </a:r>
            <a:r>
              <a:rPr lang="fr-FR" dirty="0" smtClean="0"/>
              <a:t>apparenté </a:t>
            </a:r>
            <a:r>
              <a:rPr lang="fr-FR" dirty="0"/>
              <a:t>au football de masse au rugby) mais il </a:t>
            </a:r>
            <a:r>
              <a:rPr lang="fr-FR" dirty="0" smtClean="0"/>
              <a:t>était</a:t>
            </a:r>
            <a:r>
              <a:rPr lang="en-US" dirty="0" smtClean="0"/>
              <a:t> </a:t>
            </a:r>
            <a:r>
              <a:rPr lang="fr-FR" dirty="0"/>
              <a:t>r</a:t>
            </a:r>
            <a:r>
              <a:rPr lang="fr-FR" dirty="0" smtClean="0"/>
              <a:t>ecouvert </a:t>
            </a:r>
            <a:r>
              <a:rPr lang="fr-FR" dirty="0"/>
              <a:t>de mysticisme et </a:t>
            </a:r>
            <a:r>
              <a:rPr lang="fr-FR" dirty="0" smtClean="0"/>
              <a:t>croyances </a:t>
            </a:r>
            <a:r>
              <a:rPr lang="fr-FR" dirty="0"/>
              <a:t>religieuses: dégager le diable de son territoire).</a:t>
            </a:r>
            <a:endParaRPr lang="en-US" dirty="0"/>
          </a:p>
          <a:p>
            <a:pPr algn="l" rtl="0"/>
            <a:endParaRPr lang="ar-DZ" dirty="0"/>
          </a:p>
        </p:txBody>
      </p:sp>
    </p:spTree>
    <p:extLst>
      <p:ext uri="{BB962C8B-B14F-4D97-AF65-F5344CB8AC3E}">
        <p14:creationId xmlns:p14="http://schemas.microsoft.com/office/powerpoint/2010/main" val="3009805262"/>
      </p:ext>
    </p:extLst>
  </p:cSld>
  <p:clrMapOvr>
    <a:masterClrMapping/>
  </p:clrMapOvr>
  <p:transition spd="slow">
    <p:wheel spokes="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13899"/>
            <a:ext cx="10515600" cy="6168788"/>
          </a:xfrm>
        </p:spPr>
        <p:txBody>
          <a:bodyPr/>
          <a:lstStyle/>
          <a:p>
            <a:pPr marL="0" indent="0" algn="l" rtl="0">
              <a:lnSpc>
                <a:spcPct val="150000"/>
              </a:lnSpc>
              <a:buNone/>
            </a:pPr>
            <a:r>
              <a:rPr lang="fr-FR" dirty="0"/>
              <a:t>*D'autres jeux de balle étaient pratiqués et donneront naissance plus tard aux crickets pelote, </a:t>
            </a:r>
            <a:r>
              <a:rPr lang="fr-FR" dirty="0" smtClean="0"/>
              <a:t>basque,</a:t>
            </a:r>
            <a:r>
              <a:rPr lang="en-US" dirty="0" smtClean="0"/>
              <a:t> </a:t>
            </a:r>
            <a:r>
              <a:rPr lang="fr-FR" dirty="0"/>
              <a:t>c</a:t>
            </a:r>
            <a:r>
              <a:rPr lang="fr-FR" dirty="0" smtClean="0"/>
              <a:t>rochet</a:t>
            </a:r>
            <a:r>
              <a:rPr lang="fr-FR" dirty="0"/>
              <a:t>, tennis etc……..</a:t>
            </a:r>
            <a:endParaRPr lang="en-US" dirty="0"/>
          </a:p>
          <a:p>
            <a:pPr marL="0" indent="0" algn="l" rtl="0">
              <a:buNone/>
            </a:pPr>
            <a:endParaRPr lang="en-US" dirty="0"/>
          </a:p>
          <a:p>
            <a:pPr algn="l" rtl="0">
              <a:lnSpc>
                <a:spcPct val="200000"/>
              </a:lnSpc>
            </a:pPr>
            <a:r>
              <a:rPr lang="fr-FR" dirty="0" smtClean="0"/>
              <a:t>La </a:t>
            </a:r>
            <a:r>
              <a:rPr lang="fr-FR" dirty="0"/>
              <a:t>lutte avec bâtons avait un sens particulier (interdiction de port d'armes) pour les paysans, les l</a:t>
            </a:r>
            <a:r>
              <a:rPr lang="fr-FR" dirty="0" smtClean="0"/>
              <a:t>égendes </a:t>
            </a:r>
            <a:r>
              <a:rPr lang="fr-FR" dirty="0"/>
              <a:t>de Robin Wood le confirment, le chasse au petit gibier était aussi très prisée par la p</a:t>
            </a:r>
            <a:r>
              <a:rPr lang="fr-FR" dirty="0" smtClean="0"/>
              <a:t>aysannerie </a:t>
            </a:r>
            <a:r>
              <a:rPr lang="fr-FR" dirty="0"/>
              <a:t>(condition sociales).  </a:t>
            </a:r>
            <a:endParaRPr lang="en-US" dirty="0"/>
          </a:p>
          <a:p>
            <a:pPr algn="l" rtl="0"/>
            <a:endParaRPr lang="ar-DZ" dirty="0"/>
          </a:p>
        </p:txBody>
      </p:sp>
    </p:spTree>
    <p:extLst>
      <p:ext uri="{BB962C8B-B14F-4D97-AF65-F5344CB8AC3E}">
        <p14:creationId xmlns:p14="http://schemas.microsoft.com/office/powerpoint/2010/main" val="877526590"/>
      </p:ext>
    </p:extLst>
  </p:cSld>
  <p:clrMapOvr>
    <a:masterClrMapping/>
  </p:clrMapOvr>
  <p:transition spd="slow">
    <p:wheel spokes="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13899"/>
            <a:ext cx="10515600" cy="5863064"/>
          </a:xfrm>
        </p:spPr>
        <p:txBody>
          <a:bodyPr/>
          <a:lstStyle/>
          <a:p>
            <a:pPr algn="l" rtl="0"/>
            <a:endParaRPr lang="en-US" dirty="0"/>
          </a:p>
          <a:p>
            <a:pPr algn="l" rtl="0">
              <a:lnSpc>
                <a:spcPct val="150000"/>
              </a:lnSpc>
            </a:pPr>
            <a:r>
              <a:rPr lang="fr-FR" dirty="0"/>
              <a:t>Enfin notons que les conditions climatiques et géographiques jouèrent un grand rôle.</a:t>
            </a:r>
            <a:r>
              <a:rPr lang="ar-DZ" dirty="0"/>
              <a:t>"</a:t>
            </a:r>
            <a:endParaRPr lang="en-US" dirty="0"/>
          </a:p>
          <a:p>
            <a:pPr algn="l" rtl="0">
              <a:lnSpc>
                <a:spcPct val="150000"/>
              </a:lnSpc>
            </a:pPr>
            <a:r>
              <a:rPr lang="fr-FR" dirty="0"/>
              <a:t>-Paysans scandinaves: le ski; hollande: le patinage; l'Irlande et l'écosse: le lancer de marteau; </a:t>
            </a:r>
            <a:endParaRPr lang="en-US" dirty="0"/>
          </a:p>
          <a:p>
            <a:pPr algn="l" rtl="0">
              <a:lnSpc>
                <a:spcPct val="150000"/>
              </a:lnSpc>
            </a:pPr>
            <a:r>
              <a:rPr lang="fr-FR" dirty="0"/>
              <a:t>Les pays basque: la pelote; la suisse et les Balkans: le lancer de pierre; l'Italie (Venise): les régates etc…..</a:t>
            </a:r>
            <a:endParaRPr lang="en-US" dirty="0"/>
          </a:p>
          <a:p>
            <a:pPr marL="0" indent="0" algn="l" rtl="0">
              <a:buNone/>
            </a:pPr>
            <a:r>
              <a:rPr lang="fr-FR" dirty="0"/>
              <a:t> </a:t>
            </a:r>
            <a:endParaRPr lang="en-US" dirty="0"/>
          </a:p>
          <a:p>
            <a:endParaRPr lang="ar-DZ" dirty="0"/>
          </a:p>
        </p:txBody>
      </p:sp>
    </p:spTree>
    <p:extLst>
      <p:ext uri="{BB962C8B-B14F-4D97-AF65-F5344CB8AC3E}">
        <p14:creationId xmlns:p14="http://schemas.microsoft.com/office/powerpoint/2010/main" val="1412799251"/>
      </p:ext>
    </p:extLst>
  </p:cSld>
  <p:clrMapOvr>
    <a:masterClrMapping/>
  </p:clrMapOvr>
  <p:transition spd="slow">
    <p:wheel spokes="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7546"/>
            <a:ext cx="10515600" cy="6237027"/>
          </a:xfrm>
        </p:spPr>
        <p:txBody>
          <a:bodyPr/>
          <a:lstStyle/>
          <a:p>
            <a:pPr marL="0" indent="0" algn="ctr" rtl="0">
              <a:buNone/>
            </a:pPr>
            <a:r>
              <a:rPr lang="fr-FR" b="1" u="sng" dirty="0"/>
              <a:t>2.3. La CF chez les villageois et dans les villes</a:t>
            </a:r>
            <a:r>
              <a:rPr lang="fr-FR" b="1" u="sng" dirty="0" smtClean="0"/>
              <a:t>.</a:t>
            </a:r>
          </a:p>
          <a:p>
            <a:pPr marL="0" indent="0" algn="ctr" rtl="0">
              <a:buNone/>
            </a:pPr>
            <a:endParaRPr lang="en-US" dirty="0"/>
          </a:p>
          <a:p>
            <a:pPr marL="0" indent="0" algn="l" rtl="0">
              <a:lnSpc>
                <a:spcPct val="150000"/>
              </a:lnSpc>
              <a:buNone/>
            </a:pPr>
            <a:r>
              <a:rPr lang="fr-FR" dirty="0"/>
              <a:t> </a:t>
            </a:r>
            <a:r>
              <a:rPr lang="fr-FR" dirty="0" smtClean="0"/>
              <a:t>*au (11 </a:t>
            </a:r>
            <a:r>
              <a:rPr lang="fr-FR" dirty="0"/>
              <a:t>– 14 ème), la plus grande parties des villes lutta contre le féodalisme qui empêcha le d</a:t>
            </a:r>
            <a:r>
              <a:rPr lang="fr-FR" dirty="0" smtClean="0"/>
              <a:t>éveloppement </a:t>
            </a:r>
            <a:r>
              <a:rPr lang="fr-FR" dirty="0"/>
              <a:t>des forces productives. Dans ces conditions naquirent les possibilités de formation d</a:t>
            </a:r>
            <a:r>
              <a:rPr lang="fr-FR" dirty="0" smtClean="0"/>
              <a:t>e genre spécifique </a:t>
            </a:r>
            <a:r>
              <a:rPr lang="fr-FR" dirty="0"/>
              <a:t>d'exercices physiques. Dans lesquels il eut été impossible de défendre les villes.</a:t>
            </a:r>
            <a:endParaRPr lang="en-US" dirty="0"/>
          </a:p>
          <a:p>
            <a:pPr algn="l" rtl="0">
              <a:lnSpc>
                <a:spcPct val="150000"/>
              </a:lnSpc>
            </a:pPr>
            <a:r>
              <a:rPr lang="fr-FR" dirty="0"/>
              <a:t>Ceci en plus des jeux et danses </a:t>
            </a:r>
            <a:r>
              <a:rPr lang="fr-FR" dirty="0" smtClean="0"/>
              <a:t>remplissant le </a:t>
            </a:r>
            <a:r>
              <a:rPr lang="fr-FR" dirty="0"/>
              <a:t>temps libre du mode de vie citadin.</a:t>
            </a:r>
            <a:endParaRPr lang="ar-DZ" dirty="0"/>
          </a:p>
        </p:txBody>
      </p:sp>
    </p:spTree>
    <p:extLst>
      <p:ext uri="{BB962C8B-B14F-4D97-AF65-F5344CB8AC3E}">
        <p14:creationId xmlns:p14="http://schemas.microsoft.com/office/powerpoint/2010/main" val="3634158093"/>
      </p:ext>
    </p:extLst>
  </p:cSld>
  <p:clrMapOvr>
    <a:masterClrMapping/>
  </p:clrMapOvr>
  <p:transition spd="slow">
    <p:wheel spokes="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7546"/>
            <a:ext cx="10515600" cy="5849417"/>
          </a:xfrm>
        </p:spPr>
        <p:txBody>
          <a:bodyPr/>
          <a:lstStyle/>
          <a:p>
            <a:pPr algn="l" rtl="0">
              <a:lnSpc>
                <a:spcPct val="200000"/>
              </a:lnSpc>
            </a:pPr>
            <a:r>
              <a:rPr lang="fr-FR" dirty="0" smtClean="0"/>
              <a:t>Pour </a:t>
            </a:r>
            <a:r>
              <a:rPr lang="fr-FR" dirty="0"/>
              <a:t>les entrainements au maniement d'armes furent crées des associés ou associations de </a:t>
            </a:r>
            <a:r>
              <a:rPr lang="fr-FR" dirty="0" smtClean="0"/>
              <a:t>tireurs</a:t>
            </a:r>
            <a:r>
              <a:rPr lang="en-US" dirty="0" smtClean="0"/>
              <a:t> </a:t>
            </a:r>
            <a:r>
              <a:rPr lang="fr-FR" dirty="0"/>
              <a:t>d</a:t>
            </a:r>
            <a:r>
              <a:rPr lang="fr-FR" dirty="0" smtClean="0"/>
              <a:t>'arcs </a:t>
            </a:r>
            <a:r>
              <a:rPr lang="fr-FR" dirty="0"/>
              <a:t>et </a:t>
            </a:r>
            <a:r>
              <a:rPr lang="fr-FR" dirty="0" smtClean="0"/>
              <a:t>d'escrime</a:t>
            </a:r>
            <a:r>
              <a:rPr lang="fr-FR" dirty="0"/>
              <a:t>, au début en Hollande, ensuite en Italie, Angleterre, France, Allemagne etc…...La </a:t>
            </a:r>
            <a:r>
              <a:rPr lang="fr-FR" dirty="0" smtClean="0"/>
              <a:t>1</a:t>
            </a:r>
            <a:r>
              <a:rPr lang="fr-FR" baseline="30000" dirty="0" smtClean="0"/>
              <a:t>ère</a:t>
            </a:r>
            <a:r>
              <a:rPr lang="fr-FR" dirty="0" smtClean="0"/>
              <a:t>Association </a:t>
            </a:r>
            <a:r>
              <a:rPr lang="fr-FR" dirty="0"/>
              <a:t>à Gente en 1042 (Italie), </a:t>
            </a:r>
            <a:endParaRPr lang="fr-FR" dirty="0" smtClean="0"/>
          </a:p>
          <a:p>
            <a:pPr algn="l" rtl="0">
              <a:lnSpc>
                <a:spcPct val="200000"/>
              </a:lnSpc>
            </a:pPr>
            <a:r>
              <a:rPr lang="fr-FR" dirty="0"/>
              <a:t> </a:t>
            </a:r>
            <a:r>
              <a:rPr lang="fr-FR" dirty="0" smtClean="0"/>
              <a:t>en 1399</a:t>
            </a:r>
            <a:r>
              <a:rPr lang="fr-FR" dirty="0"/>
              <a:t>: tournoi des Flandres ou 30 villes et 16 villages européens </a:t>
            </a:r>
            <a:endParaRPr lang="en-US" dirty="0"/>
          </a:p>
          <a:p>
            <a:pPr marL="0" indent="0" algn="l" rtl="0">
              <a:lnSpc>
                <a:spcPct val="200000"/>
              </a:lnSpc>
              <a:buNone/>
            </a:pPr>
            <a:r>
              <a:rPr lang="fr-FR" dirty="0"/>
              <a:t>Y </a:t>
            </a:r>
            <a:r>
              <a:rPr lang="fr-FR" dirty="0" smtClean="0"/>
              <a:t>participèrent </a:t>
            </a:r>
            <a:r>
              <a:rPr lang="fr-FR" dirty="0"/>
              <a:t>(Belgique).</a:t>
            </a:r>
            <a:endParaRPr lang="en-US" dirty="0"/>
          </a:p>
          <a:p>
            <a:pPr marL="0" indent="0" algn="l" rtl="0">
              <a:buNone/>
            </a:pPr>
            <a:endParaRPr lang="ar-DZ" dirty="0"/>
          </a:p>
        </p:txBody>
      </p:sp>
    </p:spTree>
    <p:extLst>
      <p:ext uri="{BB962C8B-B14F-4D97-AF65-F5344CB8AC3E}">
        <p14:creationId xmlns:p14="http://schemas.microsoft.com/office/powerpoint/2010/main" val="616796201"/>
      </p:ext>
    </p:extLst>
  </p:cSld>
  <p:clrMapOvr>
    <a:masterClrMapping/>
  </p:clrMapOvr>
  <p:transition spd="slow">
    <p:wheel spokes="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899" y="313898"/>
            <a:ext cx="11559653" cy="6196083"/>
          </a:xfrm>
        </p:spPr>
        <p:txBody>
          <a:bodyPr/>
          <a:lstStyle/>
          <a:p>
            <a:pPr marL="0" indent="0" algn="l" rtl="0">
              <a:buNone/>
            </a:pPr>
            <a:r>
              <a:rPr lang="fr-FR" dirty="0"/>
              <a:t> </a:t>
            </a:r>
            <a:endParaRPr lang="en-US" dirty="0"/>
          </a:p>
          <a:p>
            <a:pPr algn="l" rtl="0">
              <a:lnSpc>
                <a:spcPct val="200000"/>
              </a:lnSpc>
            </a:pPr>
            <a:r>
              <a:rPr lang="fr-FR" dirty="0" smtClean="0"/>
              <a:t>De plus il est connu que  chaque ville avait une préférence pour un genre d’exercices ou jeu suivant la situation </a:t>
            </a:r>
            <a:r>
              <a:rPr lang="fr-FR" dirty="0"/>
              <a:t>géographique: -Espagne: Corrida; Sud de l'Angleterre: boxe à mains nues et lutte; -Suisse: </a:t>
            </a:r>
            <a:r>
              <a:rPr lang="fr-FR" dirty="0" smtClean="0"/>
              <a:t>tir</a:t>
            </a:r>
            <a:r>
              <a:rPr lang="en-US" dirty="0" smtClean="0"/>
              <a:t> </a:t>
            </a:r>
            <a:r>
              <a:rPr lang="fr-FR" dirty="0"/>
              <a:t>a</a:t>
            </a:r>
            <a:r>
              <a:rPr lang="fr-FR" dirty="0" smtClean="0"/>
              <a:t> </a:t>
            </a:r>
            <a:r>
              <a:rPr lang="fr-FR" dirty="0"/>
              <a:t>l'arc et lutte; -Italie et Hollande: escrime et lutte etc</a:t>
            </a:r>
            <a:r>
              <a:rPr lang="fr-FR" dirty="0" smtClean="0"/>
              <a:t>……..</a:t>
            </a:r>
            <a:r>
              <a:rPr lang="fr-FR" dirty="0"/>
              <a:t> </a:t>
            </a:r>
            <a:endParaRPr lang="en-US" dirty="0"/>
          </a:p>
          <a:p>
            <a:pPr algn="l" rtl="0">
              <a:lnSpc>
                <a:spcPct val="200000"/>
              </a:lnSpc>
            </a:pPr>
            <a:r>
              <a:rPr lang="fr-FR" dirty="0"/>
              <a:t>La légende de Guillaume tell montre </a:t>
            </a:r>
            <a:r>
              <a:rPr lang="fr-FR" dirty="0" smtClean="0"/>
              <a:t>l'excellence d’archers se battant pour la liberté que la bourgeoisie des villes essaya d’inculquer </a:t>
            </a:r>
            <a:endParaRPr lang="en-US" dirty="0"/>
          </a:p>
          <a:p>
            <a:pPr algn="l" rtl="0"/>
            <a:endParaRPr lang="ar-DZ" dirty="0"/>
          </a:p>
        </p:txBody>
      </p:sp>
    </p:spTree>
    <p:extLst>
      <p:ext uri="{BB962C8B-B14F-4D97-AF65-F5344CB8AC3E}">
        <p14:creationId xmlns:p14="http://schemas.microsoft.com/office/powerpoint/2010/main" val="1201395214"/>
      </p:ext>
    </p:extLst>
  </p:cSld>
  <p:clrMapOvr>
    <a:masterClrMapping/>
  </p:clrMapOvr>
  <p:transition spd="slow">
    <p:wheel spokes="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23080"/>
            <a:ext cx="10515600" cy="6332561"/>
          </a:xfrm>
        </p:spPr>
        <p:txBody>
          <a:bodyPr/>
          <a:lstStyle/>
          <a:p>
            <a:pPr marL="0" indent="0" algn="l" rtl="0">
              <a:buNone/>
            </a:pPr>
            <a:r>
              <a:rPr lang="fr-FR" dirty="0"/>
              <a:t> </a:t>
            </a:r>
            <a:endParaRPr lang="en-US" dirty="0"/>
          </a:p>
          <a:p>
            <a:pPr marL="0" indent="0" algn="l" rtl="0">
              <a:lnSpc>
                <a:spcPct val="150000"/>
              </a:lnSpc>
              <a:buNone/>
            </a:pPr>
            <a:r>
              <a:rPr lang="fr-FR" dirty="0"/>
              <a:t>*Parallèlement à la division du travail se développèrent certaines spécialités physiques : ex: tous les p</a:t>
            </a:r>
            <a:r>
              <a:rPr lang="fr-FR" dirty="0" smtClean="0"/>
              <a:t>êcheurs </a:t>
            </a:r>
            <a:r>
              <a:rPr lang="fr-FR" dirty="0"/>
              <a:t>d'Europe occidentale adoptèrent les compétitions sur l'eau avec des perches (genre chevalerie) et autres exercices (plongeon, natation, canotage etc……….).</a:t>
            </a:r>
            <a:endParaRPr lang="en-US" dirty="0"/>
          </a:p>
          <a:p>
            <a:pPr marL="0" indent="0" algn="l" rtl="0">
              <a:lnSpc>
                <a:spcPct val="150000"/>
              </a:lnSpc>
              <a:buNone/>
            </a:pPr>
            <a:r>
              <a:rPr lang="fr-FR" dirty="0"/>
              <a:t> </a:t>
            </a:r>
            <a:endParaRPr lang="en-US" dirty="0"/>
          </a:p>
          <a:p>
            <a:pPr marL="0" indent="0" algn="l" rtl="0">
              <a:lnSpc>
                <a:spcPct val="150000"/>
              </a:lnSpc>
              <a:buNone/>
            </a:pPr>
            <a:r>
              <a:rPr lang="fr-FR" dirty="0"/>
              <a:t>*Des combats d'animaux et contre les animaux étaient souvent utilisés (corridas, coq).</a:t>
            </a:r>
            <a:endParaRPr lang="en-US" dirty="0"/>
          </a:p>
          <a:p>
            <a:pPr algn="l" rtl="0"/>
            <a:endParaRPr lang="ar-DZ" dirty="0"/>
          </a:p>
        </p:txBody>
      </p:sp>
    </p:spTree>
    <p:extLst>
      <p:ext uri="{BB962C8B-B14F-4D97-AF65-F5344CB8AC3E}">
        <p14:creationId xmlns:p14="http://schemas.microsoft.com/office/powerpoint/2010/main" val="786720144"/>
      </p:ext>
    </p:extLst>
  </p:cSld>
  <p:clrMapOvr>
    <a:masterClrMapping/>
  </p:clrMapOvr>
  <p:transition spd="slow">
    <p:wheel spokes="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5660"/>
            <a:ext cx="10515600" cy="6612340"/>
          </a:xfrm>
        </p:spPr>
        <p:txBody>
          <a:bodyPr>
            <a:normAutofit/>
          </a:bodyPr>
          <a:lstStyle/>
          <a:p>
            <a:pPr marL="0" indent="0" algn="l" rtl="0">
              <a:buNone/>
            </a:pPr>
            <a:r>
              <a:rPr lang="fr-FR" dirty="0"/>
              <a:t> </a:t>
            </a:r>
            <a:endParaRPr lang="en-US" dirty="0"/>
          </a:p>
          <a:p>
            <a:pPr marL="0" indent="0" algn="l" rtl="0">
              <a:lnSpc>
                <a:spcPct val="150000"/>
              </a:lnSpc>
              <a:buNone/>
            </a:pPr>
            <a:r>
              <a:rPr lang="fr-FR" dirty="0"/>
              <a:t>*La bourgeoisie des villes refléta symboliquement dans ses jeux et exercices physiques sa liberté et sa f</a:t>
            </a:r>
            <a:r>
              <a:rPr lang="fr-FR" dirty="0" smtClean="0"/>
              <a:t>orce </a:t>
            </a:r>
            <a:r>
              <a:rPr lang="fr-FR" dirty="0"/>
              <a:t>ainsi que ses habitudes. Les jeux de balle n'étaient pas utilisés pour seulement marquer des buts,</a:t>
            </a:r>
            <a:endParaRPr lang="en-US" dirty="0"/>
          </a:p>
          <a:p>
            <a:pPr marL="0" indent="0" algn="l" rtl="0">
              <a:lnSpc>
                <a:spcPct val="150000"/>
              </a:lnSpc>
              <a:buNone/>
            </a:pPr>
            <a:r>
              <a:rPr lang="fr-FR" dirty="0" smtClean="0"/>
              <a:t>mais </a:t>
            </a:r>
            <a:r>
              <a:rPr lang="fr-FR" dirty="0"/>
              <a:t>pour prendre une ligne, en coin, une place forte, un pont etc…..(jeu de soule); plus tard, </a:t>
            </a:r>
            <a:r>
              <a:rPr lang="fr-FR" dirty="0" smtClean="0"/>
              <a:t> on délimitera</a:t>
            </a:r>
            <a:r>
              <a:rPr lang="en-US" dirty="0" smtClean="0"/>
              <a:t> </a:t>
            </a:r>
            <a:r>
              <a:rPr lang="fr-FR" dirty="0"/>
              <a:t>l</a:t>
            </a:r>
            <a:r>
              <a:rPr lang="fr-FR" dirty="0" smtClean="0"/>
              <a:t>e </a:t>
            </a:r>
            <a:r>
              <a:rPr lang="fr-FR" dirty="0"/>
              <a:t>terrain et les joueurs, les bois etc…..</a:t>
            </a:r>
            <a:endParaRPr lang="en-US" dirty="0"/>
          </a:p>
          <a:p>
            <a:pPr marL="0" indent="0" algn="l" rtl="0">
              <a:lnSpc>
                <a:spcPct val="150000"/>
              </a:lnSpc>
              <a:buNone/>
            </a:pPr>
            <a:r>
              <a:rPr lang="fr-FR" dirty="0"/>
              <a:t> </a:t>
            </a:r>
            <a:endParaRPr lang="en-US" dirty="0"/>
          </a:p>
          <a:p>
            <a:pPr algn="l" rtl="0">
              <a:lnSpc>
                <a:spcPct val="150000"/>
              </a:lnSpc>
            </a:pPr>
            <a:r>
              <a:rPr lang="fr-FR" dirty="0" smtClean="0"/>
              <a:t>L'un </a:t>
            </a:r>
            <a:r>
              <a:rPr lang="fr-FR" dirty="0"/>
              <a:t>des éléments importants de la CP des villes était l'hygiène (bains et leur sens social).   </a:t>
            </a:r>
            <a:endParaRPr lang="en-US" dirty="0"/>
          </a:p>
          <a:p>
            <a:endParaRPr lang="ar-DZ" dirty="0"/>
          </a:p>
        </p:txBody>
      </p:sp>
    </p:spTree>
    <p:extLst>
      <p:ext uri="{BB962C8B-B14F-4D97-AF65-F5344CB8AC3E}">
        <p14:creationId xmlns:p14="http://schemas.microsoft.com/office/powerpoint/2010/main" val="88514006"/>
      </p:ext>
    </p:extLst>
  </p:cSld>
  <p:clrMapOvr>
    <a:masterClrMapping/>
  </p:clrMapOvr>
  <p:transition spd="slow">
    <p:wheel spokes="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9433" y="327546"/>
            <a:ext cx="11409528" cy="6196084"/>
          </a:xfrm>
        </p:spPr>
        <p:txBody>
          <a:bodyPr/>
          <a:lstStyle/>
          <a:p>
            <a:pPr marL="0" indent="0" algn="l" rtl="0">
              <a:lnSpc>
                <a:spcPct val="200000"/>
              </a:lnSpc>
              <a:buNone/>
            </a:pPr>
            <a:r>
              <a:rPr lang="fr-FR" dirty="0" smtClean="0"/>
              <a:t>Enfin , le caractère de loisir de masse et de spectacle fut joué par la danse(14</a:t>
            </a:r>
            <a:r>
              <a:rPr lang="fr-FR" baseline="30000" dirty="0" smtClean="0"/>
              <a:t>ème</a:t>
            </a:r>
            <a:r>
              <a:rPr lang="fr-FR" dirty="0" smtClean="0"/>
              <a:t> s: premières sales de danse) et les acrobations , jongleries etc… pendant les fêtes foraines, mais qui tournaient souvent en rixes.</a:t>
            </a:r>
            <a:endParaRPr lang="ar-DZ" dirty="0"/>
          </a:p>
        </p:txBody>
      </p:sp>
    </p:spTree>
    <p:extLst>
      <p:ext uri="{BB962C8B-B14F-4D97-AF65-F5344CB8AC3E}">
        <p14:creationId xmlns:p14="http://schemas.microsoft.com/office/powerpoint/2010/main" val="1538295318"/>
      </p:ext>
    </p:extLst>
  </p:cSld>
  <p:clrMapOvr>
    <a:masterClrMapping/>
  </p:clrMapOvr>
  <p:transition spd="slow">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1318"/>
            <a:ext cx="10515600" cy="6127845"/>
          </a:xfrm>
        </p:spPr>
        <p:txBody>
          <a:bodyPr>
            <a:normAutofit/>
          </a:bodyPr>
          <a:lstStyle/>
          <a:p>
            <a:pPr marL="0" indent="0" algn="ctr" rtl="0">
              <a:buNone/>
            </a:pPr>
            <a:r>
              <a:rPr lang="fr-FR" b="1" u="sng" dirty="0" smtClean="0"/>
              <a:t>Introduction:</a:t>
            </a:r>
            <a:endParaRPr lang="en-US" dirty="0" smtClean="0"/>
          </a:p>
          <a:p>
            <a:pPr marL="0" indent="0" algn="l" rtl="0">
              <a:buNone/>
            </a:pPr>
            <a:endParaRPr lang="en-US" dirty="0"/>
          </a:p>
          <a:p>
            <a:pPr algn="l" rtl="0"/>
            <a:r>
              <a:rPr lang="fr-FR" dirty="0"/>
              <a:t>*Après la destruction du système esclavagiste, le système féodal le remplace et dans </a:t>
            </a:r>
            <a:r>
              <a:rPr lang="fr-FR" dirty="0" smtClean="0"/>
              <a:t>son</a:t>
            </a:r>
            <a:r>
              <a:rPr lang="en-US" dirty="0" smtClean="0"/>
              <a:t> </a:t>
            </a:r>
            <a:r>
              <a:rPr lang="fr-FR" dirty="0"/>
              <a:t>d</a:t>
            </a:r>
            <a:r>
              <a:rPr lang="fr-FR" dirty="0" smtClean="0"/>
              <a:t>éveloppement </a:t>
            </a:r>
            <a:r>
              <a:rPr lang="fr-FR" dirty="0"/>
              <a:t>Passe par 3 </a:t>
            </a:r>
            <a:r>
              <a:rPr lang="fr-FR" dirty="0" smtClean="0"/>
              <a:t>stades:</a:t>
            </a:r>
          </a:p>
          <a:p>
            <a:pPr marL="0" indent="0" algn="l" rtl="0">
              <a:buNone/>
            </a:pPr>
            <a:r>
              <a:rPr lang="ar-DZ" dirty="0"/>
              <a:t>  </a:t>
            </a:r>
            <a:endParaRPr lang="en-US" dirty="0"/>
          </a:p>
          <a:p>
            <a:pPr algn="l" rtl="0"/>
            <a:r>
              <a:rPr lang="fr-FR" dirty="0" smtClean="0"/>
              <a:t>La </a:t>
            </a:r>
            <a:r>
              <a:rPr lang="fr-FR" dirty="0"/>
              <a:t>période de formation du féodalisme qui se situe entre le  (5 -9 ème siècle)</a:t>
            </a:r>
            <a:endParaRPr lang="en-US" dirty="0"/>
          </a:p>
          <a:p>
            <a:pPr marL="0" indent="0" algn="l" rtl="0">
              <a:buNone/>
            </a:pPr>
            <a:r>
              <a:rPr lang="ar-DZ" dirty="0"/>
              <a:t> </a:t>
            </a:r>
            <a:endParaRPr lang="en-US" dirty="0"/>
          </a:p>
          <a:p>
            <a:pPr algn="l" rtl="0"/>
            <a:r>
              <a:rPr lang="fr-FR" dirty="0"/>
              <a:t>La période du féodalisme développé qui se situe entre le (10- 14 ème </a:t>
            </a:r>
            <a:r>
              <a:rPr lang="fr-FR" dirty="0" smtClean="0"/>
              <a:t>siècle)</a:t>
            </a:r>
          </a:p>
          <a:p>
            <a:pPr marL="0" indent="0" algn="l" rtl="0">
              <a:buNone/>
            </a:pPr>
            <a:r>
              <a:rPr lang="ar-DZ" dirty="0" smtClean="0"/>
              <a:t> </a:t>
            </a:r>
            <a:r>
              <a:rPr lang="fr-FR" dirty="0"/>
              <a:t> </a:t>
            </a:r>
            <a:endParaRPr lang="en-US" dirty="0"/>
          </a:p>
          <a:p>
            <a:pPr algn="l" rtl="0"/>
            <a:r>
              <a:rPr lang="fr-FR" dirty="0"/>
              <a:t>La période de la décadence du féodalisme qui se situe entre le (15-17 ème siècle)</a:t>
            </a:r>
            <a:endParaRPr lang="ar-DZ" dirty="0"/>
          </a:p>
        </p:txBody>
      </p:sp>
    </p:spTree>
    <p:extLst>
      <p:ext uri="{BB962C8B-B14F-4D97-AF65-F5344CB8AC3E}">
        <p14:creationId xmlns:p14="http://schemas.microsoft.com/office/powerpoint/2010/main" val="3905752021"/>
      </p:ext>
    </p:extLst>
  </p:cSld>
  <p:clrMapOvr>
    <a:masterClrMapping/>
  </p:clrMapOvr>
  <p:transition spd="slow">
    <p:wheel spokes="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2137" y="286602"/>
            <a:ext cx="11491415" cy="6332561"/>
          </a:xfrm>
        </p:spPr>
        <p:txBody>
          <a:bodyPr>
            <a:normAutofit/>
          </a:bodyPr>
          <a:lstStyle/>
          <a:p>
            <a:pPr marL="0" indent="0" algn="l" rtl="0">
              <a:buNone/>
            </a:pPr>
            <a:r>
              <a:rPr lang="fr-FR" dirty="0"/>
              <a:t> </a:t>
            </a:r>
            <a:endParaRPr lang="en-US" dirty="0"/>
          </a:p>
          <a:p>
            <a:pPr marL="0" indent="0" algn="l" rtl="0">
              <a:lnSpc>
                <a:spcPct val="150000"/>
              </a:lnSpc>
              <a:buNone/>
            </a:pPr>
            <a:r>
              <a:rPr lang="fr-FR" dirty="0"/>
              <a:t> </a:t>
            </a:r>
            <a:r>
              <a:rPr lang="fr-FR" dirty="0" smtClean="0"/>
              <a:t>le fondement du système féodal: propriété du féodal sur les moyens de production</a:t>
            </a:r>
            <a:r>
              <a:rPr lang="en-US" dirty="0" smtClean="0"/>
              <a:t> </a:t>
            </a:r>
            <a:r>
              <a:rPr lang="fr-FR" dirty="0" smtClean="0"/>
              <a:t>(en </a:t>
            </a:r>
            <a:r>
              <a:rPr lang="fr-FR" dirty="0"/>
              <a:t>1</a:t>
            </a:r>
            <a:r>
              <a:rPr lang="fr-FR" baseline="30000" dirty="0"/>
              <a:t>er</a:t>
            </a:r>
            <a:r>
              <a:rPr lang="fr-FR" dirty="0"/>
              <a:t> lieu la terre). A côté de cela il </a:t>
            </a:r>
            <a:r>
              <a:rPr lang="fr-FR" dirty="0" smtClean="0"/>
              <a:t>y a </a:t>
            </a:r>
            <a:r>
              <a:rPr lang="fr-FR" dirty="0"/>
              <a:t>la propriété de </a:t>
            </a:r>
            <a:r>
              <a:rPr lang="fr-FR" dirty="0" smtClean="0"/>
              <a:t>l'artisan </a:t>
            </a:r>
            <a:r>
              <a:rPr lang="fr-FR" dirty="0"/>
              <a:t>et du paysan sur les outils </a:t>
            </a:r>
            <a:r>
              <a:rPr lang="en-US" dirty="0" smtClean="0"/>
              <a:t> </a:t>
            </a:r>
            <a:r>
              <a:rPr lang="fr-FR" dirty="0"/>
              <a:t>d</a:t>
            </a:r>
            <a:r>
              <a:rPr lang="fr-FR" dirty="0" smtClean="0"/>
              <a:t>e </a:t>
            </a:r>
            <a:r>
              <a:rPr lang="fr-FR" dirty="0"/>
              <a:t>production et sur </a:t>
            </a:r>
            <a:r>
              <a:rPr lang="fr-FR" dirty="0" smtClean="0"/>
              <a:t>une </a:t>
            </a:r>
            <a:r>
              <a:rPr lang="fr-FR" dirty="0"/>
              <a:t>petite partie de l'économie.</a:t>
            </a:r>
            <a:endParaRPr lang="en-US" dirty="0"/>
          </a:p>
          <a:p>
            <a:pPr marL="0" indent="0" algn="l" rtl="0">
              <a:buNone/>
            </a:pPr>
            <a:r>
              <a:rPr lang="fr-FR" dirty="0"/>
              <a:t> </a:t>
            </a:r>
            <a:endParaRPr lang="en-US" dirty="0"/>
          </a:p>
          <a:p>
            <a:pPr algn="l" rtl="0">
              <a:lnSpc>
                <a:spcPct val="150000"/>
              </a:lnSpc>
            </a:pPr>
            <a:r>
              <a:rPr lang="fr-FR" dirty="0"/>
              <a:t>Le paysan est intéressé par le résultat de son travail (quoique donnant des rentes) possède sa maison, </a:t>
            </a:r>
            <a:r>
              <a:rPr lang="fr-FR" dirty="0" smtClean="0"/>
              <a:t>Sa </a:t>
            </a:r>
            <a:r>
              <a:rPr lang="fr-FR" dirty="0"/>
              <a:t>famille, ses outils et son entourage social ne change pas. Ceci donna des possibilités plus grandes d</a:t>
            </a:r>
            <a:r>
              <a:rPr lang="fr-FR" dirty="0" smtClean="0"/>
              <a:t>e </a:t>
            </a:r>
            <a:r>
              <a:rPr lang="fr-FR" dirty="0"/>
              <a:t>développement de la culture physique.</a:t>
            </a:r>
            <a:endParaRPr lang="en-US" dirty="0"/>
          </a:p>
          <a:p>
            <a:pPr algn="l" rtl="0"/>
            <a:endParaRPr lang="ar-DZ" dirty="0"/>
          </a:p>
        </p:txBody>
      </p:sp>
    </p:spTree>
    <p:extLst>
      <p:ext uri="{BB962C8B-B14F-4D97-AF65-F5344CB8AC3E}">
        <p14:creationId xmlns:p14="http://schemas.microsoft.com/office/powerpoint/2010/main" val="2503391710"/>
      </p:ext>
    </p:extLst>
  </p:cSld>
  <p:clrMapOvr>
    <a:masterClrMapping/>
  </p:clrMapOvr>
  <p:transition spd="slow">
    <p:wheel spokes="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0251" y="272955"/>
            <a:ext cx="11505061" cy="6168788"/>
          </a:xfrm>
        </p:spPr>
        <p:txBody>
          <a:bodyPr>
            <a:normAutofit/>
          </a:bodyPr>
          <a:lstStyle/>
          <a:p>
            <a:pPr algn="l" rtl="0">
              <a:lnSpc>
                <a:spcPct val="150000"/>
              </a:lnSpc>
            </a:pPr>
            <a:r>
              <a:rPr lang="en-US" dirty="0"/>
              <a:t> </a:t>
            </a:r>
            <a:r>
              <a:rPr lang="fr-FR" dirty="0"/>
              <a:t>*La religion principale en Europe est le christianisme, renforça le pouvoir féodal, freinera le </a:t>
            </a:r>
            <a:r>
              <a:rPr lang="fr-FR" dirty="0" smtClean="0"/>
              <a:t>développement de </a:t>
            </a:r>
            <a:r>
              <a:rPr lang="fr-FR" dirty="0"/>
              <a:t>la pratique des exercices </a:t>
            </a:r>
            <a:r>
              <a:rPr lang="fr-FR" dirty="0" smtClean="0"/>
              <a:t>physiques,</a:t>
            </a:r>
            <a:r>
              <a:rPr lang="fr-FR" dirty="0"/>
              <a:t> </a:t>
            </a:r>
            <a:r>
              <a:rPr lang="fr-FR" dirty="0" smtClean="0"/>
              <a:t>car il faut:</a:t>
            </a:r>
          </a:p>
          <a:p>
            <a:pPr algn="l" rtl="0">
              <a:lnSpc>
                <a:spcPct val="100000"/>
              </a:lnSpc>
            </a:pPr>
            <a:r>
              <a:rPr lang="fr-FR" dirty="0" smtClean="0"/>
              <a:t>S’occuper de l’</a:t>
            </a:r>
            <a:r>
              <a:rPr lang="fr-FR" dirty="0" err="1" smtClean="0"/>
              <a:t>àme</a:t>
            </a:r>
            <a:r>
              <a:rPr lang="fr-FR" dirty="0" smtClean="0"/>
              <a:t> pour la sauver et non du corps</a:t>
            </a:r>
          </a:p>
          <a:p>
            <a:pPr algn="l" rtl="0">
              <a:lnSpc>
                <a:spcPct val="100000"/>
              </a:lnSpc>
            </a:pPr>
            <a:r>
              <a:rPr lang="fr-FR" dirty="0" smtClean="0"/>
              <a:t>Se confesser dans les moments libres et non s’occuper de son corps,</a:t>
            </a:r>
          </a:p>
          <a:p>
            <a:pPr marL="0" indent="0" algn="l" rtl="0">
              <a:lnSpc>
                <a:spcPct val="200000"/>
              </a:lnSpc>
              <a:buNone/>
            </a:pPr>
            <a:r>
              <a:rPr lang="fr-FR" dirty="0" smtClean="0"/>
              <a:t>Seul le domaine de la préparation guerrière a été épargné, surtout quand la réussite dépendait de la force physique( avant l’apparition des armes a feu).</a:t>
            </a:r>
            <a:endParaRPr lang="ar-DZ" dirty="0" smtClean="0"/>
          </a:p>
          <a:p>
            <a:pPr marL="0" indent="0" algn="l" rtl="0">
              <a:lnSpc>
                <a:spcPct val="200000"/>
              </a:lnSpc>
              <a:buNone/>
            </a:pPr>
            <a:endParaRPr lang="en-US" dirty="0"/>
          </a:p>
          <a:p>
            <a:pPr algn="l" rtl="0">
              <a:lnSpc>
                <a:spcPct val="200000"/>
              </a:lnSpc>
            </a:pPr>
            <a:endParaRPr lang="ar-DZ" sz="1800" dirty="0">
              <a:solidFill>
                <a:srgbClr val="FF0000"/>
              </a:solidFill>
            </a:endParaRPr>
          </a:p>
        </p:txBody>
      </p:sp>
    </p:spTree>
    <p:extLst>
      <p:ext uri="{BB962C8B-B14F-4D97-AF65-F5344CB8AC3E}">
        <p14:creationId xmlns:p14="http://schemas.microsoft.com/office/powerpoint/2010/main" val="3604271657"/>
      </p:ext>
    </p:extLst>
  </p:cSld>
  <p:clrMapOvr>
    <a:masterClrMapping/>
  </p:clrMapOvr>
  <p:transition spd="slow">
    <p:wheel spokes="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2955"/>
            <a:ext cx="10515600" cy="6318914"/>
          </a:xfrm>
        </p:spPr>
        <p:txBody>
          <a:bodyPr/>
          <a:lstStyle/>
          <a:p>
            <a:pPr algn="l" rtl="0"/>
            <a:r>
              <a:rPr lang="fr-FR" b="1" u="sng" dirty="0" smtClean="0"/>
              <a:t>1- la période de formation du système féodal:5</a:t>
            </a:r>
            <a:r>
              <a:rPr lang="fr-FR" b="1" u="sng" baseline="30000" dirty="0" smtClean="0"/>
              <a:t>ème</a:t>
            </a:r>
            <a:r>
              <a:rPr lang="fr-FR" b="1" u="sng" dirty="0" smtClean="0"/>
              <a:t>-9</a:t>
            </a:r>
            <a:r>
              <a:rPr lang="fr-FR" b="1" u="sng" baseline="30000" dirty="0" smtClean="0"/>
              <a:t>ème</a:t>
            </a:r>
            <a:r>
              <a:rPr lang="fr-FR" b="1" u="sng" dirty="0" smtClean="0"/>
              <a:t> siècle</a:t>
            </a:r>
          </a:p>
          <a:p>
            <a:pPr marL="0" indent="0" algn="l" rtl="0">
              <a:lnSpc>
                <a:spcPct val="150000"/>
              </a:lnSpc>
              <a:buNone/>
            </a:pPr>
            <a:r>
              <a:rPr lang="fr-FR" dirty="0" smtClean="0"/>
              <a:t>* pendant cette période aux confins de l’empire romain se créent des états nouveaux( l’</a:t>
            </a:r>
            <a:r>
              <a:rPr lang="fr-FR" dirty="0"/>
              <a:t>é</a:t>
            </a:r>
            <a:r>
              <a:rPr lang="fr-FR" dirty="0" smtClean="0"/>
              <a:t>tat franc, des lombards, des visigoths…)a la tète desquels se trouvèrent des hommes d’origine germaines.</a:t>
            </a:r>
          </a:p>
          <a:p>
            <a:pPr marL="0" indent="0" algn="l" rtl="0">
              <a:lnSpc>
                <a:spcPct val="150000"/>
              </a:lnSpc>
              <a:buNone/>
            </a:pPr>
            <a:r>
              <a:rPr lang="fr-FR" dirty="0" smtClean="0"/>
              <a:t>La population paysanne subvenait aux besoins de la cour et de l’église(le 1/10 de la production a cette dernière). La terre est divisée ainsi: le roi et ses proches possèdent de grands domaines subdivisés en petites parcelles aux mains des féodaux qui la fon travailler par des serfs</a:t>
            </a:r>
            <a:endParaRPr lang="ar-DZ" dirty="0"/>
          </a:p>
        </p:txBody>
      </p:sp>
    </p:spTree>
    <p:extLst>
      <p:ext uri="{BB962C8B-B14F-4D97-AF65-F5344CB8AC3E}">
        <p14:creationId xmlns:p14="http://schemas.microsoft.com/office/powerpoint/2010/main" val="2679162072"/>
      </p:ext>
    </p:extLst>
  </p:cSld>
  <p:clrMapOvr>
    <a:masterClrMapping/>
  </p:clrMapOvr>
  <p:transition spd="slow">
    <p:wheel spokes="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6754" y="388961"/>
            <a:ext cx="11553968" cy="6469039"/>
          </a:xfrm>
        </p:spPr>
        <p:txBody>
          <a:bodyPr/>
          <a:lstStyle/>
          <a:p>
            <a:pPr marL="0" indent="0" algn="l" rtl="0">
              <a:lnSpc>
                <a:spcPct val="200000"/>
              </a:lnSpc>
              <a:buNone/>
            </a:pPr>
            <a:r>
              <a:rPr lang="fr-FR" dirty="0" smtClean="0"/>
              <a:t>La culture physique possédait un caractère typiquement  guerrier </a:t>
            </a:r>
            <a:r>
              <a:rPr lang="fr-FR" dirty="0" smtClean="0"/>
              <a:t>et obligatoire </a:t>
            </a:r>
            <a:r>
              <a:rPr lang="fr-FR" dirty="0" smtClean="0"/>
              <a:t>pour tous les féodaux. « Les excursions » guerrières étaient choses courante et tout le monde était fut a tout moment a se défendre ou attaquer . Quelquefois les féodaux organisaient des démonstrations de leur force de guerre pour vérifier leur préparation plus tard ces démonstrations deviendrons les tournois de chevalerie.</a:t>
            </a:r>
            <a:endParaRPr lang="ar-DZ" dirty="0"/>
          </a:p>
        </p:txBody>
      </p:sp>
    </p:spTree>
    <p:extLst>
      <p:ext uri="{BB962C8B-B14F-4D97-AF65-F5344CB8AC3E}">
        <p14:creationId xmlns:p14="http://schemas.microsoft.com/office/powerpoint/2010/main" val="665255355"/>
      </p:ext>
    </p:extLst>
  </p:cSld>
  <p:clrMapOvr>
    <a:masterClrMapping/>
  </p:clrMapOvr>
  <p:transition spd="slow">
    <p:wheel spokes="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899" y="232012"/>
            <a:ext cx="11573301" cy="6209731"/>
          </a:xfrm>
        </p:spPr>
        <p:txBody>
          <a:bodyPr/>
          <a:lstStyle/>
          <a:p>
            <a:pPr algn="l" rtl="0">
              <a:lnSpc>
                <a:spcPct val="200000"/>
              </a:lnSpc>
            </a:pPr>
            <a:r>
              <a:rPr lang="fr-FR" dirty="0" smtClean="0"/>
              <a:t>-Les exercices physiques utilisés par la féodalerie ne comprenaient pas seulement ceux cités plus haut, mais aussi certains jeux ramenés d'orient durant leurs croisades (échecs, polo et jeux de balles),ainsi que des exercices au saut, à la course, au combat et aux lancers (surtout à la fin du </a:t>
            </a:r>
            <a:r>
              <a:rPr lang="fr-FR" b="1" dirty="0" smtClean="0"/>
              <a:t>(14 ème</a:t>
            </a:r>
            <a:r>
              <a:rPr lang="fr-FR" dirty="0" smtClean="0"/>
              <a:t> s).</a:t>
            </a:r>
            <a:endParaRPr lang="ar-DZ" dirty="0" smtClean="0"/>
          </a:p>
          <a:p>
            <a:pPr algn="l" rtl="0"/>
            <a:endParaRPr lang="ar-DZ" dirty="0"/>
          </a:p>
        </p:txBody>
      </p:sp>
    </p:spTree>
    <p:extLst>
      <p:ext uri="{BB962C8B-B14F-4D97-AF65-F5344CB8AC3E}">
        <p14:creationId xmlns:p14="http://schemas.microsoft.com/office/powerpoint/2010/main" val="876559756"/>
      </p:ext>
    </p:extLst>
  </p:cSld>
  <p:clrMapOvr>
    <a:masterClrMapping/>
  </p:clrMapOvr>
  <p:transition spd="slow">
    <p:wheel spokes="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23081"/>
            <a:ext cx="10515600" cy="6059606"/>
          </a:xfrm>
        </p:spPr>
        <p:txBody>
          <a:bodyPr/>
          <a:lstStyle/>
          <a:p>
            <a:pPr marL="0" indent="0" algn="ctr" rtl="0">
              <a:buNone/>
            </a:pPr>
            <a:r>
              <a:rPr lang="fr-FR" b="1" u="sng" dirty="0"/>
              <a:t>*La CP chez la Paysannerie.</a:t>
            </a:r>
            <a:endParaRPr lang="en-US" dirty="0"/>
          </a:p>
          <a:p>
            <a:pPr algn="l" rtl="0">
              <a:lnSpc>
                <a:spcPct val="200000"/>
              </a:lnSpc>
            </a:pPr>
            <a:r>
              <a:rPr lang="fr-FR" dirty="0" smtClean="0"/>
              <a:t>L'amélioration </a:t>
            </a:r>
            <a:r>
              <a:rPr lang="fr-FR" dirty="0"/>
              <a:t>de la situation des serfs entre le (11 ème- 14 ème. S). créa de bonnes conditions par l'épanouissement de la CP paysanne, les conditions géographiques et sociales déterminèrent le </a:t>
            </a:r>
            <a:endParaRPr lang="en-US" dirty="0"/>
          </a:p>
          <a:p>
            <a:pPr algn="l" rtl="0">
              <a:lnSpc>
                <a:spcPct val="200000"/>
              </a:lnSpc>
            </a:pPr>
            <a:r>
              <a:rPr lang="fr-FR" dirty="0"/>
              <a:t>Développement de ce que </a:t>
            </a:r>
            <a:r>
              <a:rPr lang="fr-FR" dirty="0" smtClean="0"/>
              <a:t>l'on peut appeler  « les </a:t>
            </a:r>
            <a:r>
              <a:rPr lang="fr-FR" dirty="0"/>
              <a:t>jeux populaires</a:t>
            </a:r>
            <a:r>
              <a:rPr lang="fr-FR" dirty="0" smtClean="0"/>
              <a:t>. »</a:t>
            </a:r>
            <a:endParaRPr lang="en-US" dirty="0"/>
          </a:p>
          <a:p>
            <a:pPr marL="0" indent="0" algn="l" rtl="0">
              <a:buNone/>
            </a:pPr>
            <a:endParaRPr lang="ar-DZ" dirty="0"/>
          </a:p>
        </p:txBody>
      </p:sp>
    </p:spTree>
    <p:extLst>
      <p:ext uri="{BB962C8B-B14F-4D97-AF65-F5344CB8AC3E}">
        <p14:creationId xmlns:p14="http://schemas.microsoft.com/office/powerpoint/2010/main" val="2372166232"/>
      </p:ext>
    </p:extLst>
  </p:cSld>
  <p:clrMapOvr>
    <a:masterClrMapping/>
  </p:clrMapOvr>
  <p:transition spd="slow">
    <p:wheel spokes="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36728"/>
            <a:ext cx="10515600" cy="5936776"/>
          </a:xfrm>
        </p:spPr>
        <p:txBody>
          <a:bodyPr/>
          <a:lstStyle/>
          <a:p>
            <a:pPr marL="0" indent="0" algn="l" rtl="0">
              <a:buNone/>
            </a:pPr>
            <a:r>
              <a:rPr lang="fr-FR" dirty="0"/>
              <a:t> </a:t>
            </a:r>
            <a:endParaRPr lang="en-US" dirty="0"/>
          </a:p>
          <a:p>
            <a:pPr marL="0" indent="0" algn="l" rtl="0">
              <a:lnSpc>
                <a:spcPct val="200000"/>
              </a:lnSpc>
              <a:buNone/>
            </a:pPr>
            <a:r>
              <a:rPr lang="fr-FR" dirty="0"/>
              <a:t>*Par </a:t>
            </a:r>
            <a:r>
              <a:rPr lang="fr-FR" dirty="0" smtClean="0"/>
              <a:t>l’intermédiaire </a:t>
            </a:r>
            <a:r>
              <a:rPr lang="fr-FR" dirty="0"/>
              <a:t>des données ethnographiques on peut dire que certains gagnants aux jeux et </a:t>
            </a:r>
            <a:r>
              <a:rPr lang="fr-FR" dirty="0" smtClean="0"/>
              <a:t> exercices </a:t>
            </a:r>
            <a:r>
              <a:rPr lang="fr-FR" dirty="0"/>
              <a:t>physiques de force et d'endurance (course de chevaux, lancer de pierre, danse, chasse e</a:t>
            </a:r>
            <a:r>
              <a:rPr lang="fr-FR" dirty="0" smtClean="0"/>
              <a:t>t </a:t>
            </a:r>
            <a:r>
              <a:rPr lang="fr-FR" dirty="0"/>
              <a:t>combat) avaient la considération des </a:t>
            </a:r>
            <a:r>
              <a:rPr lang="fr-FR" dirty="0" smtClean="0"/>
              <a:t>paysans( </a:t>
            </a:r>
            <a:r>
              <a:rPr lang="fr-FR" dirty="0"/>
              <a:t>matérielle et privilèges sociaux), vu </a:t>
            </a:r>
            <a:r>
              <a:rPr lang="fr-FR" dirty="0" smtClean="0"/>
              <a:t>qu'ils pouvaient </a:t>
            </a:r>
            <a:r>
              <a:rPr lang="fr-FR" dirty="0"/>
              <a:t>c</a:t>
            </a:r>
            <a:r>
              <a:rPr lang="fr-FR" dirty="0" smtClean="0"/>
              <a:t>ompter </a:t>
            </a:r>
            <a:r>
              <a:rPr lang="fr-FR" dirty="0"/>
              <a:t>sur eux pour </a:t>
            </a:r>
            <a:r>
              <a:rPr lang="fr-FR" dirty="0" smtClean="0"/>
              <a:t>leur </a:t>
            </a:r>
            <a:r>
              <a:rPr lang="fr-FR" dirty="0"/>
              <a:t>défense; les vainqueurs étaient d'ailleurs désignés par eux.</a:t>
            </a:r>
            <a:endParaRPr lang="en-US" dirty="0"/>
          </a:p>
          <a:p>
            <a:pPr algn="l" rtl="0"/>
            <a:endParaRPr lang="en-US" dirty="0"/>
          </a:p>
          <a:p>
            <a:pPr algn="l" rtl="0"/>
            <a:endParaRPr lang="ar-DZ" dirty="0"/>
          </a:p>
        </p:txBody>
      </p:sp>
    </p:spTree>
    <p:extLst>
      <p:ext uri="{BB962C8B-B14F-4D97-AF65-F5344CB8AC3E}">
        <p14:creationId xmlns:p14="http://schemas.microsoft.com/office/powerpoint/2010/main" val="303771831"/>
      </p:ext>
    </p:extLst>
  </p:cSld>
  <p:clrMapOvr>
    <a:masterClrMapping/>
  </p:clrMapOvr>
  <p:transition spd="slow">
    <p:wheel spokes="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219</TotalTime>
  <Words>591</Words>
  <Application>Microsoft Office PowerPoint</Application>
  <PresentationFormat>Widescreen</PresentationFormat>
  <Paragraphs>63</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Century Gothic</vt:lpstr>
      <vt:lpstr>Times New Roman</vt:lpstr>
      <vt:lpstr>Wingdings 3</vt:lpstr>
      <vt:lpstr>Ion</vt:lpstr>
      <vt:lpstr>LA CULTURE PHYSIQUE AU "MOYEN AGE" EN EUROPE (DURANT LA PERIODE FEODALE)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CULTURE PHYSIQUE AU "MOYEN AGE" EN EUROPE (DURANT LA PERIODE FEODALE)</dc:title>
  <dc:creator>zouaghi</dc:creator>
  <cp:lastModifiedBy>zouaghi</cp:lastModifiedBy>
  <cp:revision>64</cp:revision>
  <dcterms:created xsi:type="dcterms:W3CDTF">2024-11-29T17:51:17Z</dcterms:created>
  <dcterms:modified xsi:type="dcterms:W3CDTF">2024-11-30T18:12:09Z</dcterms:modified>
</cp:coreProperties>
</file>