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2" r:id="rId6"/>
    <p:sldId id="264" r:id="rId7"/>
    <p:sldId id="265" r:id="rId8"/>
    <p:sldId id="266"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4" d="100"/>
          <a:sy n="64" d="100"/>
        </p:scale>
        <p:origin x="97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3083945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2425042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51AD6B-7F6A-4AC6-B260-7D295A256CF7}"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21759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FBB0E57A-479F-40E9-AD47-6905F8032D70}"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35408547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FBB0E57A-479F-40E9-AD47-6905F8032D70}"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51AD6B-7F6A-4AC6-B260-7D295A256CF7}"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29279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FBB0E57A-479F-40E9-AD47-6905F8032D70}"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3116075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606389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1757001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417488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BB0E57A-479F-40E9-AD47-6905F8032D70}" type="datetimeFigureOut">
              <a:rPr lang="fr-FR" smtClean="0"/>
              <a:t>27/04/2024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4556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BB0E57A-479F-40E9-AD47-6905F8032D70}"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3600833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BB0E57A-479F-40E9-AD47-6905F8032D70}" type="datetimeFigureOut">
              <a:rPr lang="fr-FR" smtClean="0"/>
              <a:t>27/04/2024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2236616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BB0E57A-479F-40E9-AD47-6905F8032D70}" type="datetimeFigureOut">
              <a:rPr lang="fr-FR" smtClean="0"/>
              <a:t>27/04/2024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783703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B0E57A-479F-40E9-AD47-6905F8032D70}" type="datetimeFigureOut">
              <a:rPr lang="fr-FR" smtClean="0"/>
              <a:t>27/04/2024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3649982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B0E57A-479F-40E9-AD47-6905F8032D70}"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1609662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BB0E57A-479F-40E9-AD47-6905F8032D70}" type="datetimeFigureOut">
              <a:rPr lang="fr-FR" smtClean="0"/>
              <a:t>27/04/2024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651AD6B-7F6A-4AC6-B260-7D295A256CF7}" type="slidenum">
              <a:rPr lang="fr-FR" smtClean="0"/>
              <a:t>‹N°›</a:t>
            </a:fld>
            <a:endParaRPr lang="fr-FR"/>
          </a:p>
        </p:txBody>
      </p:sp>
    </p:spTree>
    <p:extLst>
      <p:ext uri="{BB962C8B-B14F-4D97-AF65-F5344CB8AC3E}">
        <p14:creationId xmlns:p14="http://schemas.microsoft.com/office/powerpoint/2010/main" val="26014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BB0E57A-479F-40E9-AD47-6905F8032D70}" type="datetimeFigureOut">
              <a:rPr lang="fr-FR" smtClean="0"/>
              <a:t>27/04/2024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651AD6B-7F6A-4AC6-B260-7D295A256CF7}" type="slidenum">
              <a:rPr lang="fr-FR" smtClean="0"/>
              <a:t>‹N°›</a:t>
            </a:fld>
            <a:endParaRPr lang="fr-FR"/>
          </a:p>
        </p:txBody>
      </p:sp>
    </p:spTree>
    <p:extLst>
      <p:ext uri="{BB962C8B-B14F-4D97-AF65-F5344CB8AC3E}">
        <p14:creationId xmlns:p14="http://schemas.microsoft.com/office/powerpoint/2010/main" val="21371681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F18DCC-83F5-C326-0EFF-7E10BDDF9A4C}"/>
              </a:ext>
            </a:extLst>
          </p:cNvPr>
          <p:cNvSpPr>
            <a:spLocks noGrp="1"/>
          </p:cNvSpPr>
          <p:nvPr>
            <p:ph type="ctrTitle"/>
          </p:nvPr>
        </p:nvSpPr>
        <p:spPr>
          <a:xfrm>
            <a:off x="494675" y="719529"/>
            <a:ext cx="11527435" cy="3462727"/>
          </a:xfrm>
        </p:spPr>
        <p:txBody>
          <a:bodyPr>
            <a:normAutofit/>
          </a:bodyPr>
          <a:lstStyle/>
          <a:p>
            <a:pPr algn="ctr"/>
            <a:r>
              <a:rPr lang="fr-FR" sz="4400" b="1" kern="0" dirty="0">
                <a:effectLst/>
                <a:latin typeface="Times New Roman" panose="02020603050405020304" pitchFamily="18" charset="0"/>
                <a:ea typeface="Calibri" panose="020F0502020204030204" pitchFamily="34" charset="0"/>
              </a:rPr>
              <a:t>La politique linguistique</a:t>
            </a:r>
            <a:endParaRPr lang="fr-FR" sz="4400" dirty="0"/>
          </a:p>
        </p:txBody>
      </p:sp>
    </p:spTree>
    <p:extLst>
      <p:ext uri="{BB962C8B-B14F-4D97-AF65-F5344CB8AC3E}">
        <p14:creationId xmlns:p14="http://schemas.microsoft.com/office/powerpoint/2010/main" val="3417839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CBD1B81-09F7-18D0-BE61-FC99CDC2CA6E}"/>
              </a:ext>
            </a:extLst>
          </p:cNvPr>
          <p:cNvSpPr>
            <a:spLocks noGrp="1"/>
          </p:cNvSpPr>
          <p:nvPr>
            <p:ph idx="1"/>
          </p:nvPr>
        </p:nvSpPr>
        <p:spPr>
          <a:xfrm>
            <a:off x="374754" y="149902"/>
            <a:ext cx="11677338" cy="6595672"/>
          </a:xfrm>
        </p:spPr>
        <p:txBody>
          <a:bodyPr>
            <a:normAutofit/>
          </a:bodyPr>
          <a:lstStyle/>
          <a:p>
            <a:pPr algn="ctr">
              <a:lnSpc>
                <a:spcPct val="150000"/>
              </a:lnSpc>
              <a:spcAft>
                <a:spcPts val="800"/>
              </a:spcAft>
            </a:pPr>
            <a:r>
              <a:rPr lang="fr-FR" sz="3600" b="1" kern="0" dirty="0">
                <a:effectLst/>
                <a:latin typeface="Times New Roman" panose="02020603050405020304" pitchFamily="18" charset="0"/>
                <a:ea typeface="Calibri" panose="020F0502020204030204" pitchFamily="34" charset="0"/>
                <a:cs typeface="Arial" panose="020B0604020202020204" pitchFamily="34" charset="0"/>
              </a:rPr>
              <a:t>Bibliographie </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3600" kern="0" dirty="0">
                <a:effectLst/>
                <a:latin typeface="Times New Roman" panose="02020603050405020304" pitchFamily="18" charset="0"/>
                <a:ea typeface="Calibri" panose="020F0502020204030204" pitchFamily="34" charset="0"/>
                <a:cs typeface="Arial" panose="020B0604020202020204" pitchFamily="34" charset="0"/>
              </a:rPr>
              <a:t>BOYER H. (éd</a:t>
            </a:r>
            <a:r>
              <a:rPr lang="fr-FR" sz="3600" i="1" kern="0" dirty="0">
                <a:effectLst/>
                <a:latin typeface="Times New Roman" panose="02020603050405020304" pitchFamily="18" charset="0"/>
                <a:ea typeface="Calibri" panose="020F0502020204030204" pitchFamily="34" charset="0"/>
                <a:cs typeface="Arial" panose="020B0604020202020204" pitchFamily="34" charset="0"/>
              </a:rPr>
              <a:t>.), Sociolinguistique, territoire et objets</a:t>
            </a:r>
            <a:r>
              <a:rPr lang="fr-FR" sz="3600" kern="0" dirty="0">
                <a:effectLst/>
                <a:latin typeface="Times New Roman" panose="02020603050405020304" pitchFamily="18" charset="0"/>
                <a:ea typeface="Calibri" panose="020F0502020204030204" pitchFamily="34" charset="0"/>
                <a:cs typeface="Arial" panose="020B0604020202020204" pitchFamily="34" charset="0"/>
              </a:rPr>
              <a:t>, Delachaux et </a:t>
            </a:r>
            <a:r>
              <a:rPr lang="fr-FR" sz="3600" kern="0" dirty="0" err="1">
                <a:effectLst/>
                <a:latin typeface="Times New Roman" panose="02020603050405020304" pitchFamily="18" charset="0"/>
                <a:ea typeface="Calibri" panose="020F0502020204030204" pitchFamily="34" charset="0"/>
                <a:cs typeface="Arial" panose="020B0604020202020204" pitchFamily="34" charset="0"/>
              </a:rPr>
              <a:t>Niestlé</a:t>
            </a:r>
            <a:r>
              <a:rPr lang="fr-FR" sz="3600" kern="0" dirty="0">
                <a:effectLst/>
                <a:latin typeface="Times New Roman" panose="02020603050405020304" pitchFamily="18" charset="0"/>
                <a:ea typeface="Calibri" panose="020F0502020204030204" pitchFamily="34" charset="0"/>
                <a:cs typeface="Arial" panose="020B0604020202020204" pitchFamily="34" charset="0"/>
              </a:rPr>
              <a:t>, Paris, 1996.</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fr-FR" sz="3600" kern="100" dirty="0">
                <a:effectLst/>
                <a:latin typeface="Calibri" panose="020F0502020204030204" pitchFamily="34" charset="0"/>
                <a:ea typeface="Calibri" panose="020F0502020204030204" pitchFamily="34" charset="0"/>
                <a:cs typeface="Arial" panose="020B0604020202020204" pitchFamily="34" charset="0"/>
              </a:rPr>
              <a:t> </a:t>
            </a:r>
          </a:p>
          <a:p>
            <a:endParaRPr lang="fr-FR" sz="3600" dirty="0"/>
          </a:p>
        </p:txBody>
      </p:sp>
    </p:spTree>
    <p:extLst>
      <p:ext uri="{BB962C8B-B14F-4D97-AF65-F5344CB8AC3E}">
        <p14:creationId xmlns:p14="http://schemas.microsoft.com/office/powerpoint/2010/main" val="1891813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A55371B-2D36-E045-B71D-E3D6F9B8B8B9}"/>
              </a:ext>
            </a:extLst>
          </p:cNvPr>
          <p:cNvSpPr>
            <a:spLocks noGrp="1"/>
          </p:cNvSpPr>
          <p:nvPr>
            <p:ph idx="1"/>
          </p:nvPr>
        </p:nvSpPr>
        <p:spPr>
          <a:xfrm>
            <a:off x="299803" y="1"/>
            <a:ext cx="11892197" cy="6858000"/>
          </a:xfrm>
        </p:spPr>
        <p:txBody>
          <a:bodyPr>
            <a:noAutofit/>
          </a:bodyPr>
          <a:lstStyle/>
          <a:p>
            <a:pPr algn="justLow">
              <a:lnSpc>
                <a:spcPct val="150000"/>
              </a:lnSpc>
              <a:spcAft>
                <a:spcPts val="800"/>
              </a:spcAft>
            </a:pPr>
            <a:r>
              <a:rPr lang="fr-FR" sz="2700" b="1" kern="0" dirty="0">
                <a:effectLst/>
                <a:latin typeface="Times New Roman" panose="02020603050405020304" pitchFamily="18" charset="0"/>
                <a:ea typeface="Calibri" panose="020F0502020204030204" pitchFamily="34" charset="0"/>
                <a:cs typeface="Arial" panose="020B0604020202020204" pitchFamily="34" charset="0"/>
              </a:rPr>
              <a:t>1. Politique linguistique</a:t>
            </a:r>
            <a:endParaRPr lang="fr-FR" sz="27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700" kern="0" dirty="0">
                <a:effectLst/>
                <a:latin typeface="Times New Roman" panose="02020603050405020304" pitchFamily="18" charset="0"/>
                <a:ea typeface="Calibri" panose="020F0502020204030204" pitchFamily="34" charset="0"/>
                <a:cs typeface="Arial" panose="020B0604020202020204" pitchFamily="34" charset="0"/>
              </a:rPr>
              <a:t>Nous appellerons une politique linguistique un ensemble des choix conscients concernant les rapports entre langue (s) et vie sociale, et la planification linguistique est la mise en pratique concrète d'une politique linguistique, le passage à l’acte. Les deux expressions </a:t>
            </a:r>
            <a:r>
              <a:rPr lang="fr-FR" sz="2700" i="1" kern="0" dirty="0">
                <a:effectLst/>
                <a:latin typeface="Times New Roman" panose="02020603050405020304" pitchFamily="18" charset="0"/>
                <a:ea typeface="Calibri" panose="020F0502020204030204" pitchFamily="34" charset="0"/>
                <a:cs typeface="Arial" panose="020B0604020202020204" pitchFamily="34" charset="0"/>
              </a:rPr>
              <a:t>politique linguistique </a:t>
            </a:r>
            <a:r>
              <a:rPr lang="fr-FR" sz="2700" kern="0" dirty="0">
                <a:effectLst/>
                <a:latin typeface="Times New Roman" panose="02020603050405020304" pitchFamily="18" charset="0"/>
                <a:ea typeface="Calibri" panose="020F0502020204030204" pitchFamily="34" charset="0"/>
                <a:cs typeface="Arial" panose="020B0604020202020204" pitchFamily="34" charset="0"/>
              </a:rPr>
              <a:t>et </a:t>
            </a:r>
            <a:r>
              <a:rPr lang="fr-FR" sz="2700" i="1" kern="0" dirty="0">
                <a:effectLst/>
                <a:latin typeface="Times New Roman" panose="02020603050405020304" pitchFamily="18" charset="0"/>
                <a:ea typeface="Calibri" panose="020F0502020204030204" pitchFamily="34" charset="0"/>
                <a:cs typeface="Arial" panose="020B0604020202020204" pitchFamily="34" charset="0"/>
              </a:rPr>
              <a:t>planification linguistique </a:t>
            </a:r>
            <a:r>
              <a:rPr lang="fr-FR" sz="2700" kern="0" dirty="0">
                <a:effectLst/>
                <a:latin typeface="Times New Roman" panose="02020603050405020304" pitchFamily="18" charset="0"/>
                <a:ea typeface="Calibri" panose="020F0502020204030204" pitchFamily="34" charset="0"/>
                <a:cs typeface="Arial" panose="020B0604020202020204" pitchFamily="34" charset="0"/>
              </a:rPr>
              <a:t>permettent de distinguer deux niveaux de l'action du politique sur la / les langues(s) en usage dans une société donnée. </a:t>
            </a:r>
          </a:p>
          <a:p>
            <a:pPr marL="0" indent="0" algn="justLow">
              <a:lnSpc>
                <a:spcPct val="150000"/>
              </a:lnSpc>
              <a:spcAft>
                <a:spcPts val="800"/>
              </a:spcAft>
              <a:buNone/>
            </a:pPr>
            <a:r>
              <a:rPr lang="fr-FR" sz="2700" kern="0" dirty="0">
                <a:effectLst/>
                <a:latin typeface="Times New Roman" panose="02020603050405020304" pitchFamily="18" charset="0"/>
                <a:ea typeface="Calibri" panose="020F0502020204030204" pitchFamily="34" charset="0"/>
                <a:cs typeface="Arial" panose="020B0604020202020204" pitchFamily="34" charset="0"/>
              </a:rPr>
              <a:t>    La planification linguistique est alors un passage à l'acte juridique et administratif, la concrétisation sur le plan des    institutions de considérations, de perspectives, de choix, …</a:t>
            </a:r>
            <a:endParaRPr lang="fr-FR" sz="27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justLow">
              <a:lnSpc>
                <a:spcPct val="150000"/>
              </a:lnSpc>
              <a:spcAft>
                <a:spcPts val="800"/>
              </a:spcAft>
              <a:buNone/>
            </a:pPr>
            <a:endParaRPr lang="fr-FR" sz="27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700" dirty="0"/>
          </a:p>
        </p:txBody>
      </p:sp>
    </p:spTree>
    <p:extLst>
      <p:ext uri="{BB962C8B-B14F-4D97-AF65-F5344CB8AC3E}">
        <p14:creationId xmlns:p14="http://schemas.microsoft.com/office/powerpoint/2010/main" val="211362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38F85A8-AACC-D538-3249-2633C97C6804}"/>
              </a:ext>
            </a:extLst>
          </p:cNvPr>
          <p:cNvSpPr>
            <a:spLocks noGrp="1"/>
          </p:cNvSpPr>
          <p:nvPr>
            <p:ph idx="1"/>
          </p:nvPr>
        </p:nvSpPr>
        <p:spPr>
          <a:xfrm>
            <a:off x="269823" y="209862"/>
            <a:ext cx="11922177" cy="6535712"/>
          </a:xfrm>
        </p:spPr>
        <p:txBody>
          <a:bodyPr>
            <a:noAutofit/>
          </a:bodyPr>
          <a:lstStyle/>
          <a:p>
            <a:pPr>
              <a:lnSpc>
                <a:spcPct val="150000"/>
              </a:lnSpc>
            </a:pPr>
            <a:r>
              <a:rPr lang="fr-FR" sz="2200" kern="0" dirty="0">
                <a:effectLst/>
                <a:latin typeface="Times New Roman" panose="02020603050405020304" pitchFamily="18" charset="0"/>
                <a:ea typeface="Calibri" panose="020F0502020204030204" pitchFamily="34" charset="0"/>
              </a:rPr>
              <a:t>Celle-ci peut concerner une langue dans son identité structurale, concerner les fonctionnements socioculturels d'une langue à ceux d'une autre, également en usage dans la même communauté et présenter une double visée linguistique et sociolinguistique. Le plus souvent, les objectifs linguistiques dépendent d'objectifs plus globaux à l'échelle sociale toute entière ; unification nationale, rapprochements diplomatiques et orientation de l'économie vers un nouveau secteur. </a:t>
            </a: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Pour HENRI BOYER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L’expression politique linguistique est plus souvent employée en relation avec celle de planification linguistique : tantôt elles sont considérées comme des variantes d’une même désignation, tantôt elles permettent de distinguer deux niveaux de l’action du politique sur la/les langue(s) en usage à l’acte juridique, la concrétisation sur le plan des institutions ( étatiques, régionales, voire internationales) de considération de choix, de perspectives qui sont ceux d’une politique linguistique</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 (BOYER H.,1996, p. 23)</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200" dirty="0"/>
          </a:p>
          <a:p>
            <a:pPr>
              <a:lnSpc>
                <a:spcPct val="150000"/>
              </a:lnSpc>
            </a:pPr>
            <a:endParaRPr lang="fr-FR" sz="2200" dirty="0"/>
          </a:p>
        </p:txBody>
      </p:sp>
    </p:spTree>
    <p:extLst>
      <p:ext uri="{BB962C8B-B14F-4D97-AF65-F5344CB8AC3E}">
        <p14:creationId xmlns:p14="http://schemas.microsoft.com/office/powerpoint/2010/main" val="3023619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48A63F2-F26E-0497-AABF-C320AA4B511D}"/>
              </a:ext>
            </a:extLst>
          </p:cNvPr>
          <p:cNvSpPr>
            <a:spLocks noGrp="1"/>
          </p:cNvSpPr>
          <p:nvPr>
            <p:ph idx="1"/>
          </p:nvPr>
        </p:nvSpPr>
        <p:spPr>
          <a:xfrm>
            <a:off x="194872" y="0"/>
            <a:ext cx="11997128" cy="6858000"/>
          </a:xfrm>
        </p:spPr>
        <p:txBody>
          <a:bodyPr>
            <a:normAutofit/>
          </a:bodyPr>
          <a:lstStyle/>
          <a:p>
            <a:pPr>
              <a:lnSpc>
                <a:spcPct val="150000"/>
              </a:lnSpc>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La politique linguistique repose sur de simples directives, et elle s'inscrit dans le cadre d'un marché linguistique, cette dynamique sociolinguistique à deux ou plusieurs langues, peut aller de la coexistence plus ou moins pacifique au conflit ouvert, en passant par toutes les modalités de la concurrence, à base de déséquilibre fonctionnel et l'inégalité statutaire. Les causes non linguistiques de la dominance et donc du conflit, ne sont pas faciles à identifier, mais parmi les plus fréquemment observées : politique économique et sociale.</a:t>
            </a: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L'Algérie considérée pays bilingue : arabe classique et français hérité du colonisateur, a adopté la politique linguistique d'unilinguisme qui consiste à favoriser une seule langue sur les plans politique, juridique, social, économique. </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400" kern="0" dirty="0">
                <a:effectLst/>
                <a:latin typeface="Times New Roman" panose="02020603050405020304" pitchFamily="18" charset="0"/>
                <a:ea typeface="Calibri" panose="020F0502020204030204" pitchFamily="34" charset="0"/>
                <a:cs typeface="Arial" panose="020B0604020202020204" pitchFamily="34" charset="0"/>
              </a:rPr>
              <a:t>Dans cet optique, le français est la première langue étrangère, l’anglais est la deuxième langue étrangère.</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400" dirty="0"/>
          </a:p>
          <a:p>
            <a:pPr>
              <a:lnSpc>
                <a:spcPct val="150000"/>
              </a:lnSpc>
            </a:pP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400" dirty="0"/>
          </a:p>
        </p:txBody>
      </p:sp>
    </p:spTree>
    <p:extLst>
      <p:ext uri="{BB962C8B-B14F-4D97-AF65-F5344CB8AC3E}">
        <p14:creationId xmlns:p14="http://schemas.microsoft.com/office/powerpoint/2010/main" val="2866859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203E74E-8296-D942-81D3-78A27DBDD1D0}"/>
              </a:ext>
            </a:extLst>
          </p:cNvPr>
          <p:cNvSpPr>
            <a:spLocks noGrp="1"/>
          </p:cNvSpPr>
          <p:nvPr>
            <p:ph idx="1"/>
          </p:nvPr>
        </p:nvSpPr>
        <p:spPr>
          <a:xfrm>
            <a:off x="254833" y="134911"/>
            <a:ext cx="11812249" cy="6535712"/>
          </a:xfrm>
        </p:spPr>
        <p:txBody>
          <a:bodyPr>
            <a:normAutofit/>
          </a:bodyPr>
          <a:lstStyle/>
          <a:p>
            <a:pPr algn="justLow">
              <a:lnSpc>
                <a:spcPct val="150000"/>
              </a:lnSpc>
              <a:spcAft>
                <a:spcPts val="800"/>
              </a:spcAft>
            </a:pPr>
            <a:r>
              <a:rPr lang="fr-FR" sz="2200" b="1" kern="0" dirty="0">
                <a:effectLst/>
                <a:latin typeface="Times New Roman" panose="02020603050405020304" pitchFamily="18" charset="0"/>
                <a:ea typeface="Calibri" panose="020F0502020204030204" pitchFamily="34" charset="0"/>
                <a:cs typeface="Arial" panose="020B0604020202020204" pitchFamily="34" charset="0"/>
              </a:rPr>
              <a:t>2. Idéologie linguistique</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Le terme idéologie a été créé au 18ème siècle, l’expression </a:t>
            </a:r>
            <a:r>
              <a:rPr lang="fr-FR" sz="2200" i="1" kern="0" dirty="0">
                <a:effectLst/>
                <a:latin typeface="Times New Roman" panose="02020603050405020304" pitchFamily="18" charset="0"/>
                <a:ea typeface="Calibri" panose="020F0502020204030204" pitchFamily="34" charset="0"/>
                <a:cs typeface="Arial" panose="020B0604020202020204" pitchFamily="34" charset="0"/>
              </a:rPr>
              <a:t>idéologie linguistique </a:t>
            </a:r>
            <a:r>
              <a:rPr lang="fr-FR" sz="2200" kern="0" dirty="0">
                <a:effectLst/>
                <a:latin typeface="Times New Roman" panose="02020603050405020304" pitchFamily="18" charset="0"/>
                <a:ea typeface="Calibri" panose="020F0502020204030204" pitchFamily="34" charset="0"/>
                <a:cs typeface="Arial" panose="020B0604020202020204" pitchFamily="34" charset="0"/>
              </a:rPr>
              <a:t>apparait récemment à la suite et à la faveur de l’évolution de la sociolinguistique et d’autres sciences voisines. L’idéologie linguistique est une forme d’idéologie parmi tant d’autres (politique, économique, culturelle…), mais dont le champ d’application est la gestion des langues.</a:t>
            </a:r>
          </a:p>
          <a:p>
            <a:pPr algn="justLow">
              <a:lnSpc>
                <a:spcPct val="150000"/>
              </a:lnSpc>
              <a:spcAft>
                <a:spcPts val="800"/>
              </a:spcAft>
            </a:pPr>
            <a:r>
              <a:rPr lang="fr-FR" sz="2200" kern="0" dirty="0">
                <a:effectLst/>
                <a:latin typeface="Times New Roman" panose="02020603050405020304" pitchFamily="18" charset="0"/>
                <a:ea typeface="Calibri" panose="020F0502020204030204" pitchFamily="34" charset="0"/>
                <a:cs typeface="Arial" panose="020B0604020202020204" pitchFamily="34" charset="0"/>
              </a:rPr>
              <a:t>L’idéologie s’identifie à un système d’idées sur lequel est fondée la gestion des langues dans un pays, une partie de celui-ci, une ville ou une autre entité politico-administrative. Elle nait d’un besoin ressenti dans un milieu plurilingue par le pouvoir ou une classe qui ont besoin de mieux gérer les langues en présence. Son objectif principal est d’assurer une meilleure communication entre les membres d’une communauté. Elle inspire la répartition des fonctions entre les différentes langues en présence, compte tenu des critères généralement objectifs :</a:t>
            </a:r>
            <a:endParaRPr lang="fr-FR" sz="22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200" dirty="0"/>
          </a:p>
        </p:txBody>
      </p:sp>
    </p:spTree>
    <p:extLst>
      <p:ext uri="{BB962C8B-B14F-4D97-AF65-F5344CB8AC3E}">
        <p14:creationId xmlns:p14="http://schemas.microsoft.com/office/powerpoint/2010/main" val="2944022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5EA1CF4-0611-580B-418C-B05015576B3E}"/>
              </a:ext>
            </a:extLst>
          </p:cNvPr>
          <p:cNvSpPr>
            <a:spLocks noGrp="1"/>
          </p:cNvSpPr>
          <p:nvPr>
            <p:ph idx="1"/>
          </p:nvPr>
        </p:nvSpPr>
        <p:spPr>
          <a:xfrm>
            <a:off x="314793" y="134911"/>
            <a:ext cx="11647357" cy="6595673"/>
          </a:xfrm>
        </p:spPr>
        <p:txBody>
          <a:bodyPr>
            <a:normAutofit/>
          </a:bodyPr>
          <a:lstStyle/>
          <a:p>
            <a:pPr>
              <a:lnSpc>
                <a:spcPct val="150000"/>
              </a:lnSpc>
            </a:pPr>
            <a:r>
              <a:rPr lang="fr-FR" sz="2600" kern="0" dirty="0">
                <a:latin typeface="Times New Roman" panose="02020603050405020304" pitchFamily="18" charset="0"/>
                <a:ea typeface="Calibri" panose="020F0502020204030204" pitchFamily="34" charset="0"/>
                <a:cs typeface="Arial" panose="020B0604020202020204" pitchFamily="34" charset="0"/>
              </a:rPr>
              <a:t>N</a:t>
            </a:r>
            <a:r>
              <a:rPr lang="fr-FR" sz="2600" kern="0" dirty="0">
                <a:effectLst/>
                <a:latin typeface="Times New Roman" panose="02020603050405020304" pitchFamily="18" charset="0"/>
                <a:ea typeface="Calibri" panose="020F0502020204030204" pitchFamily="34" charset="0"/>
                <a:cs typeface="Arial" panose="020B0604020202020204" pitchFamily="34" charset="0"/>
              </a:rPr>
              <a:t>ombre de locuteurs, dynamisme d’un code par rapport à d’autres, l’importance de la langue dans l’environnement international, son rôle dans l’acquisition des connaissances. Elle se donne la tâche de prévenir l’anarchie linguistique et même de la combattre.</a:t>
            </a:r>
          </a:p>
          <a:p>
            <a:pPr>
              <a:lnSpc>
                <a:spcPct val="150000"/>
              </a:lnSpc>
            </a:pPr>
            <a:r>
              <a:rPr lang="fr-FR" sz="2600" kern="0" dirty="0">
                <a:effectLst/>
                <a:latin typeface="Times New Roman" panose="02020603050405020304" pitchFamily="18" charset="0"/>
                <a:ea typeface="Calibri" panose="020F0502020204030204" pitchFamily="34" charset="0"/>
                <a:cs typeface="Arial" panose="020B0604020202020204" pitchFamily="34" charset="0"/>
              </a:rPr>
              <a:t>Cependant, malgré les principes absolument objectifs qui la fondent, l’idéologie linguistique masque quelques fois les intérêts d’un groupe politique, d’un groupe ethnique. L’idéologie linguistique officielle d’unilinguisme en Algérie peut être un cas exemplaire. La langue arabe ne se serait pas imposée, mieux n’aurait pas été imposée sur les autres langues en Algérie, alors fondamentalement plurilingue, si elle n’était pas la langue du Coran.</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nSpc>
                <a:spcPct val="150000"/>
              </a:lnSpc>
            </a:pPr>
            <a:endParaRPr lang="fr-FR" sz="2600" dirty="0"/>
          </a:p>
        </p:txBody>
      </p:sp>
    </p:spTree>
    <p:extLst>
      <p:ext uri="{BB962C8B-B14F-4D97-AF65-F5344CB8AC3E}">
        <p14:creationId xmlns:p14="http://schemas.microsoft.com/office/powerpoint/2010/main" val="671742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8D80DB-57C0-ED13-3238-3009BD87C715}"/>
              </a:ext>
            </a:extLst>
          </p:cNvPr>
          <p:cNvSpPr>
            <a:spLocks noGrp="1"/>
          </p:cNvSpPr>
          <p:nvPr>
            <p:ph idx="1"/>
          </p:nvPr>
        </p:nvSpPr>
        <p:spPr>
          <a:xfrm>
            <a:off x="119921" y="0"/>
            <a:ext cx="12072079" cy="6858000"/>
          </a:xfrm>
        </p:spPr>
        <p:txBody>
          <a:bodyPr>
            <a:normAutofit/>
          </a:bodyPr>
          <a:lstStyle/>
          <a:p>
            <a:pPr algn="justLow">
              <a:lnSpc>
                <a:spcPct val="150000"/>
              </a:lnSpc>
              <a:spcAft>
                <a:spcPts val="800"/>
              </a:spcAft>
            </a:pPr>
            <a:r>
              <a:rPr lang="fr-FR" sz="2600" b="1" kern="0" dirty="0">
                <a:effectLst/>
                <a:latin typeface="Times New Roman" panose="02020603050405020304" pitchFamily="18" charset="0"/>
                <a:ea typeface="Calibri" panose="020F0502020204030204" pitchFamily="34" charset="0"/>
                <a:cs typeface="Arial" panose="020B0604020202020204" pitchFamily="34" charset="0"/>
              </a:rPr>
              <a:t>2. Idéologie linguistique identitaire</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600" kern="0" dirty="0">
                <a:effectLst/>
                <a:latin typeface="Times New Roman" panose="02020603050405020304" pitchFamily="18" charset="0"/>
                <a:ea typeface="Calibri" panose="020F0502020204030204" pitchFamily="34" charset="0"/>
                <a:cs typeface="Arial" panose="020B0604020202020204" pitchFamily="34" charset="0"/>
              </a:rPr>
              <a:t>En dehors de l’idéologie officielle, il existe plusieurs idéologies parallèles qui peuvent être définies comme la vision que les communautés linguistiques ont des différentes langues en présence, et de leurs locuteurs. Elles visent les intérêts particuliers des groupes en présence tout autant qu’elles expriment leurs désirs et aspirations et rendent compte de leur vision de la société. L’étude de l’idéologie linguistique identitaire exige un questionnement sur le concept d’identité. Les notions auxquelles il est souvent associé à savoir, ethnie, tribu, clan…</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600" kern="0" dirty="0">
                <a:effectLst/>
                <a:latin typeface="Times New Roman" panose="02020603050405020304" pitchFamily="18" charset="0"/>
                <a:ea typeface="Calibri" panose="020F0502020204030204" pitchFamily="34" charset="0"/>
                <a:cs typeface="Arial" panose="020B0604020202020204" pitchFamily="34" charset="0"/>
              </a:rPr>
              <a:t>L’identité peut être définie comme un processus dynamique de caractérisation de soi et des autres qui se construit dans l’interaction entre individus et entre groupes. </a:t>
            </a:r>
            <a:endParaRPr lang="fr-FR" sz="26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600" dirty="0"/>
          </a:p>
        </p:txBody>
      </p:sp>
    </p:spTree>
    <p:extLst>
      <p:ext uri="{BB962C8B-B14F-4D97-AF65-F5344CB8AC3E}">
        <p14:creationId xmlns:p14="http://schemas.microsoft.com/office/powerpoint/2010/main" val="1414789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56FBCED-0668-41C7-960C-19782AE0F3C8}"/>
              </a:ext>
            </a:extLst>
          </p:cNvPr>
          <p:cNvSpPr>
            <a:spLocks noGrp="1"/>
          </p:cNvSpPr>
          <p:nvPr>
            <p:ph idx="1"/>
          </p:nvPr>
        </p:nvSpPr>
        <p:spPr>
          <a:xfrm>
            <a:off x="224852" y="149902"/>
            <a:ext cx="11967148" cy="6708098"/>
          </a:xfrm>
        </p:spPr>
        <p:txBody>
          <a:bodyPr>
            <a:noAutofit/>
          </a:bodyPr>
          <a:lstStyle/>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Le problème de l’identité est relativement ancien ; mais c’est au 19ème siècle qu’elle a pris de l’importance avec le concept de nationalisme en Europe.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De nouvelles identités, tout en se structurant, marquent aussi la vie sociétale. Par ce caractère social, l’identité évolue sur le plan individuel et collectif, elle s’inscrit dans l’espace et dans le temps. Ainsi, les processus dynamiques d’identification participent à la reconstruction des groupes sociaux. Dans ces processus, on recourt à des stratégies identitaires, celles-ci, individuelles ou collectives, servent soit à perpétuer les divers statuts identitaires qui sont activés par le rapport entre les acteurs, soit à les modifier. L’Algérie, pays plurilingue, a adopté une idéologie identitaire fondée sur l’arabisation.</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390560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071B37E-9D9A-4F26-6D81-3BCA6271526D}"/>
              </a:ext>
            </a:extLst>
          </p:cNvPr>
          <p:cNvSpPr>
            <a:spLocks noGrp="1"/>
          </p:cNvSpPr>
          <p:nvPr>
            <p:ph idx="1"/>
          </p:nvPr>
        </p:nvSpPr>
        <p:spPr>
          <a:xfrm>
            <a:off x="299803" y="134911"/>
            <a:ext cx="11892197" cy="6723089"/>
          </a:xfrm>
        </p:spPr>
        <p:txBody>
          <a:bodyPr>
            <a:normAutofit/>
          </a:bodyPr>
          <a:lstStyle/>
          <a:p>
            <a:pPr algn="ctr">
              <a:lnSpc>
                <a:spcPct val="150000"/>
              </a:lnSpc>
              <a:spcAft>
                <a:spcPts val="800"/>
              </a:spcAft>
            </a:pPr>
            <a:r>
              <a:rPr lang="fr-FR" sz="2800" b="1" kern="0" dirty="0">
                <a:effectLst/>
                <a:latin typeface="Times New Roman" panose="02020603050405020304" pitchFamily="18" charset="0"/>
                <a:ea typeface="Calibri" panose="020F0502020204030204" pitchFamily="34" charset="0"/>
                <a:cs typeface="Arial" panose="020B0604020202020204" pitchFamily="34" charset="0"/>
              </a:rPr>
              <a:t>Conclusion</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algn="justLow">
              <a:lnSpc>
                <a:spcPct val="150000"/>
              </a:lnSpc>
              <a:spcAft>
                <a:spcPts val="800"/>
              </a:spcAft>
            </a:pPr>
            <a:r>
              <a:rPr lang="fr-FR" sz="2800" kern="0" dirty="0">
                <a:effectLst/>
                <a:latin typeface="Times New Roman" panose="02020603050405020304" pitchFamily="18" charset="0"/>
                <a:ea typeface="Calibri" panose="020F0502020204030204" pitchFamily="34" charset="0"/>
                <a:cs typeface="Arial" panose="020B0604020202020204" pitchFamily="34" charset="0"/>
              </a:rPr>
              <a:t>Une politique linguistique est en effet portée, investie, alimentée, par des valeurs sociolinguistiques, des attitudes, une idéologie. La configuration sociolinguistique que la politique linguistique cherche en général à modifier est objet de représentations communautaires. Ces représentations qu’ont les usages de leur langue et de la langue avec laquelle celle-ci est en concurrence / conflit et les attitudes ainsi générées, sont autant d'éléments déterminants dans l'évaluation de la concurrence / du conflit et la réussite ou l'échec d'une politique linguistique.</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sz="2800" dirty="0"/>
          </a:p>
        </p:txBody>
      </p:sp>
    </p:spTree>
    <p:extLst>
      <p:ext uri="{BB962C8B-B14F-4D97-AF65-F5344CB8AC3E}">
        <p14:creationId xmlns:p14="http://schemas.microsoft.com/office/powerpoint/2010/main" val="1570625380"/>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TotalTime>
  <Words>1053</Words>
  <Application>Microsoft Office PowerPoint</Application>
  <PresentationFormat>Grand écran</PresentationFormat>
  <Paragraphs>26</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Century Gothic</vt:lpstr>
      <vt:lpstr>Times New Roman</vt:lpstr>
      <vt:lpstr>Wingdings 3</vt:lpstr>
      <vt:lpstr>Brin</vt:lpstr>
      <vt:lpstr>La politique linguistique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politique linguistique</dc:title>
  <dc:creator>Hp</dc:creator>
  <cp:lastModifiedBy>Hp</cp:lastModifiedBy>
  <cp:revision>2</cp:revision>
  <dcterms:created xsi:type="dcterms:W3CDTF">2024-04-25T07:43:41Z</dcterms:created>
  <dcterms:modified xsi:type="dcterms:W3CDTF">2024-04-27T08:45:06Z</dcterms:modified>
</cp:coreProperties>
</file>