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3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9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8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1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6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4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1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6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7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34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93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F3B131-51AF-4FBE-A43D-A2EA85DC0EF0}" type="datetimeFigureOut">
              <a:rPr lang="ar-SA" smtClean="0"/>
              <a:t>22/04/37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09625-B790-42DD-A690-3450CE24C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0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الإسناد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702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الإجابة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 smtClean="0"/>
              <a:t>نوع الجملة: اسمية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إسناد الجمال لصوت المنشد إذن : </a:t>
            </a:r>
            <a:r>
              <a:rPr lang="ar-S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المسند إليه هو المبتدأ (صوت المنشد) والمسند هو الخبر (جميل)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6511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 smtClean="0"/>
              <a:t>ثالثًا: أنواع الإسناد.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7810500" y="2781300"/>
            <a:ext cx="3708400" cy="10842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الإسناد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6842132" y="386554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>
            <a:off x="6842132" y="294479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4683116" y="2603480"/>
            <a:ext cx="200026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إسناد خبري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83116" y="4008422"/>
            <a:ext cx="200026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إسناد إنشائي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4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  <p:bldP spid="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49328"/>
              </p:ext>
            </p:extLst>
          </p:nvPr>
        </p:nvGraphicFramePr>
        <p:xfrm>
          <a:off x="1397000" y="771524"/>
          <a:ext cx="9829800" cy="166687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276600"/>
                <a:gridCol w="3276600"/>
                <a:gridCol w="3276600"/>
              </a:tblGrid>
              <a:tr h="555625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الجملة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المضمون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الحكم</a:t>
                      </a:r>
                      <a:endParaRPr lang="ar-SA" dirty="0"/>
                    </a:p>
                  </a:txBody>
                  <a:tcPr anchor="ctr"/>
                </a:tc>
              </a:tr>
              <a:tr h="555625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حضر الطالب.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أثبتت</a:t>
                      </a:r>
                      <a:r>
                        <a:rPr lang="ar-SA" baseline="0" dirty="0" smtClean="0"/>
                        <a:t> الجملة الحضور للطالب ونسبته إليه .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يحتمل هذا الإثبات</a:t>
                      </a:r>
                      <a:r>
                        <a:rPr lang="ar-SA" baseline="0" dirty="0" smtClean="0"/>
                        <a:t> الصدق والكذب .</a:t>
                      </a:r>
                      <a:endParaRPr lang="ar-SA" b="0" dirty="0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لم يحضر الطالب.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نفت الجملة الحضور عن الطالب .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يحتمل هذا النفي</a:t>
                      </a:r>
                      <a:r>
                        <a:rPr lang="ar-SA" baseline="0" dirty="0" smtClean="0"/>
                        <a:t> الصدق والكذب .</a:t>
                      </a:r>
                      <a:endParaRPr lang="ar-SA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سهم للأسفل 4"/>
          <p:cNvSpPr/>
          <p:nvPr/>
        </p:nvSpPr>
        <p:spPr>
          <a:xfrm>
            <a:off x="5754686" y="2698752"/>
            <a:ext cx="1000132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080000" y="3968760"/>
            <a:ext cx="2032008" cy="9207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إسناد خبري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828800" y="5135578"/>
            <a:ext cx="8007372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الإسناد الخبري : إثبات أحكام إلى أشياء ، أو نفي أحكام عن أشياء ، بما يطابق الواقع أو يخالفه .</a:t>
            </a:r>
            <a:endParaRPr lang="ar-S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3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268435"/>
              </p:ext>
            </p:extLst>
          </p:nvPr>
        </p:nvGraphicFramePr>
        <p:xfrm>
          <a:off x="838201" y="546100"/>
          <a:ext cx="102615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420533"/>
                <a:gridCol w="3420533"/>
                <a:gridCol w="342053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الجملة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المضمون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الحكم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أدِّ فروض</a:t>
                      </a:r>
                      <a:r>
                        <a:rPr lang="ar-S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الله .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تطلب الجملة أداء فروض</a:t>
                      </a:r>
                      <a:r>
                        <a:rPr lang="ar-SA" baseline="0" dirty="0" smtClean="0"/>
                        <a:t> الله .</a:t>
                      </a:r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الجمل لا تحتمل</a:t>
                      </a:r>
                      <a:r>
                        <a:rPr lang="ar-SA" baseline="0" dirty="0" smtClean="0"/>
                        <a:t> الصدق ولا الكذب .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تتأخر عن عمل الخير .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تنهى الجملة</a:t>
                      </a:r>
                      <a:r>
                        <a:rPr lang="ar-SA" baseline="0" dirty="0" smtClean="0"/>
                        <a:t> عن التأخر عن عمل الخير .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هل قمت بحل الواجب؟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تستفهم الجملة عن القيام بحل الواجب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يا محمد ، أقبل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تنادي الجملة</a:t>
                      </a:r>
                      <a:r>
                        <a:rPr lang="ar-SA" baseline="0" dirty="0" smtClean="0"/>
                        <a:t> محمدًا 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ليتني</a:t>
                      </a:r>
                      <a:r>
                        <a:rPr lang="ar-SA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ذاكرت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تتمنى الجملة</a:t>
                      </a:r>
                      <a:r>
                        <a:rPr lang="ar-SA" baseline="0" dirty="0" smtClean="0"/>
                        <a:t> العودة للمذاكرة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سهم للأسفل 4"/>
          <p:cNvSpPr/>
          <p:nvPr/>
        </p:nvSpPr>
        <p:spPr>
          <a:xfrm>
            <a:off x="5881686" y="2770182"/>
            <a:ext cx="1000132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508620" y="3873504"/>
            <a:ext cx="1857388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إسناد إنشائي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57400" y="4619636"/>
            <a:ext cx="8788400" cy="1133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إسناد إنشائي : يطلب عمل شيء ما ، أو يطلب عدم عمل شيء ما  ، وليس له وجود في الواقع ، وإنما يراد إنشاؤه وإحداثه .</a:t>
            </a:r>
          </a:p>
        </p:txBody>
      </p:sp>
    </p:spTree>
    <p:extLst>
      <p:ext uri="{BB962C8B-B14F-4D97-AF65-F5344CB8AC3E}">
        <p14:creationId xmlns:p14="http://schemas.microsoft.com/office/powerpoint/2010/main" val="41592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ar-SA" dirty="0" smtClean="0"/>
              <a:t>نستنتج: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365500" y="1444625"/>
            <a:ext cx="7988300" cy="10953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الجملة الخبرية هي “ الكلام الذي يحتمل </a:t>
            </a:r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الصدق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والكذب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لذاته ” .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6044952" y="2284760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مستدير الزوايا 5"/>
          <p:cNvSpPr/>
          <p:nvPr/>
        </p:nvSpPr>
        <p:spPr>
          <a:xfrm>
            <a:off x="6762752" y="3135306"/>
            <a:ext cx="2500330" cy="1643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يراد بصدق الخبر “ أن يكون ما تفيده الجملة مطابقًا لما في الواقع ” .</a:t>
            </a:r>
            <a:endParaRPr lang="ar-SA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81356" y="3135306"/>
            <a:ext cx="2500330" cy="1643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يراد بكذب الخبر “ أن يكون ما تفيده الجملة غير مطابق لما في الواقع ” .</a:t>
            </a:r>
            <a:endParaRPr lang="ar-SA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4885521" y="2284760"/>
            <a:ext cx="20900" cy="1146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3454400" y="4956973"/>
            <a:ext cx="7905452" cy="10874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الجملة الإنشائية هي “ الكلام الذي لا يحتمل الصدق والكذب ”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6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  <p:bldP spid="10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34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عرفت اليوم: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78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أن الأسناد لغة هو نسبة حكم إلى شيء.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أن الإسناد اصطلاحا هو ضم كلمة إلى أخرى بعلاقة تجمع بينهما بحيث يكونّان جملة تامة.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أن الإسناد يكون في الجملة الفعلية والاسمية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المسند في الجملة الفعلية (الفعل) وفي الجملة الاسمية (الخبر)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المسند إليه في الجملة الفعلية ( الفاعل ) وفي الجملة الاسمية ( المبتدأ ).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أن الجملة قد تحتمل الصدق والكذب وفقا لمطابقتها للواقع أو عدم مطابقتها فتسمى هذه الجملة بالخبرية.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أن الجملة قد لا تحتمل الصدق والكذب وإنما الهدف من إنشائها إحداث أمرًا ما في المتلقي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14370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المحاضرة انتهت 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53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ملاحظة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عزيزتي الطالبة هذه عروض توضيحية لشرح </a:t>
            </a:r>
            <a:r>
              <a:rPr lang="ar-SA" dirty="0" smtClean="0">
                <a:solidFill>
                  <a:srgbClr val="FF0000"/>
                </a:solidFill>
              </a:rPr>
              <a:t>القاعدة البلاغية ( الإسناد )، </a:t>
            </a:r>
            <a:r>
              <a:rPr lang="ar-SA" dirty="0">
                <a:solidFill>
                  <a:srgbClr val="FF0000"/>
                </a:solidFill>
              </a:rPr>
              <a:t>فلا تُغني عن مذاكرة الكتاب، فالرجاء الرجوع للكتاب أولًا ، ثم تصفح العروض، وأوراق العمل.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481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محاور القاعدة البلاغية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ar-SA" dirty="0" smtClean="0"/>
              <a:t>1</a:t>
            </a:r>
            <a:r>
              <a:rPr lang="ar-SA" sz="4800" dirty="0" smtClean="0"/>
              <a:t>- ما هو الإسناد؟</a:t>
            </a:r>
          </a:p>
          <a:p>
            <a:pPr marL="0" indent="0">
              <a:buNone/>
            </a:pPr>
            <a:r>
              <a:rPr lang="ar-SA" sz="4800" dirty="0" smtClean="0"/>
              <a:t>2- أركان الإسناد.</a:t>
            </a:r>
          </a:p>
          <a:p>
            <a:pPr marL="0" indent="0">
              <a:buNone/>
            </a:pPr>
            <a:r>
              <a:rPr lang="ar-SA" sz="4800" dirty="0"/>
              <a:t>3</a:t>
            </a:r>
            <a:r>
              <a:rPr lang="ar-SA" sz="4800" dirty="0" smtClean="0"/>
              <a:t>- أنواع الإسناد.</a:t>
            </a:r>
          </a:p>
          <a:p>
            <a:pPr marL="0" indent="0">
              <a:buNone/>
            </a:pP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86430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تعريف الإسناد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</a:rPr>
              <a:t>لغة: هو </a:t>
            </a: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</a:rPr>
              <a:t>نسبة حكم إلى شيء ما</a:t>
            </a: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</a:rPr>
              <a:t>اصطلاحا: ضم كلمة إلى أخرى بعلاقة منطقية لفائدة.</a:t>
            </a:r>
            <a:endParaRPr lang="ar-SA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sz="5400" dirty="0"/>
          </a:p>
          <a:p>
            <a:pPr marL="0" indent="0">
              <a:buNone/>
            </a:pPr>
            <a:r>
              <a:rPr lang="ar-SA" sz="5400" dirty="0" smtClean="0"/>
              <a:t>فمثلا: عند إسناد حكم النجاح لمحمد، نقول: </a:t>
            </a:r>
          </a:p>
          <a:p>
            <a:pPr marL="0" indent="0" algn="ct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محمد ناجح ---- نجح محمد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9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ومعنى ذلك :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5400" dirty="0" smtClean="0"/>
              <a:t>الإسناد = </a:t>
            </a:r>
            <a:r>
              <a:rPr lang="ar-SA" sz="5400" dirty="0" smtClean="0">
                <a:solidFill>
                  <a:srgbClr val="00B050"/>
                </a:solidFill>
              </a:rPr>
              <a:t>جملة</a:t>
            </a:r>
          </a:p>
          <a:p>
            <a:pPr marL="0" indent="0" algn="ctr">
              <a:buNone/>
            </a:pPr>
            <a:endParaRPr lang="ar-SA" sz="54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ar-SA" sz="5400" dirty="0" smtClean="0">
                <a:solidFill>
                  <a:schemeClr val="accent1">
                    <a:lumMod val="50000"/>
                  </a:schemeClr>
                </a:solidFill>
              </a:rPr>
              <a:t>(فعلية - اسمية)</a:t>
            </a:r>
          </a:p>
        </p:txBody>
      </p:sp>
    </p:spTree>
    <p:extLst>
      <p:ext uri="{BB962C8B-B14F-4D97-AF65-F5344CB8AC3E}">
        <p14:creationId xmlns:p14="http://schemas.microsoft.com/office/powerpoint/2010/main" val="115957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  <a:solidFill>
            <a:schemeClr val="accent4"/>
          </a:solidFill>
        </p:spPr>
        <p:txBody>
          <a:bodyPr/>
          <a:lstStyle/>
          <a:p>
            <a:r>
              <a:rPr lang="ar-SA" dirty="0" smtClean="0"/>
              <a:t>ثانيًا: أركان الإسناد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في الجملة الفعلية </a:t>
            </a:r>
            <a:r>
              <a:rPr lang="ar-S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المسند </a:t>
            </a:r>
            <a:r>
              <a:rPr lang="ar-SA" dirty="0" smtClean="0"/>
              <a:t>هو </a:t>
            </a:r>
            <a:r>
              <a:rPr lang="ar-SA" b="1" dirty="0" smtClean="0">
                <a:solidFill>
                  <a:srgbClr val="FF0000"/>
                </a:solidFill>
              </a:rPr>
              <a:t>الفعل</a:t>
            </a:r>
            <a:r>
              <a:rPr lang="ar-SA" dirty="0" smtClean="0"/>
              <a:t>،  وفي الاسمية هو </a:t>
            </a:r>
            <a:r>
              <a:rPr lang="ar-SA" b="1" dirty="0" smtClean="0">
                <a:solidFill>
                  <a:srgbClr val="FF0000"/>
                </a:solidFill>
              </a:rPr>
              <a:t>الخبر.</a:t>
            </a:r>
            <a:endParaRPr lang="ar-SA" dirty="0"/>
          </a:p>
          <a:p>
            <a:pPr marL="0" indent="0">
              <a:buNone/>
            </a:pP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والمسند إليه </a:t>
            </a:r>
            <a:r>
              <a:rPr lang="ar-SA" dirty="0" smtClean="0"/>
              <a:t>في الجملة الفعلية هو</a:t>
            </a:r>
            <a:r>
              <a:rPr lang="ar-SA" b="1" dirty="0" smtClean="0">
                <a:solidFill>
                  <a:srgbClr val="0070C0"/>
                </a:solidFill>
              </a:rPr>
              <a:t> الفاعل</a:t>
            </a:r>
            <a:r>
              <a:rPr lang="ar-SA" dirty="0" smtClean="0"/>
              <a:t>، وفي الاسمية هو </a:t>
            </a:r>
            <a:r>
              <a:rPr lang="ar-SA" b="1" dirty="0" smtClean="0">
                <a:solidFill>
                  <a:srgbClr val="0070C0"/>
                </a:solidFill>
              </a:rPr>
              <a:t>المبتدأ.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7030A0"/>
                </a:solidFill>
              </a:rPr>
              <a:t>-فاز المتسابق 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7030A0"/>
                </a:solidFill>
              </a:rPr>
              <a:t>-المؤمنون مخلصون في أعمالهم</a:t>
            </a:r>
          </a:p>
          <a:p>
            <a:pPr marL="0" indent="0">
              <a:buNone/>
            </a:pPr>
            <a:endParaRPr lang="ar-SA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ar-S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413892" y="4378176"/>
            <a:ext cx="1785950" cy="8804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أركان الإسناد </a:t>
            </a:r>
          </a:p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(عناصر الإسناد)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8485198" y="4508512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8485198" y="479426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مستدير الزوايا 6"/>
          <p:cNvSpPr/>
          <p:nvPr/>
        </p:nvSpPr>
        <p:spPr>
          <a:xfrm>
            <a:off x="2895600" y="3810000"/>
            <a:ext cx="5248284" cy="9683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مسند : وهو ما أسندته ، أي : الفعل في الجملة الفعلية (فاز) ، والخبر في الجملة الاسمية (مخلصون) 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95600" y="4865702"/>
            <a:ext cx="5248284" cy="10270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مسند إليه : وهو ما أسندت إليه ، أي : الفاعل في الجملة الفعلية (المتسابق) ، والمبتدأ في الجملة الاسمية (المؤمنون).</a:t>
            </a:r>
            <a:endParaRPr lang="ar-S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4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/>
              <a:t>تطبيق 1: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كتب الطالب الدرس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73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الإجابة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ar-SA" b="1" dirty="0" smtClean="0"/>
              <a:t>نوع الجملة : فعلية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إسناد كتابة الدرس للطالب إذن </a:t>
            </a:r>
            <a:r>
              <a:rPr lang="ar-SA" sz="3200" b="1" dirty="0" smtClean="0">
                <a:solidFill>
                  <a:srgbClr val="FF0000"/>
                </a:solidFill>
              </a:rPr>
              <a:t>المسند هو الفعل : كتب، </a:t>
            </a:r>
            <a:r>
              <a:rPr lang="ar-SA" sz="3200" b="1" dirty="0" smtClean="0">
                <a:solidFill>
                  <a:srgbClr val="FF0000"/>
                </a:solidFill>
              </a:rPr>
              <a:t>والمسند إليه </a:t>
            </a:r>
            <a:r>
              <a:rPr lang="ar-SA" sz="3200" b="1" dirty="0" smtClean="0">
                <a:solidFill>
                  <a:srgbClr val="FF0000"/>
                </a:solidFill>
              </a:rPr>
              <a:t>هو الفاعل: الطالب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/>
              <a:t>تطبيق 2: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صوت المنشد جميل</a:t>
            </a:r>
          </a:p>
        </p:txBody>
      </p:sp>
    </p:spTree>
    <p:extLst>
      <p:ext uri="{BB962C8B-B14F-4D97-AF65-F5344CB8AC3E}">
        <p14:creationId xmlns:p14="http://schemas.microsoft.com/office/powerpoint/2010/main" val="2153218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549</Words>
  <Application>Microsoft Office PowerPoint</Application>
  <PresentationFormat>ملء الشاشة</PresentationFormat>
  <Paragraphs>97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عضوي</vt:lpstr>
      <vt:lpstr>   الإسناد </vt:lpstr>
      <vt:lpstr>ملاحظة</vt:lpstr>
      <vt:lpstr> محاور القاعدة البلاغية </vt:lpstr>
      <vt:lpstr>تعريف الإسناد</vt:lpstr>
      <vt:lpstr>ومعنى ذلك :</vt:lpstr>
      <vt:lpstr>ثانيًا: أركان الإسناد</vt:lpstr>
      <vt:lpstr>تطبيق 1:</vt:lpstr>
      <vt:lpstr>الإجابة</vt:lpstr>
      <vt:lpstr>تطبيق 2:</vt:lpstr>
      <vt:lpstr>الإجابة</vt:lpstr>
      <vt:lpstr>ثالثًا: أنواع الإسناد.</vt:lpstr>
      <vt:lpstr>عرض تقديمي في PowerPoint</vt:lpstr>
      <vt:lpstr>عرض تقديمي في PowerPoint</vt:lpstr>
      <vt:lpstr>نستنتج: </vt:lpstr>
      <vt:lpstr>عرفت اليوم: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الإسناد</dc:title>
  <dc:creator>ميعاد Mm</dc:creator>
  <cp:lastModifiedBy>ميعاد Mm</cp:lastModifiedBy>
  <cp:revision>15</cp:revision>
  <dcterms:created xsi:type="dcterms:W3CDTF">2016-01-25T16:21:53Z</dcterms:created>
  <dcterms:modified xsi:type="dcterms:W3CDTF">2016-02-01T12:01:29Z</dcterms:modified>
</cp:coreProperties>
</file>