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14" r:id="rId1"/>
  </p:sldMasterIdLst>
  <p:sldIdLst>
    <p:sldId id="256" r:id="rId2"/>
    <p:sldId id="271" r:id="rId3"/>
    <p:sldId id="257" r:id="rId4"/>
    <p:sldId id="258" r:id="rId5"/>
    <p:sldId id="259" r:id="rId6"/>
    <p:sldId id="261" r:id="rId7"/>
    <p:sldId id="262" r:id="rId8"/>
    <p:sldId id="263" r:id="rId9"/>
    <p:sldId id="264" r:id="rId10"/>
    <p:sldId id="265" r:id="rId11"/>
    <p:sldId id="260" r:id="rId12"/>
    <p:sldId id="266" r:id="rId13"/>
    <p:sldId id="267" r:id="rId14"/>
    <p:sldId id="268" r:id="rId15"/>
    <p:sldId id="269" r:id="rId16"/>
    <p:sldId id="270" r:id="rId17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نمط متوسط 2 - تميي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0" autoAdjust="0"/>
    <p:restoredTop sz="94660"/>
  </p:normalViewPr>
  <p:slideViewPr>
    <p:cSldViewPr snapToGrid="0">
      <p:cViewPr varScale="1">
        <p:scale>
          <a:sx n="75" d="100"/>
          <a:sy n="75" d="100"/>
        </p:scale>
        <p:origin x="54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88825" cy="6872226"/>
            <a:chOff x="0" y="0"/>
            <a:chExt cx="12188825" cy="6872226"/>
          </a:xfrm>
        </p:grpSpPr>
        <p:pic>
          <p:nvPicPr>
            <p:cNvPr id="9" name="Picture 8" descr="HD-PanelTitle-V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47673"/>
            <a:stretch/>
          </p:blipFill>
          <p:spPr>
            <a:xfrm rot="5400000">
              <a:off x="5245268" y="530352"/>
              <a:ext cx="1673352" cy="612648"/>
            </a:xfrm>
            <a:prstGeom prst="rect">
              <a:avLst/>
            </a:prstGeom>
          </p:spPr>
        </p:pic>
        <p:pic>
          <p:nvPicPr>
            <p:cNvPr id="18" name="Picture 17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9"/>
            <a:stretch/>
          </p:blipFill>
          <p:spPr>
            <a:xfrm rot="5400000">
              <a:off x="5263556" y="5747514"/>
              <a:ext cx="1636776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D6F3B131-51AF-4FBE-A43D-A2EA85DC0EF0}" type="datetimeFigureOut">
              <a:rPr lang="ar-SA" smtClean="0"/>
              <a:t>22/04/37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83509625-B790-42DD-A690-3450CE24C35A}" type="slidenum">
              <a:rPr lang="ar-SA" smtClean="0"/>
              <a:t>‹#›</a:t>
            </a:fld>
            <a:endParaRPr lang="ar-SA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13316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رة بانورامي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3B131-51AF-4FBE-A43D-A2EA85DC0EF0}" type="datetimeFigureOut">
              <a:rPr lang="ar-SA" smtClean="0"/>
              <a:t>22/04/37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09625-B790-42DD-A690-3450CE24C35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0357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لعنوان والتسمية ال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3B131-51AF-4FBE-A43D-A2EA85DC0EF0}" type="datetimeFigureOut">
              <a:rPr lang="ar-SA" smtClean="0"/>
              <a:t>22/04/37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09625-B790-42DD-A690-3450CE24C35A}" type="slidenum">
              <a:rPr lang="ar-SA" smtClean="0"/>
              <a:t>‹#›</a:t>
            </a:fld>
            <a:endParaRPr lang="ar-SA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93970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قتباس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3B131-51AF-4FBE-A43D-A2EA85DC0EF0}" type="datetimeFigureOut">
              <a:rPr lang="ar-SA" smtClean="0"/>
              <a:t>22/04/37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09625-B790-42DD-A690-3450CE24C35A}" type="slidenum">
              <a:rPr lang="ar-SA" smtClean="0"/>
              <a:t>‹#›</a:t>
            </a:fld>
            <a:endParaRPr lang="ar-SA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93826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3B131-51AF-4FBE-A43D-A2EA85DC0EF0}" type="datetimeFigureOut">
              <a:rPr lang="ar-SA" smtClean="0"/>
              <a:t>22/04/37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09625-B790-42DD-A690-3450CE24C35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1512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 ذات اقتبا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3B131-51AF-4FBE-A43D-A2EA85DC0EF0}" type="datetimeFigureOut">
              <a:rPr lang="ar-SA" smtClean="0"/>
              <a:t>22/04/37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09625-B790-42DD-A690-3450CE24C35A}" type="slidenum">
              <a:rPr lang="ar-SA" smtClean="0"/>
              <a:t>‹#›</a:t>
            </a:fld>
            <a:endParaRPr lang="ar-SA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09670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اب أو خط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3B131-51AF-4FBE-A43D-A2EA85DC0EF0}" type="datetimeFigureOut">
              <a:rPr lang="ar-SA" smtClean="0"/>
              <a:t>22/04/37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09625-B790-42DD-A690-3450CE24C35A}" type="slidenum">
              <a:rPr lang="ar-SA" smtClean="0"/>
              <a:t>‹#›</a:t>
            </a:fld>
            <a:endParaRPr lang="ar-SA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13418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3B131-51AF-4FBE-A43D-A2EA85DC0EF0}" type="datetimeFigureOut">
              <a:rPr lang="ar-SA" smtClean="0"/>
              <a:t>22/04/37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09625-B790-42DD-A690-3450CE24C35A}" type="slidenum">
              <a:rPr lang="ar-SA" smtClean="0"/>
              <a:t>‹#›</a:t>
            </a:fld>
            <a:endParaRPr lang="ar-SA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22111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3B131-51AF-4FBE-A43D-A2EA85DC0EF0}" type="datetimeFigureOut">
              <a:rPr lang="ar-SA" smtClean="0"/>
              <a:t>22/04/37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09625-B790-42DD-A690-3450CE24C35A}" type="slidenum">
              <a:rPr lang="ar-SA" smtClean="0"/>
              <a:t>‹#›</a:t>
            </a:fld>
            <a:endParaRPr lang="ar-SA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2902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3B131-51AF-4FBE-A43D-A2EA85DC0EF0}" type="datetimeFigureOut">
              <a:rPr lang="ar-SA" smtClean="0"/>
              <a:t>22/04/37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09625-B790-42DD-A690-3450CE24C35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79332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3B131-51AF-4FBE-A43D-A2EA85DC0EF0}" type="datetimeFigureOut">
              <a:rPr lang="ar-SA" smtClean="0"/>
              <a:t>22/04/37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09625-B790-42DD-A690-3450CE24C35A}" type="slidenum">
              <a:rPr lang="ar-SA" smtClean="0"/>
              <a:t>‹#›</a:t>
            </a:fld>
            <a:endParaRPr lang="ar-SA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8964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3B131-51AF-4FBE-A43D-A2EA85DC0EF0}" type="datetimeFigureOut">
              <a:rPr lang="ar-SA" smtClean="0"/>
              <a:t>22/04/37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09625-B790-42DD-A690-3450CE24C35A}" type="slidenum">
              <a:rPr lang="ar-SA" smtClean="0"/>
              <a:t>‹#›</a:t>
            </a:fld>
            <a:endParaRPr lang="ar-SA"/>
          </a:p>
        </p:txBody>
      </p:sp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63760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3B131-51AF-4FBE-A43D-A2EA85DC0EF0}" type="datetimeFigureOut">
              <a:rPr lang="ar-SA" smtClean="0"/>
              <a:t>22/04/37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09625-B790-42DD-A690-3450CE24C35A}" type="slidenum">
              <a:rPr lang="ar-SA" smtClean="0"/>
              <a:t>‹#›</a:t>
            </a:fld>
            <a:endParaRPr lang="ar-SA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29448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3B131-51AF-4FBE-A43D-A2EA85DC0EF0}" type="datetimeFigureOut">
              <a:rPr lang="ar-SA" smtClean="0"/>
              <a:t>22/04/37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09625-B790-42DD-A690-3450CE24C35A}" type="slidenum">
              <a:rPr lang="ar-SA" smtClean="0"/>
              <a:t>‹#›</a:t>
            </a:fld>
            <a:endParaRPr lang="ar-SA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1036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3B131-51AF-4FBE-A43D-A2EA85DC0EF0}" type="datetimeFigureOut">
              <a:rPr lang="ar-SA" smtClean="0"/>
              <a:t>22/04/37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09625-B790-42DD-A690-3450CE24C35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203468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3B131-51AF-4FBE-A43D-A2EA85DC0EF0}" type="datetimeFigureOut">
              <a:rPr lang="ar-SA" smtClean="0"/>
              <a:t>22/04/37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09625-B790-42DD-A690-3450CE24C35A}" type="slidenum">
              <a:rPr lang="ar-SA" smtClean="0"/>
              <a:t>‹#›</a:t>
            </a:fld>
            <a:endParaRPr lang="ar-SA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9901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3B131-51AF-4FBE-A43D-A2EA85DC0EF0}" type="datetimeFigureOut">
              <a:rPr lang="ar-SA" smtClean="0"/>
              <a:t>22/04/37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09625-B790-42DD-A690-3450CE24C35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593346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88825" cy="6856215"/>
            <a:chOff x="0" y="0"/>
            <a:chExt cx="12188825" cy="6856215"/>
          </a:xfrm>
        </p:grpSpPr>
        <p:pic>
          <p:nvPicPr>
            <p:cNvPr id="8" name="Picture 7" descr="HD-PanelContent-V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1" y="76265"/>
              <a:ext cx="758952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0" y="6173526"/>
              <a:ext cx="758952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6F3B131-51AF-4FBE-A43D-A2EA85DC0EF0}" type="datetimeFigureOut">
              <a:rPr lang="ar-SA" smtClean="0"/>
              <a:t>22/04/37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3509625-B790-42DD-A690-3450CE24C35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32003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</p:sldLayoutIdLst>
  <p:txStyles>
    <p:titleStyle>
      <a:lvl1pPr algn="ctr" defTabSz="457200" rtl="1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285750" indent="-28575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solidFill>
            <a:schemeClr val="accent4">
              <a:lumMod val="75000"/>
            </a:schemeClr>
          </a:solidFill>
        </p:spPr>
        <p:txBody>
          <a:bodyPr>
            <a:normAutofit fontScale="90000"/>
          </a:bodyPr>
          <a:lstStyle/>
          <a:p>
            <a:r>
              <a:rPr lang="ar-SA" dirty="0" smtClean="0"/>
              <a:t/>
            </a:r>
            <a:br>
              <a:rPr lang="ar-SA" dirty="0" smtClean="0"/>
            </a:br>
            <a:r>
              <a:rPr lang="ar-SA" dirty="0"/>
              <a:t/>
            </a:r>
            <a:br>
              <a:rPr lang="ar-SA" dirty="0"/>
            </a:br>
            <a:r>
              <a:rPr lang="ar-SA" dirty="0" smtClean="0"/>
              <a:t/>
            </a:r>
            <a:br>
              <a:rPr lang="ar-SA" dirty="0" smtClean="0"/>
            </a:br>
            <a:r>
              <a:rPr lang="ar-SA" dirty="0" smtClean="0"/>
              <a:t>الإسناد 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9470218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r>
              <a:rPr lang="ar-SA" dirty="0" smtClean="0"/>
              <a:t>الإجابة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ar-SA" b="1" dirty="0" smtClean="0"/>
              <a:t>نوع الجملة: اسمية</a:t>
            </a:r>
          </a:p>
          <a:p>
            <a:pPr marL="0" indent="0">
              <a:buNone/>
            </a:pPr>
            <a:endParaRPr lang="ar-SA" dirty="0"/>
          </a:p>
          <a:p>
            <a:pPr marL="0" indent="0">
              <a:buNone/>
            </a:pPr>
            <a:r>
              <a:rPr lang="ar-SA" dirty="0" smtClean="0"/>
              <a:t>إسناد الجمال لصوت المنشد إذن : </a:t>
            </a:r>
            <a:r>
              <a:rPr lang="ar-SA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المسند إليه هو المبتدأ (صوت المنشد) والمسند هو الخبر (جميل) </a:t>
            </a:r>
          </a:p>
          <a:p>
            <a:pPr marL="0" indent="0">
              <a:buNone/>
            </a:pPr>
            <a:endParaRPr lang="ar-SA" dirty="0"/>
          </a:p>
          <a:p>
            <a:pPr marL="0" indent="0">
              <a:buNone/>
            </a:pP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5651126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r>
              <a:rPr lang="ar-SA" dirty="0" smtClean="0"/>
              <a:t>ثالثًا: أنواع الإسناد.</a:t>
            </a:r>
            <a:endParaRPr lang="ar-SA" dirty="0"/>
          </a:p>
        </p:txBody>
      </p:sp>
      <p:sp>
        <p:nvSpPr>
          <p:cNvPr id="4" name="عنصر نائب للمحتوى 3"/>
          <p:cNvSpPr>
            <a:spLocks noGrp="1"/>
          </p:cNvSpPr>
          <p:nvPr>
            <p:ph idx="1"/>
          </p:nvPr>
        </p:nvSpPr>
        <p:spPr>
          <a:xfrm>
            <a:off x="7810500" y="2781300"/>
            <a:ext cx="3708400" cy="108424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أنواع الإسناد </a:t>
            </a:r>
            <a:endParaRPr lang="ar-SA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5" name="رابط كسهم مستقيم 4"/>
          <p:cNvCxnSpPr/>
          <p:nvPr/>
        </p:nvCxnSpPr>
        <p:spPr>
          <a:xfrm rot="10800000" flipV="1">
            <a:off x="6842132" y="3865546"/>
            <a:ext cx="857256" cy="28575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" name="رابط كسهم مستقيم 5"/>
          <p:cNvCxnSpPr/>
          <p:nvPr/>
        </p:nvCxnSpPr>
        <p:spPr>
          <a:xfrm rot="10800000">
            <a:off x="6842132" y="2944794"/>
            <a:ext cx="857256" cy="21431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" name="مستطيل مستدير الزوايا 7"/>
          <p:cNvSpPr/>
          <p:nvPr/>
        </p:nvSpPr>
        <p:spPr>
          <a:xfrm>
            <a:off x="4683116" y="2603480"/>
            <a:ext cx="2000264" cy="428628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إسناد خبري</a:t>
            </a:r>
            <a:endParaRPr lang="ar-SA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مستطيل مستدير الزوايا 8"/>
          <p:cNvSpPr/>
          <p:nvPr/>
        </p:nvSpPr>
        <p:spPr>
          <a:xfrm>
            <a:off x="4683116" y="4008422"/>
            <a:ext cx="2000264" cy="428628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إسناد إنشائي</a:t>
            </a:r>
            <a:endParaRPr lang="ar-SA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51478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 animBg="1"/>
      <p:bldP spid="8" grpId="0" build="allAtOnce" animBg="1"/>
      <p:bldP spid="9" grpId="0" build="allAtOnce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55349328"/>
              </p:ext>
            </p:extLst>
          </p:nvPr>
        </p:nvGraphicFramePr>
        <p:xfrm>
          <a:off x="1397000" y="771524"/>
          <a:ext cx="9829800" cy="1666875"/>
        </p:xfrm>
        <a:graphic>
          <a:graphicData uri="http://schemas.openxmlformats.org/drawingml/2006/table">
            <a:tbl>
              <a:tblPr rtl="1" firstRow="1" bandRow="1">
                <a:tableStyleId>{21E4AEA4-8DFA-4A89-87EB-49C32662AFE0}</a:tableStyleId>
              </a:tblPr>
              <a:tblGrid>
                <a:gridCol w="3276600"/>
                <a:gridCol w="3276600"/>
                <a:gridCol w="3276600"/>
              </a:tblGrid>
              <a:tr h="555625"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الجملة </a:t>
                      </a:r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المضمون</a:t>
                      </a:r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الحكم</a:t>
                      </a:r>
                      <a:endParaRPr lang="ar-SA" dirty="0"/>
                    </a:p>
                  </a:txBody>
                  <a:tcPr anchor="ctr"/>
                </a:tc>
              </a:tr>
              <a:tr h="555625"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حضر الطالب.</a:t>
                      </a:r>
                      <a:endParaRPr lang="ar-SA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أثبتت</a:t>
                      </a:r>
                      <a:r>
                        <a:rPr lang="ar-SA" baseline="0" dirty="0" smtClean="0"/>
                        <a:t> الجملة الحضور للطالب ونسبته إليه .</a:t>
                      </a:r>
                      <a:endParaRPr lang="ar-SA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يحتمل هذا الإثبات</a:t>
                      </a:r>
                      <a:r>
                        <a:rPr lang="ar-SA" baseline="0" dirty="0" smtClean="0"/>
                        <a:t> الصدق والكذب .</a:t>
                      </a:r>
                      <a:endParaRPr lang="ar-SA" b="0" dirty="0"/>
                    </a:p>
                  </a:txBody>
                  <a:tcPr/>
                </a:tc>
              </a:tr>
              <a:tr h="555625"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لم يحضر الطالب.</a:t>
                      </a:r>
                      <a:endParaRPr lang="ar-SA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نفت الجملة الحضور عن الطالب .</a:t>
                      </a:r>
                      <a:endParaRPr lang="ar-SA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dirty="0" smtClean="0"/>
                        <a:t>يحتمل هذا النفي</a:t>
                      </a:r>
                      <a:r>
                        <a:rPr lang="ar-SA" baseline="0" dirty="0" smtClean="0"/>
                        <a:t> الصدق والكذب .</a:t>
                      </a:r>
                      <a:endParaRPr lang="ar-SA" b="0" dirty="0" smtClean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سهم للأسفل 4"/>
          <p:cNvSpPr/>
          <p:nvPr/>
        </p:nvSpPr>
        <p:spPr>
          <a:xfrm>
            <a:off x="5754686" y="2698752"/>
            <a:ext cx="1000132" cy="1000132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شكل بيضاوي 5"/>
          <p:cNvSpPr/>
          <p:nvPr/>
        </p:nvSpPr>
        <p:spPr>
          <a:xfrm>
            <a:off x="5080000" y="3968760"/>
            <a:ext cx="2032008" cy="92074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 smtClean="0">
                <a:solidFill>
                  <a:schemeClr val="tx1"/>
                </a:solidFill>
              </a:rPr>
              <a:t>إسناد خبري</a:t>
            </a:r>
            <a:endParaRPr lang="ar-SA" sz="2400" b="1" dirty="0">
              <a:solidFill>
                <a:schemeClr val="tx1"/>
              </a:solidFill>
            </a:endParaRPr>
          </a:p>
        </p:txBody>
      </p:sp>
      <p:sp>
        <p:nvSpPr>
          <p:cNvPr id="7" name="مستطيل مستدير الزوايا 6"/>
          <p:cNvSpPr/>
          <p:nvPr/>
        </p:nvSpPr>
        <p:spPr>
          <a:xfrm>
            <a:off x="1828800" y="5135578"/>
            <a:ext cx="8007372" cy="78581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الإسناد الخبري : إثبات أحكام إلى أشياء ، أو نفي أحكام عن أشياء ، بما يطابق الواقع أو يخالفه .</a:t>
            </a:r>
            <a:endParaRPr lang="ar-SA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55380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build="allAtOnce" animBg="1"/>
      <p:bldP spid="7" grpId="0" build="allAtOnce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72268435"/>
              </p:ext>
            </p:extLst>
          </p:nvPr>
        </p:nvGraphicFramePr>
        <p:xfrm>
          <a:off x="838201" y="546100"/>
          <a:ext cx="10261599" cy="2225040"/>
        </p:xfrm>
        <a:graphic>
          <a:graphicData uri="http://schemas.openxmlformats.org/drawingml/2006/table">
            <a:tbl>
              <a:tblPr rtl="1" firstRow="1" bandRow="1">
                <a:tableStyleId>{21E4AEA4-8DFA-4A89-87EB-49C32662AFE0}</a:tableStyleId>
              </a:tblPr>
              <a:tblGrid>
                <a:gridCol w="3420533"/>
                <a:gridCol w="3420533"/>
                <a:gridCol w="3420533"/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الجملة </a:t>
                      </a:r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المضمون</a:t>
                      </a:r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الحكم</a:t>
                      </a:r>
                      <a:endParaRPr lang="ar-SA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أدِّ فروض</a:t>
                      </a:r>
                      <a:r>
                        <a:rPr lang="ar-SA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الله .</a:t>
                      </a:r>
                      <a:endParaRPr lang="ar-SA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تطلب الجملة أداء فروض</a:t>
                      </a:r>
                      <a:r>
                        <a:rPr lang="ar-SA" baseline="0" dirty="0" smtClean="0"/>
                        <a:t> الله .</a:t>
                      </a:r>
                      <a:endParaRPr lang="ar-SA" dirty="0"/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الجمل لا تحتمل</a:t>
                      </a:r>
                      <a:r>
                        <a:rPr lang="ar-SA" baseline="0" dirty="0" smtClean="0"/>
                        <a:t> الصدق ولا الكذب .</a:t>
                      </a:r>
                      <a:endParaRPr lang="ar-SA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لا تتأخر عن عمل الخير .</a:t>
                      </a:r>
                      <a:endParaRPr lang="ar-SA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تنهى الجملة</a:t>
                      </a:r>
                      <a:r>
                        <a:rPr lang="ar-SA" baseline="0" dirty="0" smtClean="0"/>
                        <a:t> عن التأخر عن عمل الخير .</a:t>
                      </a:r>
                      <a:endParaRPr lang="ar-SA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هل قمت بحل الواجب؟</a:t>
                      </a:r>
                      <a:endParaRPr lang="ar-SA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تستفهم الجملة عن القيام بحل الواجب</a:t>
                      </a:r>
                      <a:endParaRPr lang="ar-SA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يا محمد ، أقبل</a:t>
                      </a:r>
                      <a:endParaRPr lang="ar-SA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تنادي الجملة</a:t>
                      </a:r>
                      <a:r>
                        <a:rPr lang="ar-SA" baseline="0" dirty="0" smtClean="0"/>
                        <a:t> محمدًا </a:t>
                      </a:r>
                      <a:endParaRPr lang="ar-SA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ليتني</a:t>
                      </a:r>
                      <a:r>
                        <a:rPr lang="ar-SA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ذاكرت</a:t>
                      </a:r>
                      <a:endParaRPr lang="ar-SA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تتمنى الجملة</a:t>
                      </a:r>
                      <a:r>
                        <a:rPr lang="ar-SA" baseline="0" dirty="0" smtClean="0"/>
                        <a:t> العودة للمذاكرة</a:t>
                      </a:r>
                      <a:endParaRPr lang="ar-SA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سهم للأسفل 4"/>
          <p:cNvSpPr/>
          <p:nvPr/>
        </p:nvSpPr>
        <p:spPr>
          <a:xfrm>
            <a:off x="5881686" y="2770182"/>
            <a:ext cx="1000132" cy="1000132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شكل بيضاوي 5"/>
          <p:cNvSpPr/>
          <p:nvPr/>
        </p:nvSpPr>
        <p:spPr>
          <a:xfrm>
            <a:off x="5508620" y="3873504"/>
            <a:ext cx="1857388" cy="571504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إسناد إنشائي</a:t>
            </a:r>
            <a:endParaRPr lang="ar-SA" sz="2000" b="1" dirty="0">
              <a:solidFill>
                <a:schemeClr val="tx1"/>
              </a:solidFill>
            </a:endParaRPr>
          </a:p>
        </p:txBody>
      </p:sp>
      <p:sp>
        <p:nvSpPr>
          <p:cNvPr id="7" name="مستطيل مستدير الزوايا 6"/>
          <p:cNvSpPr/>
          <p:nvPr/>
        </p:nvSpPr>
        <p:spPr>
          <a:xfrm>
            <a:off x="2057400" y="4619636"/>
            <a:ext cx="8788400" cy="113346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إسناد إنشائي : يطلب عمل شيء ما ، أو يطلب عدم عمل شيء ما  ، وليس له وجود في الواقع ، وإنما يراد إنشاؤه وإحداثه .</a:t>
            </a:r>
          </a:p>
        </p:txBody>
      </p:sp>
    </p:spTree>
    <p:extLst>
      <p:ext uri="{BB962C8B-B14F-4D97-AF65-F5344CB8AC3E}">
        <p14:creationId xmlns:p14="http://schemas.microsoft.com/office/powerpoint/2010/main" val="4159261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build="allAtOnce" animBg="1"/>
      <p:bldP spid="7" grpId="0" build="allAtOnce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28675"/>
          </a:xfrm>
          <a:solidFill>
            <a:schemeClr val="accent2">
              <a:lumMod val="75000"/>
            </a:schemeClr>
          </a:solidFill>
        </p:spPr>
        <p:txBody>
          <a:bodyPr/>
          <a:lstStyle/>
          <a:p>
            <a:r>
              <a:rPr lang="ar-SA" dirty="0" smtClean="0"/>
              <a:t>نستنتج: </a:t>
            </a:r>
            <a:endParaRPr lang="ar-SA" dirty="0"/>
          </a:p>
        </p:txBody>
      </p:sp>
      <p:sp>
        <p:nvSpPr>
          <p:cNvPr id="4" name="عنصر نائب للمحتوى 3"/>
          <p:cNvSpPr>
            <a:spLocks noGrp="1"/>
          </p:cNvSpPr>
          <p:nvPr>
            <p:ph idx="1"/>
          </p:nvPr>
        </p:nvSpPr>
        <p:spPr>
          <a:xfrm>
            <a:off x="3365500" y="1444625"/>
            <a:ext cx="7988300" cy="1095375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marL="0" indent="0" algn="ctr">
              <a:buNone/>
            </a:pPr>
            <a:r>
              <a:rPr lang="ar-SA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الجملة الخبرية هي “ الكلام الذي يحتمل </a:t>
            </a:r>
            <a:r>
              <a:rPr lang="ar-SA" sz="28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الصدق</a:t>
            </a:r>
            <a:r>
              <a:rPr lang="ar-SA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ar-SA" sz="28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والكذب</a:t>
            </a:r>
            <a:r>
              <a:rPr lang="ar-SA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ar-SA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لذاته ” .</a:t>
            </a:r>
            <a:endParaRPr lang="ar-SA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5" name="رابط كسهم مستقيم 4"/>
          <p:cNvCxnSpPr/>
          <p:nvPr/>
        </p:nvCxnSpPr>
        <p:spPr>
          <a:xfrm>
            <a:off x="6044952" y="2284760"/>
            <a:ext cx="1152128" cy="100811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6" name="مستطيل مستدير الزوايا 5"/>
          <p:cNvSpPr/>
          <p:nvPr/>
        </p:nvSpPr>
        <p:spPr>
          <a:xfrm>
            <a:off x="6762752" y="3135306"/>
            <a:ext cx="2500330" cy="164307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يراد بصدق الخبر “ أن يكون ما تفيده الجملة مطابقًا لما في الواقع ” .</a:t>
            </a:r>
            <a:endParaRPr lang="ar-SA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مستطيل مستدير الزوايا 6"/>
          <p:cNvSpPr/>
          <p:nvPr/>
        </p:nvSpPr>
        <p:spPr>
          <a:xfrm>
            <a:off x="3381356" y="3135306"/>
            <a:ext cx="2500330" cy="164307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يراد بكذب الخبر “ أن يكون ما تفيده الجملة غير مطابق لما في الواقع ” .</a:t>
            </a:r>
            <a:endParaRPr lang="ar-SA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9" name="رابط كسهم مستقيم 8"/>
          <p:cNvCxnSpPr/>
          <p:nvPr/>
        </p:nvCxnSpPr>
        <p:spPr>
          <a:xfrm>
            <a:off x="4885521" y="2284760"/>
            <a:ext cx="20900" cy="114646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مستطيل مستدير الزوايا 9"/>
          <p:cNvSpPr/>
          <p:nvPr/>
        </p:nvSpPr>
        <p:spPr>
          <a:xfrm>
            <a:off x="3454400" y="4956973"/>
            <a:ext cx="7905452" cy="1087426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الجملة الإنشائية هي “ الكلام الذي لا يحتمل الصدق والكذب ” </a:t>
            </a:r>
            <a:r>
              <a:rPr lang="ar-S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57669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 animBg="1"/>
      <p:bldP spid="6" grpId="0" build="allAtOnce" animBg="1"/>
      <p:bldP spid="7" grpId="0" build="allAtOnce" animBg="1"/>
      <p:bldP spid="10" grpId="0" build="allAtOnce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843492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ar-SA" dirty="0" smtClean="0"/>
              <a:t>عرفت اليوم: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87875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ar-SA" b="1" dirty="0" smtClean="0"/>
              <a:t>أن الأسناد لغة هو نسبة حكم إلى شيء.</a:t>
            </a:r>
          </a:p>
          <a:p>
            <a:pPr marL="514350" indent="-514350">
              <a:buFont typeface="+mj-lt"/>
              <a:buAutoNum type="arabicPeriod"/>
            </a:pPr>
            <a:r>
              <a:rPr lang="ar-SA" b="1" dirty="0" smtClean="0"/>
              <a:t>أن الإسناد اصطلاحا هو ضم كلمة إلى أخرى بعلاقة تجمع بينهما بحيث يكونّان جملة تامة.</a:t>
            </a:r>
          </a:p>
          <a:p>
            <a:pPr marL="514350" indent="-514350">
              <a:buFont typeface="+mj-lt"/>
              <a:buAutoNum type="arabicPeriod"/>
            </a:pPr>
            <a:r>
              <a:rPr lang="ar-SA" b="1" dirty="0" smtClean="0"/>
              <a:t>أن الإسناد يكون في الجملة الفعلية والاسمية</a:t>
            </a:r>
          </a:p>
          <a:p>
            <a:pPr marL="514350" indent="-514350">
              <a:buFont typeface="+mj-lt"/>
              <a:buAutoNum type="arabicPeriod"/>
            </a:pPr>
            <a:r>
              <a:rPr lang="ar-SA" b="1" dirty="0" smtClean="0"/>
              <a:t>المسند في الجملة الفعلية (الفعل) وفي الجملة الاسمية (الخبر)</a:t>
            </a:r>
          </a:p>
          <a:p>
            <a:pPr marL="514350" indent="-514350">
              <a:buFont typeface="+mj-lt"/>
              <a:buAutoNum type="arabicPeriod"/>
            </a:pPr>
            <a:r>
              <a:rPr lang="ar-SA" b="1" dirty="0" smtClean="0"/>
              <a:t>المسند إليه في الجملة الفعلية ( الفاعل ) وفي الجملة الاسمية ( المبتدأ ).</a:t>
            </a:r>
          </a:p>
          <a:p>
            <a:pPr marL="514350" indent="-514350">
              <a:buFont typeface="+mj-lt"/>
              <a:buAutoNum type="arabicPeriod"/>
            </a:pPr>
            <a:r>
              <a:rPr lang="ar-SA" b="1" dirty="0" smtClean="0"/>
              <a:t>أن الجملة قد تحتمل الصدق والكذب وفقا لمطابقتها للواقع أو عدم مطابقتها فتسمى هذه الجملة بالخبرية.</a:t>
            </a:r>
          </a:p>
          <a:p>
            <a:pPr marL="514350" indent="-514350">
              <a:buFont typeface="+mj-lt"/>
              <a:buAutoNum type="arabicPeriod"/>
            </a:pPr>
            <a:r>
              <a:rPr lang="ar-SA" b="1" dirty="0" smtClean="0"/>
              <a:t>أن الجملة قد لا تحتمل الصدق والكذب وإنما الهدف من إنشائها إحداث أمرًا ما في المتلقي</a:t>
            </a:r>
            <a:endParaRPr lang="ar-SA" b="1" dirty="0"/>
          </a:p>
        </p:txBody>
      </p:sp>
    </p:spTree>
    <p:extLst>
      <p:ext uri="{BB962C8B-B14F-4D97-AF65-F5344CB8AC3E}">
        <p14:creationId xmlns:p14="http://schemas.microsoft.com/office/powerpoint/2010/main" val="21437011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838200" y="1016000"/>
            <a:ext cx="10515600" cy="5160963"/>
          </a:xfr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/>
          <a:lstStyle/>
          <a:p>
            <a:pPr marL="0" indent="0" algn="ctr">
              <a:buNone/>
            </a:pPr>
            <a:endParaRPr lang="ar-SA" dirty="0" smtClean="0"/>
          </a:p>
          <a:p>
            <a:pPr marL="0" indent="0" algn="ctr">
              <a:buNone/>
            </a:pPr>
            <a:endParaRPr lang="ar-SA" dirty="0" smtClean="0"/>
          </a:p>
          <a:p>
            <a:pPr marL="0" indent="0" algn="ctr">
              <a:buNone/>
            </a:pPr>
            <a:endParaRPr lang="ar-SA" dirty="0"/>
          </a:p>
          <a:p>
            <a:pPr marL="0" indent="0" algn="ctr">
              <a:buNone/>
            </a:pPr>
            <a:endParaRPr lang="ar-SA" dirty="0"/>
          </a:p>
          <a:p>
            <a:pPr marL="0" indent="0" algn="ctr">
              <a:buNone/>
            </a:pPr>
            <a:r>
              <a:rPr lang="ar-SA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المحاضرة انتهت </a:t>
            </a:r>
            <a:endParaRPr lang="ar-SA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505367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ملاحظة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dirty="0">
                <a:solidFill>
                  <a:srgbClr val="FF0000"/>
                </a:solidFill>
              </a:rPr>
              <a:t>عزيزتي الطالبة هذه عروض توضيحية لشرح </a:t>
            </a:r>
            <a:r>
              <a:rPr lang="ar-SA" dirty="0" smtClean="0">
                <a:solidFill>
                  <a:srgbClr val="FF0000"/>
                </a:solidFill>
              </a:rPr>
              <a:t>القاعدة البلاغية ( الإسناد )، </a:t>
            </a:r>
            <a:r>
              <a:rPr lang="ar-SA" dirty="0">
                <a:solidFill>
                  <a:srgbClr val="FF0000"/>
                </a:solidFill>
              </a:rPr>
              <a:t>فلا تُغني عن مذاكرة الكتاب، فالرجاء الرجوع للكتاب أولًا ، ثم تصفح العروض، وأوراق العمل.</a:t>
            </a:r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048139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ar-SA" dirty="0" smtClean="0"/>
              <a:t/>
            </a:r>
            <a:br>
              <a:rPr lang="ar-SA" dirty="0" smtClean="0"/>
            </a:b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محاور القاعدة البلاغية</a:t>
            </a:r>
            <a:r>
              <a:rPr lang="ar-SA" dirty="0" smtClean="0"/>
              <a:t/>
            </a:r>
            <a:br>
              <a:rPr lang="ar-SA" dirty="0" smtClean="0"/>
            </a:b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marL="0" indent="0">
              <a:buNone/>
            </a:pPr>
            <a:r>
              <a:rPr lang="ar-SA" dirty="0" smtClean="0"/>
              <a:t>1</a:t>
            </a:r>
            <a:r>
              <a:rPr lang="ar-SA" sz="4800" dirty="0" smtClean="0"/>
              <a:t>- ما هو الإسناد؟</a:t>
            </a:r>
          </a:p>
          <a:p>
            <a:pPr marL="0" indent="0">
              <a:buNone/>
            </a:pPr>
            <a:r>
              <a:rPr lang="ar-SA" sz="4800" dirty="0" smtClean="0"/>
              <a:t>2- أركان الإسناد.</a:t>
            </a:r>
          </a:p>
          <a:p>
            <a:pPr marL="0" indent="0">
              <a:buNone/>
            </a:pPr>
            <a:r>
              <a:rPr lang="ar-SA" sz="4800" dirty="0"/>
              <a:t>3</a:t>
            </a:r>
            <a:r>
              <a:rPr lang="ar-SA" sz="4800" dirty="0" smtClean="0"/>
              <a:t>- أنواع الإسناد.</a:t>
            </a:r>
          </a:p>
          <a:p>
            <a:pPr marL="0" indent="0">
              <a:buNone/>
            </a:pPr>
            <a:endParaRPr lang="ar-SA" sz="4800" dirty="0"/>
          </a:p>
        </p:txBody>
      </p:sp>
    </p:spTree>
    <p:extLst>
      <p:ext uri="{BB962C8B-B14F-4D97-AF65-F5344CB8AC3E}">
        <p14:creationId xmlns:p14="http://schemas.microsoft.com/office/powerpoint/2010/main" val="8643070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ar-SA" dirty="0" smtClean="0"/>
              <a:t>تعريف الإسناد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ar-SA" sz="5400" dirty="0" smtClean="0">
                <a:solidFill>
                  <a:schemeClr val="accent2">
                    <a:lumMod val="50000"/>
                  </a:schemeClr>
                </a:solidFill>
              </a:rPr>
              <a:t>لغة: هو </a:t>
            </a:r>
            <a:r>
              <a:rPr lang="ar-SA" sz="5400" dirty="0" smtClean="0">
                <a:solidFill>
                  <a:schemeClr val="accent2">
                    <a:lumMod val="50000"/>
                  </a:schemeClr>
                </a:solidFill>
              </a:rPr>
              <a:t>نسبة حكم إلى شيء ما</a:t>
            </a:r>
            <a:r>
              <a:rPr lang="ar-SA" sz="5400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</a:p>
          <a:p>
            <a:pPr marL="0" indent="0" algn="ctr">
              <a:buNone/>
            </a:pPr>
            <a:r>
              <a:rPr lang="ar-SA" sz="5400" dirty="0" smtClean="0">
                <a:solidFill>
                  <a:schemeClr val="accent2">
                    <a:lumMod val="50000"/>
                  </a:schemeClr>
                </a:solidFill>
              </a:rPr>
              <a:t>اصطلاحا: ضم كلمة إلى أخرى بعلاقة منطقية لفائدة.</a:t>
            </a:r>
            <a:endParaRPr lang="ar-SA" sz="54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ar-SA" sz="5400" dirty="0"/>
          </a:p>
          <a:p>
            <a:pPr marL="0" indent="0">
              <a:buNone/>
            </a:pPr>
            <a:r>
              <a:rPr lang="ar-SA" sz="5400" dirty="0" smtClean="0"/>
              <a:t>فمثلا: عند إسناد حكم النجاح لمحمد، نقول: </a:t>
            </a:r>
          </a:p>
          <a:p>
            <a:pPr marL="0" indent="0" algn="ctr">
              <a:buNone/>
            </a:pPr>
            <a:r>
              <a:rPr lang="ar-SA" sz="5400" dirty="0" smtClean="0">
                <a:solidFill>
                  <a:srgbClr val="FF0000"/>
                </a:solidFill>
              </a:rPr>
              <a:t>محمد ناجح ---- نجح محمد</a:t>
            </a:r>
            <a:endParaRPr lang="ar-SA" sz="5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03971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ar-SA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ومعنى ذلك :</a:t>
            </a:r>
            <a:endParaRPr lang="ar-SA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ar-SA" dirty="0" smtClean="0"/>
          </a:p>
          <a:p>
            <a:pPr marL="0" indent="0">
              <a:buNone/>
            </a:pPr>
            <a:endParaRPr lang="ar-SA" dirty="0"/>
          </a:p>
          <a:p>
            <a:pPr marL="0" indent="0" algn="ctr">
              <a:buNone/>
            </a:pPr>
            <a:r>
              <a:rPr lang="ar-SA" sz="5400" dirty="0" smtClean="0"/>
              <a:t>الإسناد = </a:t>
            </a:r>
            <a:r>
              <a:rPr lang="ar-SA" sz="5400" dirty="0" smtClean="0">
                <a:solidFill>
                  <a:srgbClr val="00B050"/>
                </a:solidFill>
              </a:rPr>
              <a:t>جملة</a:t>
            </a:r>
          </a:p>
          <a:p>
            <a:pPr marL="0" indent="0" algn="ctr">
              <a:buNone/>
            </a:pPr>
            <a:endParaRPr lang="ar-SA" sz="5400" dirty="0" smtClean="0">
              <a:solidFill>
                <a:srgbClr val="00B050"/>
              </a:solidFill>
            </a:endParaRPr>
          </a:p>
          <a:p>
            <a:pPr marL="0" indent="0" algn="ctr">
              <a:buNone/>
            </a:pPr>
            <a:r>
              <a:rPr lang="ar-SA" sz="5400" dirty="0" smtClean="0">
                <a:solidFill>
                  <a:schemeClr val="accent1">
                    <a:lumMod val="50000"/>
                  </a:schemeClr>
                </a:solidFill>
              </a:rPr>
              <a:t>(فعلية - اسمية)</a:t>
            </a:r>
          </a:p>
        </p:txBody>
      </p:sp>
    </p:spTree>
    <p:extLst>
      <p:ext uri="{BB962C8B-B14F-4D97-AF65-F5344CB8AC3E}">
        <p14:creationId xmlns:p14="http://schemas.microsoft.com/office/powerpoint/2010/main" val="11595730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03275"/>
          </a:xfrm>
          <a:solidFill>
            <a:schemeClr val="accent4"/>
          </a:solidFill>
        </p:spPr>
        <p:txBody>
          <a:bodyPr/>
          <a:lstStyle/>
          <a:p>
            <a:r>
              <a:rPr lang="ar-SA" dirty="0" smtClean="0"/>
              <a:t>ثانيًا: أركان الإسناد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838200" y="1549400"/>
            <a:ext cx="10515600" cy="4627563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ar-SA" dirty="0" smtClean="0"/>
              <a:t>في الجملة الفعلية </a:t>
            </a:r>
            <a:r>
              <a:rPr lang="ar-SA" sz="32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المسند </a:t>
            </a:r>
            <a:r>
              <a:rPr lang="ar-SA" dirty="0" smtClean="0"/>
              <a:t>هو </a:t>
            </a:r>
            <a:r>
              <a:rPr lang="ar-SA" b="1" dirty="0" smtClean="0">
                <a:solidFill>
                  <a:srgbClr val="FF0000"/>
                </a:solidFill>
              </a:rPr>
              <a:t>الفعل</a:t>
            </a:r>
            <a:r>
              <a:rPr lang="ar-SA" dirty="0" smtClean="0"/>
              <a:t>،  وفي الاسمية هو </a:t>
            </a:r>
            <a:r>
              <a:rPr lang="ar-SA" b="1" dirty="0" smtClean="0">
                <a:solidFill>
                  <a:srgbClr val="FF0000"/>
                </a:solidFill>
              </a:rPr>
              <a:t>الخبر.</a:t>
            </a:r>
            <a:endParaRPr lang="ar-SA" dirty="0"/>
          </a:p>
          <a:p>
            <a:pPr marL="0" indent="0">
              <a:buNone/>
            </a:pPr>
            <a:r>
              <a:rPr lang="ar-SA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والمسند إليه </a:t>
            </a:r>
            <a:r>
              <a:rPr lang="ar-SA" dirty="0" smtClean="0"/>
              <a:t>في الجملة الفعلية هو</a:t>
            </a:r>
            <a:r>
              <a:rPr lang="ar-SA" b="1" dirty="0" smtClean="0">
                <a:solidFill>
                  <a:srgbClr val="0070C0"/>
                </a:solidFill>
              </a:rPr>
              <a:t> الفاعل</a:t>
            </a:r>
            <a:r>
              <a:rPr lang="ar-SA" dirty="0" smtClean="0"/>
              <a:t>، وفي الاسمية هو </a:t>
            </a:r>
            <a:r>
              <a:rPr lang="ar-SA" b="1" dirty="0" smtClean="0">
                <a:solidFill>
                  <a:srgbClr val="0070C0"/>
                </a:solidFill>
              </a:rPr>
              <a:t>المبتدأ.</a:t>
            </a:r>
          </a:p>
          <a:p>
            <a:pPr marL="0" indent="0">
              <a:buNone/>
            </a:pPr>
            <a:r>
              <a:rPr lang="ar-SA" b="1" dirty="0" smtClean="0">
                <a:solidFill>
                  <a:srgbClr val="7030A0"/>
                </a:solidFill>
              </a:rPr>
              <a:t>-فاز المتسابق </a:t>
            </a:r>
          </a:p>
          <a:p>
            <a:pPr marL="0" indent="0">
              <a:buNone/>
            </a:pPr>
            <a:r>
              <a:rPr lang="ar-SA" b="1" dirty="0" smtClean="0">
                <a:solidFill>
                  <a:srgbClr val="7030A0"/>
                </a:solidFill>
              </a:rPr>
              <a:t>-المؤمنون مخلصون في أعمالهم</a:t>
            </a:r>
          </a:p>
          <a:p>
            <a:pPr marL="0" indent="0">
              <a:buNone/>
            </a:pPr>
            <a:endParaRPr lang="ar-SA" b="1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ar-SA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ar-SA" b="1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ar-SA" b="1" dirty="0">
              <a:solidFill>
                <a:srgbClr val="0070C0"/>
              </a:solidFill>
            </a:endParaRPr>
          </a:p>
        </p:txBody>
      </p:sp>
      <p:sp>
        <p:nvSpPr>
          <p:cNvPr id="4" name="مستطيل مستدير الزوايا 3"/>
          <p:cNvSpPr/>
          <p:nvPr/>
        </p:nvSpPr>
        <p:spPr>
          <a:xfrm>
            <a:off x="9413892" y="4378176"/>
            <a:ext cx="1785950" cy="880435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أركان الإسناد </a:t>
            </a:r>
          </a:p>
          <a:p>
            <a:pPr algn="ctr"/>
            <a:r>
              <a:rPr lang="ar-SA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(عناصر الإسناد) </a:t>
            </a:r>
            <a:endParaRPr lang="ar-S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5" name="رابط كسهم مستقيم 4"/>
          <p:cNvCxnSpPr/>
          <p:nvPr/>
        </p:nvCxnSpPr>
        <p:spPr>
          <a:xfrm rot="10800000">
            <a:off x="8485198" y="4508512"/>
            <a:ext cx="857256" cy="21431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" name="رابط كسهم مستقيم 5"/>
          <p:cNvCxnSpPr/>
          <p:nvPr/>
        </p:nvCxnSpPr>
        <p:spPr>
          <a:xfrm rot="10800000" flipV="1">
            <a:off x="8485198" y="4794264"/>
            <a:ext cx="857256" cy="28575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7" name="مستطيل مستدير الزوايا 6"/>
          <p:cNvSpPr/>
          <p:nvPr/>
        </p:nvSpPr>
        <p:spPr>
          <a:xfrm>
            <a:off x="2895600" y="3810000"/>
            <a:ext cx="5248284" cy="96838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مسند : وهو ما أسندته ، أي : الفعل في الجملة الفعلية (فاز) ، والخبر في الجملة الاسمية (مخلصون) </a:t>
            </a:r>
            <a:r>
              <a:rPr lang="ar-SA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ar-SA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مستطيل مستدير الزوايا 7"/>
          <p:cNvSpPr/>
          <p:nvPr/>
        </p:nvSpPr>
        <p:spPr>
          <a:xfrm>
            <a:off x="2895600" y="4865702"/>
            <a:ext cx="5248284" cy="102709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مسند إليه : وهو ما أسندت إليه ، أي : الفاعل في الجملة الفعلية (المتسابق) ، والمبتدأ في الجملة الاسمية (المؤمنون).</a:t>
            </a:r>
            <a:endParaRPr lang="ar-SA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25486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 animBg="1"/>
      <p:bldP spid="7" grpId="0" build="allAtOnce" animBg="1"/>
      <p:bldP spid="8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r>
              <a:rPr lang="ar-SA" b="1" dirty="0" smtClean="0"/>
              <a:t>تطبيق 1:</a:t>
            </a:r>
            <a:endParaRPr lang="ar-SA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ar-SA" dirty="0" smtClean="0"/>
          </a:p>
          <a:p>
            <a:pPr marL="0" indent="0">
              <a:buNone/>
            </a:pPr>
            <a:endParaRPr lang="ar-SA" dirty="0"/>
          </a:p>
          <a:p>
            <a:pPr marL="0" indent="0" algn="ctr">
              <a:buNone/>
            </a:pPr>
            <a:r>
              <a:rPr lang="ar-SA" sz="44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كتب الطالب الدرس</a:t>
            </a:r>
            <a:endParaRPr lang="ar-SA" sz="44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067351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r>
              <a:rPr lang="ar-SA" dirty="0" smtClean="0"/>
              <a:t>الإجابة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ar-SA" dirty="0" smtClean="0"/>
          </a:p>
          <a:p>
            <a:pPr marL="0" indent="0">
              <a:buNone/>
            </a:pPr>
            <a:r>
              <a:rPr lang="ar-SA" b="1" dirty="0" smtClean="0"/>
              <a:t>نوع الجملة : فعلية </a:t>
            </a:r>
          </a:p>
          <a:p>
            <a:pPr marL="0" indent="0">
              <a:buNone/>
            </a:pPr>
            <a:endParaRPr lang="ar-SA" dirty="0"/>
          </a:p>
          <a:p>
            <a:pPr marL="0" indent="0">
              <a:buNone/>
            </a:pPr>
            <a:r>
              <a:rPr lang="ar-SA" dirty="0" smtClean="0"/>
              <a:t>إسناد كتابة الدرس للطالب إذن </a:t>
            </a:r>
            <a:r>
              <a:rPr lang="ar-SA" sz="3200" b="1" dirty="0" smtClean="0">
                <a:solidFill>
                  <a:srgbClr val="FF0000"/>
                </a:solidFill>
              </a:rPr>
              <a:t>المسند هو الفعل : كتب، </a:t>
            </a:r>
            <a:r>
              <a:rPr lang="ar-SA" sz="3200" b="1" dirty="0" smtClean="0">
                <a:solidFill>
                  <a:srgbClr val="FF0000"/>
                </a:solidFill>
              </a:rPr>
              <a:t>والمسند إليه </a:t>
            </a:r>
            <a:r>
              <a:rPr lang="ar-SA" sz="3200" b="1" dirty="0" smtClean="0">
                <a:solidFill>
                  <a:srgbClr val="FF0000"/>
                </a:solidFill>
              </a:rPr>
              <a:t>هو الفاعل: الطالب</a:t>
            </a:r>
            <a:endParaRPr lang="ar-SA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11076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r>
              <a:rPr lang="ar-SA" b="1" dirty="0" smtClean="0"/>
              <a:t>تطبيق 2:</a:t>
            </a:r>
            <a:endParaRPr lang="ar-SA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ar-SA" dirty="0" smtClean="0"/>
          </a:p>
          <a:p>
            <a:pPr marL="0" indent="0">
              <a:buNone/>
            </a:pPr>
            <a:endParaRPr lang="ar-SA" dirty="0"/>
          </a:p>
          <a:p>
            <a:pPr marL="0" indent="0">
              <a:buNone/>
            </a:pPr>
            <a:endParaRPr lang="ar-SA" dirty="0" smtClean="0"/>
          </a:p>
          <a:p>
            <a:pPr marL="0" indent="0" algn="ctr">
              <a:buNone/>
            </a:pPr>
            <a:r>
              <a:rPr lang="ar-SA" sz="44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صوت المنشد جميل</a:t>
            </a:r>
          </a:p>
        </p:txBody>
      </p:sp>
    </p:spTree>
    <p:extLst>
      <p:ext uri="{BB962C8B-B14F-4D97-AF65-F5344CB8AC3E}">
        <p14:creationId xmlns:p14="http://schemas.microsoft.com/office/powerpoint/2010/main" val="215321844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عضوي">
  <a:themeElements>
    <a:clrScheme name="عضوي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B15E28"/>
      </a:accent1>
      <a:accent2>
        <a:srgbClr val="B13228"/>
      </a:accent2>
      <a:accent3>
        <a:srgbClr val="8B7B56"/>
      </a:accent3>
      <a:accent4>
        <a:srgbClr val="E09C41"/>
      </a:accent4>
      <a:accent5>
        <a:srgbClr val="9EAE51"/>
      </a:accent5>
      <a:accent6>
        <a:srgbClr val="6E7355"/>
      </a:accent6>
      <a:hlink>
        <a:srgbClr val="D37A21"/>
      </a:hlink>
      <a:folHlink>
        <a:srgbClr val="CA8F55"/>
      </a:folHlink>
    </a:clrScheme>
    <a:fontScheme name="عضوي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عضوي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039A4B3-0617-4CFC-B614-27363ECC28A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147</TotalTime>
  <Words>549</Words>
  <Application>Microsoft Office PowerPoint</Application>
  <PresentationFormat>ملء الشاشة</PresentationFormat>
  <Paragraphs>97</Paragraphs>
  <Slides>16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16</vt:i4>
      </vt:variant>
    </vt:vector>
  </HeadingPairs>
  <TitlesOfParts>
    <vt:vector size="20" baseType="lpstr">
      <vt:lpstr>Arial</vt:lpstr>
      <vt:lpstr>Garamond</vt:lpstr>
      <vt:lpstr>Times New Roman</vt:lpstr>
      <vt:lpstr>عضوي</vt:lpstr>
      <vt:lpstr>   الإسناد </vt:lpstr>
      <vt:lpstr>ملاحظة</vt:lpstr>
      <vt:lpstr> محاور القاعدة البلاغية </vt:lpstr>
      <vt:lpstr>تعريف الإسناد</vt:lpstr>
      <vt:lpstr>ومعنى ذلك :</vt:lpstr>
      <vt:lpstr>ثانيًا: أركان الإسناد</vt:lpstr>
      <vt:lpstr>تطبيق 1:</vt:lpstr>
      <vt:lpstr>الإجابة</vt:lpstr>
      <vt:lpstr>تطبيق 2:</vt:lpstr>
      <vt:lpstr>الإجابة</vt:lpstr>
      <vt:lpstr>ثالثًا: أنواع الإسناد.</vt:lpstr>
      <vt:lpstr>عرض تقديمي في PowerPoint</vt:lpstr>
      <vt:lpstr>عرض تقديمي في PowerPoint</vt:lpstr>
      <vt:lpstr>نستنتج: </vt:lpstr>
      <vt:lpstr>عرفت اليوم:</vt:lpstr>
      <vt:lpstr>عرض تقديمي في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الإسناد</dc:title>
  <dc:creator>ميعاد Mm</dc:creator>
  <cp:lastModifiedBy>ميعاد Mm</cp:lastModifiedBy>
  <cp:revision>15</cp:revision>
  <dcterms:created xsi:type="dcterms:W3CDTF">2016-01-25T16:21:53Z</dcterms:created>
  <dcterms:modified xsi:type="dcterms:W3CDTF">2016-02-01T12:01:29Z</dcterms:modified>
</cp:coreProperties>
</file>