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57" r:id="rId4"/>
    <p:sldId id="258" r:id="rId5"/>
    <p:sldId id="259" r:id="rId6"/>
    <p:sldId id="291" r:id="rId7"/>
    <p:sldId id="261" r:id="rId8"/>
    <p:sldId id="292" r:id="rId9"/>
    <p:sldId id="262" r:id="rId10"/>
    <p:sldId id="260" r:id="rId11"/>
    <p:sldId id="263" r:id="rId12"/>
    <p:sldId id="293" r:id="rId13"/>
    <p:sldId id="264" r:id="rId14"/>
    <p:sldId id="294" r:id="rId15"/>
    <p:sldId id="265" r:id="rId16"/>
    <p:sldId id="266" r:id="rId17"/>
    <p:sldId id="267" r:id="rId18"/>
    <p:sldId id="268" r:id="rId19"/>
    <p:sldId id="269" r:id="rId20"/>
    <p:sldId id="270" r:id="rId21"/>
    <p:sldId id="271"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8" r:id="rId37"/>
    <p:sldId id="287" r:id="rId38"/>
    <p:sldId id="289"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100181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91097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17765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2875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13845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1805671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98768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41612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6021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43487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61919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7120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37755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360937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239177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49374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BBE344-D8C4-4D76-ABA3-0C081E293C7E}" type="datetimeFigureOut">
              <a:rPr lang="fr-FR" smtClean="0"/>
              <a:pPr/>
              <a:t>21/01/2021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9D8F00D-FB8F-4B2F-9D1A-169710C4879C}" type="slidenum">
              <a:rPr lang="fr-FR" smtClean="0"/>
              <a:pPr/>
              <a:t>‹N°›</a:t>
            </a:fld>
            <a:endParaRPr lang="fr-FR"/>
          </a:p>
        </p:txBody>
      </p:sp>
    </p:spTree>
    <p:extLst>
      <p:ext uri="{BB962C8B-B14F-4D97-AF65-F5344CB8AC3E}">
        <p14:creationId xmlns:p14="http://schemas.microsoft.com/office/powerpoint/2010/main" val="100958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FBBE344-D8C4-4D76-ABA3-0C081E293C7E}" type="datetimeFigureOut">
              <a:rPr lang="fr-FR" smtClean="0"/>
              <a:pPr/>
              <a:t>21/01/2021</a:t>
            </a:fld>
            <a:endParaRPr lang="fr-F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9D8F00D-FB8F-4B2F-9D1A-169710C4879C}" type="slidenum">
              <a:rPr lang="fr-FR" smtClean="0"/>
              <a:pPr/>
              <a:t>‹N°›</a:t>
            </a:fld>
            <a:endParaRPr lang="fr-FR"/>
          </a:p>
        </p:txBody>
      </p:sp>
    </p:spTree>
    <p:extLst>
      <p:ext uri="{BB962C8B-B14F-4D97-AF65-F5344CB8AC3E}">
        <p14:creationId xmlns:p14="http://schemas.microsoft.com/office/powerpoint/2010/main" val="36909819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92696"/>
            <a:ext cx="7772400" cy="1470025"/>
          </a:xfrm>
        </p:spPr>
        <p:txBody>
          <a:bodyPr>
            <a:normAutofit/>
          </a:bodyPr>
          <a:lstStyle/>
          <a:p>
            <a:pPr algn="ctr"/>
            <a:r>
              <a:rPr lang="ar-DZ" sz="8000" b="1" dirty="0" smtClean="0">
                <a:latin typeface="Traditional Arabic" panose="02020603050405020304" pitchFamily="18" charset="-78"/>
                <a:cs typeface="Traditional Arabic" panose="02020603050405020304" pitchFamily="18" charset="-78"/>
              </a:rPr>
              <a:t>المحاضرة الرابعة</a:t>
            </a:r>
            <a:endParaRPr lang="fr-FR" sz="8000" dirty="0">
              <a:latin typeface="Traditional Arabic" panose="02020603050405020304" pitchFamily="18" charset="-78"/>
              <a:cs typeface="Traditional Arabic" panose="02020603050405020304" pitchFamily="18" charset="-78"/>
            </a:endParaRPr>
          </a:p>
        </p:txBody>
      </p:sp>
      <p:sp>
        <p:nvSpPr>
          <p:cNvPr id="3" name="Sous-titre 2"/>
          <p:cNvSpPr>
            <a:spLocks noGrp="1"/>
          </p:cNvSpPr>
          <p:nvPr>
            <p:ph type="subTitle" idx="1"/>
          </p:nvPr>
        </p:nvSpPr>
        <p:spPr>
          <a:xfrm>
            <a:off x="467544" y="2928934"/>
            <a:ext cx="8060432" cy="1214446"/>
          </a:xfrm>
        </p:spPr>
        <p:txBody>
          <a:bodyPr>
            <a:noAutofit/>
          </a:bodyPr>
          <a:lstStyle/>
          <a:p>
            <a:pPr algn="ctr"/>
            <a:r>
              <a:rPr lang="ar-DZ" sz="8800" b="1" dirty="0" smtClean="0">
                <a:solidFill>
                  <a:srgbClr val="FF0000"/>
                </a:solidFill>
                <a:latin typeface="Traditional Arabic" panose="02020603050405020304" pitchFamily="18" charset="-78"/>
                <a:cs typeface="Traditional Arabic" panose="02020603050405020304" pitchFamily="18" charset="-78"/>
              </a:rPr>
              <a:t>مستويات ومحاور الحركة</a:t>
            </a:r>
            <a:endParaRPr lang="fr-FR" sz="8800" dirty="0">
              <a:solidFill>
                <a:srgbClr val="FF0000"/>
              </a:solidFill>
              <a:latin typeface="Traditional Arabic" panose="02020603050405020304" pitchFamily="18" charset="-78"/>
              <a:cs typeface="Traditional Arabic" panose="02020603050405020304" pitchFamily="18"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2292"/>
            <a:ext cx="7776863" cy="796428"/>
          </a:xfrm>
        </p:spPr>
        <p:txBody>
          <a:bodyPr>
            <a:noAutofit/>
          </a:bodyPr>
          <a:lstStyle/>
          <a:p>
            <a:pPr algn="ctr"/>
            <a:r>
              <a:rPr lang="ar-DZ" sz="4400" b="1" dirty="0" smtClean="0">
                <a:solidFill>
                  <a:srgbClr val="FF0000"/>
                </a:solidFill>
                <a:latin typeface="Traditional Arabic" pitchFamily="18" charset="-78"/>
                <a:cs typeface="Traditional Arabic" pitchFamily="18" charset="-78"/>
              </a:rPr>
              <a:t>المستويات (الأسطح) </a:t>
            </a:r>
            <a:r>
              <a:rPr lang="ar-DZ" sz="4400" b="1" dirty="0" smtClean="0">
                <a:solidFill>
                  <a:srgbClr val="FF0000"/>
                </a:solidFill>
                <a:latin typeface="Traditional Arabic" pitchFamily="18" charset="-78"/>
                <a:cs typeface="Traditional Arabic" pitchFamily="18" charset="-78"/>
              </a:rPr>
              <a:t>التي تتم فيها حركات الجسم</a:t>
            </a:r>
            <a:endParaRPr lang="fr-FR" sz="4400" dirty="0">
              <a:solidFill>
                <a:srgbClr val="FF0000"/>
              </a:solidFill>
              <a:latin typeface="Traditional Arabic" pitchFamily="18" charset="-78"/>
              <a:cs typeface="Traditional Arabic" pitchFamily="18" charset="-78"/>
            </a:endParaRPr>
          </a:p>
        </p:txBody>
      </p:sp>
      <p:pic>
        <p:nvPicPr>
          <p:cNvPr id="1026" name="Picture 2"/>
          <p:cNvPicPr>
            <a:picLocks noGrp="1" noChangeAspect="1" noChangeArrowheads="1"/>
          </p:cNvPicPr>
          <p:nvPr>
            <p:ph idx="1"/>
          </p:nvPr>
        </p:nvPicPr>
        <p:blipFill>
          <a:blip r:embed="rId2"/>
          <a:srcRect/>
          <a:stretch>
            <a:fillRect/>
          </a:stretch>
        </p:blipFill>
        <p:spPr bwMode="auto">
          <a:xfrm>
            <a:off x="251520" y="1124744"/>
            <a:ext cx="8712968" cy="554461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96908"/>
          </a:xfrm>
        </p:spPr>
        <p:txBody>
          <a:bodyPr/>
          <a:lstStyle/>
          <a:p>
            <a:pPr algn="ctr"/>
            <a:r>
              <a:rPr lang="ar-DZ" sz="5400" b="1" dirty="0" smtClean="0">
                <a:solidFill>
                  <a:srgbClr val="FF0000"/>
                </a:solidFill>
                <a:latin typeface="Traditional Arabic" pitchFamily="18" charset="-78"/>
                <a:cs typeface="Traditional Arabic" pitchFamily="18" charset="-78"/>
              </a:rPr>
              <a:t>محاور الحركة</a:t>
            </a:r>
            <a:endParaRPr lang="fr-FR" sz="54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141" y="1071546"/>
            <a:ext cx="8929718" cy="5525806"/>
          </a:xfrm>
        </p:spPr>
        <p:txBody>
          <a:bodyPr>
            <a:noAutofit/>
          </a:bodyPr>
          <a:lstStyle/>
          <a:p>
            <a:pPr algn="r" rtl="1">
              <a:buNone/>
            </a:pPr>
            <a:r>
              <a:rPr lang="ar-DZ" sz="4400" b="1" dirty="0" smtClean="0">
                <a:latin typeface="Traditional Arabic" pitchFamily="18" charset="-78"/>
                <a:cs typeface="Traditional Arabic" pitchFamily="18" charset="-78"/>
              </a:rPr>
              <a:t>عندما يتحرك أي جزء من جسم الإنسان فانه سيتحرك ويدور حول مستويات وهمية للدوران تمر داخل المفصل المرتبط بالحركة، فهنالك ثلاث مستويات إشارة لوصف حركة الإنسان كل منها عموديا على احد مستويات الحركة الثلاث .وإن محاور الحركة مثلها مثل المستويات متعامدة على بعضها البعض وهنالك ثلاثة محاور أساسية تتم حولها كل حركات أطراف الجسم والتي معظمها تمر بالمفاصل والمتمثلة في:</a:t>
            </a:r>
          </a:p>
          <a:p>
            <a:pPr algn="r" rtl="1">
              <a:buNone/>
            </a:pPr>
            <a:endParaRPr lang="fr-FR" sz="4400" b="1" dirty="0">
              <a:latin typeface="Traditional Arabic" pitchFamily="18" charset="-78"/>
              <a:cs typeface="Traditional Arabic" pitchFamily="18" charset="-7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712968" cy="6336704"/>
          </a:xfrm>
        </p:spPr>
        <p:txBody>
          <a:bodyPr>
            <a:noAutofit/>
          </a:bodyPr>
          <a:lstStyle/>
          <a:p>
            <a:pPr lvl="0" algn="ctr" rtl="1">
              <a:buClr>
                <a:srgbClr val="1E5155">
                  <a:lumMod val="40000"/>
                  <a:lumOff val="60000"/>
                </a:srgbClr>
              </a:buClr>
              <a:buNone/>
            </a:pPr>
            <a:r>
              <a:rPr lang="ar-DZ" sz="4800" b="1" dirty="0">
                <a:solidFill>
                  <a:srgbClr val="FF0000"/>
                </a:solidFill>
                <a:latin typeface="Traditional Arabic" pitchFamily="18" charset="-78"/>
                <a:cs typeface="Traditional Arabic" pitchFamily="18" charset="-78"/>
              </a:rPr>
              <a:t>المحور السهمي: </a:t>
            </a:r>
            <a:r>
              <a:rPr lang="fr-FR" sz="4800" b="1" dirty="0">
                <a:solidFill>
                  <a:srgbClr val="FF0000"/>
                </a:solidFill>
                <a:latin typeface="Traditional Arabic" pitchFamily="18" charset="-78"/>
                <a:cs typeface="Traditional Arabic" pitchFamily="18" charset="-78"/>
              </a:rPr>
              <a:t>( Z )</a:t>
            </a:r>
          </a:p>
          <a:p>
            <a:pPr lvl="0" algn="ctr" rtl="1">
              <a:buClr>
                <a:srgbClr val="1E5155">
                  <a:lumMod val="40000"/>
                  <a:lumOff val="60000"/>
                </a:srgbClr>
              </a:buClr>
              <a:buNone/>
            </a:pPr>
            <a:r>
              <a:rPr lang="ar-DZ" sz="4400" b="1" dirty="0">
                <a:solidFill>
                  <a:prstClr val="white"/>
                </a:solidFill>
                <a:latin typeface="Traditional Arabic" pitchFamily="18" charset="-78"/>
                <a:cs typeface="Traditional Arabic" pitchFamily="18" charset="-78"/>
              </a:rPr>
              <a:t>هو المحور الذي يخترق الجسم من الامام إلى الخلف، وهو محور افقي مواز للأرض ويقسم الجسم إلى نصفين متساويين في الوزن أيمن وأيسر ، ويرمز له بالرمز </a:t>
            </a:r>
            <a:endParaRPr lang="ar-DZ" sz="4400" b="1" dirty="0" smtClean="0">
              <a:solidFill>
                <a:prstClr val="white"/>
              </a:solidFill>
              <a:latin typeface="Traditional Arabic" pitchFamily="18" charset="-78"/>
              <a:cs typeface="Traditional Arabic" pitchFamily="18" charset="-78"/>
            </a:endParaRPr>
          </a:p>
          <a:p>
            <a:pPr lvl="0" algn="ctr" rtl="1">
              <a:buClr>
                <a:srgbClr val="1E5155">
                  <a:lumMod val="40000"/>
                  <a:lumOff val="60000"/>
                </a:srgbClr>
              </a:buClr>
              <a:buNone/>
            </a:pPr>
            <a:r>
              <a:rPr lang="fr-FR" sz="3600" b="1" dirty="0" smtClean="0">
                <a:solidFill>
                  <a:srgbClr val="FF0000"/>
                </a:solidFill>
                <a:latin typeface="Traditional Arabic" pitchFamily="18" charset="-78"/>
                <a:cs typeface="Traditional Arabic" pitchFamily="18" charset="-78"/>
              </a:rPr>
              <a:t>AP</a:t>
            </a:r>
            <a:r>
              <a:rPr lang="fr-FR" sz="4000" b="1" dirty="0" smtClean="0">
                <a:solidFill>
                  <a:srgbClr val="FF0000"/>
                </a:solidFill>
                <a:latin typeface="Traditional Arabic" pitchFamily="18" charset="-78"/>
                <a:cs typeface="Traditional Arabic" pitchFamily="18" charset="-78"/>
              </a:rPr>
              <a:t> </a:t>
            </a:r>
            <a:r>
              <a:rPr lang="fr-FR" sz="4000" b="1" dirty="0">
                <a:solidFill>
                  <a:srgbClr val="FF0000"/>
                </a:solidFill>
                <a:latin typeface="Traditional Arabic" pitchFamily="18" charset="-78"/>
                <a:cs typeface="Traditional Arabic" pitchFamily="18" charset="-78"/>
              </a:rPr>
              <a:t>axe</a:t>
            </a:r>
            <a:r>
              <a:rPr lang="fr-FR" sz="4000" b="1" dirty="0">
                <a:solidFill>
                  <a:prstClr val="white"/>
                </a:solidFill>
                <a:latin typeface="Traditional Arabic" pitchFamily="18" charset="-78"/>
                <a:cs typeface="Traditional Arabic" pitchFamily="18" charset="-78"/>
              </a:rPr>
              <a:t>،</a:t>
            </a:r>
            <a:r>
              <a:rPr lang="ar-DZ" sz="4400" b="1" dirty="0">
                <a:solidFill>
                  <a:prstClr val="white"/>
                </a:solidFill>
                <a:latin typeface="Traditional Arabic" pitchFamily="18" charset="-78"/>
                <a:cs typeface="Traditional Arabic" pitchFamily="18" charset="-78"/>
              </a:rPr>
              <a:t>وبما أنه يقطع المستوي الأفقي والجانبي فيمكن أن نطلق عليه مصطلح: </a:t>
            </a:r>
            <a:r>
              <a:rPr lang="fr-FR" sz="4400" b="1" dirty="0">
                <a:solidFill>
                  <a:prstClr val="white"/>
                </a:solidFill>
                <a:latin typeface="Traditional Arabic" pitchFamily="18" charset="-78"/>
                <a:cs typeface="Traditional Arabic" pitchFamily="18" charset="-78"/>
              </a:rPr>
              <a:t>L’axe sagittal- transversal </a:t>
            </a:r>
            <a:r>
              <a:rPr lang="ar-DZ" sz="4400" b="1" dirty="0">
                <a:solidFill>
                  <a:prstClr val="white"/>
                </a:solidFill>
                <a:latin typeface="Traditional Arabic" pitchFamily="18" charset="-78"/>
                <a:cs typeface="Traditional Arabic" pitchFamily="18" charset="-78"/>
              </a:rPr>
              <a:t>وتتم فيه الحركات الجانبية كالعجلة ،حركات التبعيد و التقريب وثني الجذع على الجانبين .</a:t>
            </a:r>
          </a:p>
          <a:p>
            <a:pPr algn="ctr"/>
            <a:endParaRPr lang="fr-FR" sz="3600" dirty="0"/>
          </a:p>
        </p:txBody>
      </p:sp>
    </p:spTree>
    <p:extLst>
      <p:ext uri="{BB962C8B-B14F-4D97-AF65-F5344CB8AC3E}">
        <p14:creationId xmlns:p14="http://schemas.microsoft.com/office/powerpoint/2010/main" val="253447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2852"/>
            <a:ext cx="8856984" cy="6526508"/>
          </a:xfrm>
        </p:spPr>
        <p:txBody>
          <a:bodyPr>
            <a:noAutofit/>
          </a:bodyPr>
          <a:lstStyle/>
          <a:p>
            <a:pPr marL="0" indent="0" algn="ctr" rtl="1">
              <a:buNone/>
            </a:pPr>
            <a:r>
              <a:rPr lang="ar-DZ" sz="4800" b="1" dirty="0" smtClean="0">
                <a:solidFill>
                  <a:srgbClr val="FF0000"/>
                </a:solidFill>
                <a:latin typeface="Traditional Arabic" pitchFamily="18" charset="-78"/>
                <a:cs typeface="Traditional Arabic" pitchFamily="18" charset="-78"/>
              </a:rPr>
              <a:t>المحور العرضي: </a:t>
            </a:r>
            <a:r>
              <a:rPr lang="fr-FR" sz="4800" b="1" dirty="0" smtClean="0">
                <a:solidFill>
                  <a:srgbClr val="FF0000"/>
                </a:solidFill>
                <a:latin typeface="Traditional Arabic" pitchFamily="18" charset="-78"/>
                <a:cs typeface="Traditional Arabic" pitchFamily="18" charset="-78"/>
              </a:rPr>
              <a:t>( </a:t>
            </a:r>
            <a:r>
              <a:rPr lang="fr-FR" sz="4800" b="1" dirty="0" smtClean="0">
                <a:solidFill>
                  <a:srgbClr val="FF0000"/>
                </a:solidFill>
                <a:latin typeface="Traditional Arabic" pitchFamily="18" charset="-78"/>
                <a:cs typeface="Traditional Arabic" pitchFamily="18" charset="-78"/>
              </a:rPr>
              <a:t>X )</a:t>
            </a:r>
          </a:p>
          <a:p>
            <a:pPr marL="0" indent="0" algn="ctr" rtl="1">
              <a:buNone/>
            </a:pPr>
            <a:r>
              <a:rPr lang="ar-DZ" sz="4400" b="1" dirty="0" smtClean="0">
                <a:latin typeface="Traditional Arabic" pitchFamily="18" charset="-78"/>
                <a:cs typeface="Traditional Arabic" pitchFamily="18" charset="-78"/>
              </a:rPr>
              <a:t>هو المحور الذي يخترق الجسم من الجنب إلى الجنب الآخر ،ويقسم الجسم إلى جزء علوي وآخر سفلي وهو محور وهمي يدور حوله لاعب الغطس ، الدور الهوائية الأمامية والخلفية للاعب الجمباز ،وكذلك هو محور حقيقي الذي يدور حوله لاعب الوثب العالي ومن أمثلة الحركات ثني الجذع اماما وخلفا ،الدحرجة الامامية والخلفية ،ركل الكرة. وبما أنه يتقطع مع المستوي الأفقي والأمامي فيمكن أن نطلق </a:t>
            </a:r>
            <a:r>
              <a:rPr lang="ar-DZ" sz="4400" b="1" dirty="0" smtClean="0">
                <a:latin typeface="Traditional Arabic" pitchFamily="18" charset="-78"/>
                <a:cs typeface="Traditional Arabic" pitchFamily="18" charset="-78"/>
              </a:rPr>
              <a:t>عليه( </a:t>
            </a:r>
            <a:r>
              <a:rPr lang="fr-FR" sz="4400" b="1" dirty="0" smtClean="0">
                <a:latin typeface="Traditional Arabic" pitchFamily="18" charset="-78"/>
                <a:cs typeface="Traditional Arabic" pitchFamily="18" charset="-78"/>
              </a:rPr>
              <a:t>L’axe Frontal- </a:t>
            </a:r>
            <a:r>
              <a:rPr lang="fr-FR" sz="4400" b="1" dirty="0" smtClean="0">
                <a:latin typeface="Traditional Arabic" pitchFamily="18" charset="-78"/>
                <a:cs typeface="Traditional Arabic" pitchFamily="18" charset="-78"/>
              </a:rPr>
              <a:t>transversale</a:t>
            </a:r>
            <a:r>
              <a:rPr lang="ar-DZ" sz="4400" b="1" dirty="0" smtClean="0">
                <a:latin typeface="Traditional Arabic" pitchFamily="18" charset="-78"/>
                <a:cs typeface="Traditional Arabic" pitchFamily="18" charset="-78"/>
              </a:rPr>
              <a:t>)</a:t>
            </a:r>
            <a:endParaRPr lang="ar-DZ" sz="4400" b="1" dirty="0" smtClean="0">
              <a:latin typeface="Traditional Arabic" pitchFamily="18" charset="-78"/>
              <a:cs typeface="Traditional Arabic" pitchFamily="18"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04664"/>
            <a:ext cx="8712968" cy="5976664"/>
          </a:xfrm>
        </p:spPr>
        <p:txBody>
          <a:bodyPr>
            <a:normAutofit/>
          </a:bodyPr>
          <a:lstStyle/>
          <a:p>
            <a:pPr marL="0" lvl="0" indent="0" algn="ctr" rtl="1">
              <a:buClr>
                <a:srgbClr val="1E5155">
                  <a:lumMod val="40000"/>
                  <a:lumOff val="60000"/>
                </a:srgbClr>
              </a:buClr>
              <a:buNone/>
            </a:pPr>
            <a:r>
              <a:rPr lang="ar-DZ" sz="4800" b="1" dirty="0">
                <a:solidFill>
                  <a:srgbClr val="FF0000"/>
                </a:solidFill>
                <a:latin typeface="Traditional Arabic" pitchFamily="18" charset="-78"/>
                <a:cs typeface="Traditional Arabic" pitchFamily="18" charset="-78"/>
              </a:rPr>
              <a:t>المحور الطولي (الرأسي): </a:t>
            </a:r>
            <a:r>
              <a:rPr lang="fr-FR" sz="4800" b="1" dirty="0" smtClean="0">
                <a:solidFill>
                  <a:srgbClr val="FF0000"/>
                </a:solidFill>
                <a:latin typeface="Traditional Arabic" pitchFamily="18" charset="-78"/>
                <a:cs typeface="Traditional Arabic" pitchFamily="18" charset="-78"/>
              </a:rPr>
              <a:t>(</a:t>
            </a:r>
            <a:r>
              <a:rPr lang="fr-FR" sz="4800" b="1" dirty="0">
                <a:solidFill>
                  <a:srgbClr val="FF0000"/>
                </a:solidFill>
                <a:latin typeface="Traditional Arabic" pitchFamily="18" charset="-78"/>
                <a:cs typeface="Traditional Arabic" pitchFamily="18" charset="-78"/>
              </a:rPr>
              <a:t>y)</a:t>
            </a:r>
          </a:p>
          <a:p>
            <a:pPr marL="0" lvl="0" indent="0" algn="ctr" rtl="1">
              <a:buClr>
                <a:srgbClr val="1E5155">
                  <a:lumMod val="40000"/>
                  <a:lumOff val="60000"/>
                </a:srgbClr>
              </a:buClr>
              <a:buNone/>
            </a:pPr>
            <a:r>
              <a:rPr lang="ar-DZ" sz="4800" b="1" dirty="0">
                <a:solidFill>
                  <a:prstClr val="white"/>
                </a:solidFill>
                <a:latin typeface="Traditional Arabic" pitchFamily="18" charset="-78"/>
                <a:cs typeface="Traditional Arabic" pitchFamily="18" charset="-78"/>
              </a:rPr>
              <a:t>هو المحور الذي يخترق الجسم من أعلى لأسفل ويسمى بالمحور الطولي وتتم حوله حركات لف الجنب من اليمين إلى اليسار ، دورات راقصة الباليه . وبما أنه يتقاطع مع المستوي الأمامي والجانبي فقد يمكن أن نطلق عليه: </a:t>
            </a:r>
          </a:p>
          <a:p>
            <a:pPr marL="0" lvl="0" indent="0" algn="ctr" rtl="1">
              <a:buClr>
                <a:srgbClr val="1E5155">
                  <a:lumMod val="40000"/>
                  <a:lumOff val="60000"/>
                </a:srgbClr>
              </a:buClr>
              <a:buNone/>
            </a:pPr>
            <a:r>
              <a:rPr lang="fr-FR" sz="4800" b="1" dirty="0">
                <a:solidFill>
                  <a:prstClr val="white"/>
                </a:solidFill>
                <a:latin typeface="Traditional Arabic" pitchFamily="18" charset="-78"/>
                <a:cs typeface="Traditional Arabic" pitchFamily="18" charset="-78"/>
              </a:rPr>
              <a:t>L’axe Frontale-sagittale</a:t>
            </a:r>
          </a:p>
          <a:p>
            <a:pPr marL="0" indent="0" algn="ctr">
              <a:buNone/>
            </a:pPr>
            <a:endParaRPr lang="fr-FR" sz="4800" b="1" dirty="0"/>
          </a:p>
        </p:txBody>
      </p:sp>
    </p:spTree>
    <p:extLst>
      <p:ext uri="{BB962C8B-B14F-4D97-AF65-F5344CB8AC3E}">
        <p14:creationId xmlns:p14="http://schemas.microsoft.com/office/powerpoint/2010/main" val="283371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964488" cy="6527078"/>
          </a:xfrm>
        </p:spPr>
        <p:txBody>
          <a:bodyPr>
            <a:normAutofit/>
          </a:bodyPr>
          <a:lstStyle/>
          <a:p>
            <a:pPr algn="ctr" rtl="1"/>
            <a:r>
              <a:rPr lang="ar-DZ" sz="4000" b="1" dirty="0" smtClean="0">
                <a:latin typeface="Traditional Arabic" pitchFamily="18" charset="-78"/>
                <a:cs typeface="Traditional Arabic" pitchFamily="18" charset="-78"/>
              </a:rPr>
              <a:t>و على سبيل الإيضاح لكيفية توظيف المحاور والأسطح الخاصة بالحركة من أجل تحديد نوع ومجال الحركات سوى كانت لأحد أطراف الجسم أو حركة الجسم كله. فيمكن اعتبار – الوضع التشريحي- هو الوضعية الأساسية، فالقيام بحركة ثني الذراع في مفصل المرفق مثلا. فما هو المستوى الذي تتم فيه الحركة وحول أي محور؟ فالحركة تتم في المستوى الجانبي وحول المحور العرضي.</a:t>
            </a:r>
          </a:p>
          <a:p>
            <a:pPr algn="ctr" rtl="1">
              <a:buNone/>
            </a:pPr>
            <a:endParaRPr lang="fr-FR" sz="4000" b="1" dirty="0">
              <a:latin typeface="Traditional Arabic" pitchFamily="18" charset="-78"/>
              <a:cs typeface="Traditional Arabic" pitchFamily="18" charset="-78"/>
            </a:endParaRPr>
          </a:p>
        </p:txBody>
      </p:sp>
      <p:pic>
        <p:nvPicPr>
          <p:cNvPr id="2" name="Image 1"/>
          <p:cNvPicPr>
            <a:picLocks noChangeAspect="1"/>
          </p:cNvPicPr>
          <p:nvPr/>
        </p:nvPicPr>
        <p:blipFill>
          <a:blip r:embed="rId2"/>
          <a:stretch>
            <a:fillRect/>
          </a:stretch>
        </p:blipFill>
        <p:spPr>
          <a:xfrm>
            <a:off x="1637928" y="4511745"/>
            <a:ext cx="5688631" cy="22322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330" y="188640"/>
            <a:ext cx="7055380" cy="888050"/>
          </a:xfrm>
        </p:spPr>
        <p:txBody>
          <a:bodyPr/>
          <a:lstStyle/>
          <a:p>
            <a:pPr algn="ctr"/>
            <a:r>
              <a:rPr lang="ar-DZ" sz="6000" b="1" dirty="0" smtClean="0">
                <a:solidFill>
                  <a:srgbClr val="FF0000"/>
                </a:solidFill>
                <a:latin typeface="Traditional Arabic" pitchFamily="18" charset="-78"/>
                <a:cs typeface="Traditional Arabic" pitchFamily="18" charset="-78"/>
              </a:rPr>
              <a:t>المحاور المتعامدة لحركات الجسم</a:t>
            </a:r>
            <a:endParaRPr lang="fr-FR" sz="6000" dirty="0">
              <a:solidFill>
                <a:srgbClr val="FF0000"/>
              </a:solidFill>
              <a:latin typeface="Traditional Arabic" pitchFamily="18" charset="-78"/>
              <a:cs typeface="Traditional Arabic" pitchFamily="18"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323528" y="1268760"/>
            <a:ext cx="8136904" cy="518457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74638"/>
            <a:ext cx="8643998" cy="868346"/>
          </a:xfrm>
        </p:spPr>
        <p:txBody>
          <a:bodyPr>
            <a:noAutofit/>
          </a:bodyPr>
          <a:lstStyle/>
          <a:p>
            <a:pPr algn="ctr"/>
            <a:r>
              <a:rPr lang="ar-DZ" sz="4800" b="1" dirty="0" smtClean="0">
                <a:solidFill>
                  <a:srgbClr val="FF0000"/>
                </a:solidFill>
                <a:latin typeface="Traditional Arabic" pitchFamily="18" charset="-78"/>
                <a:cs typeface="Traditional Arabic" pitchFamily="18" charset="-78"/>
              </a:rPr>
              <a:t>المحاور </a:t>
            </a:r>
            <a:r>
              <a:rPr lang="ar-DZ" sz="4800" b="1" dirty="0" err="1" smtClean="0">
                <a:solidFill>
                  <a:srgbClr val="FF0000"/>
                </a:solidFill>
                <a:latin typeface="Traditional Arabic" pitchFamily="18" charset="-78"/>
                <a:cs typeface="Traditional Arabic" pitchFamily="18" charset="-78"/>
              </a:rPr>
              <a:t>و</a:t>
            </a:r>
            <a:r>
              <a:rPr lang="ar-DZ" sz="4800" b="1" dirty="0" smtClean="0">
                <a:solidFill>
                  <a:srgbClr val="FF0000"/>
                </a:solidFill>
                <a:latin typeface="Traditional Arabic" pitchFamily="18" charset="-78"/>
                <a:cs typeface="Traditional Arabic" pitchFamily="18" charset="-78"/>
              </a:rPr>
              <a:t> الأسطح التي تتم عليها حركات الجسم</a:t>
            </a:r>
            <a:endParaRPr lang="fr-FR" sz="4800" dirty="0">
              <a:solidFill>
                <a:srgbClr val="FF0000"/>
              </a:solidFill>
              <a:latin typeface="Traditional Arabic" pitchFamily="18" charset="-78"/>
              <a:cs typeface="Traditional Arabic" pitchFamily="18" charset="-78"/>
            </a:endParaRP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42984"/>
            <a:ext cx="7848872" cy="509432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99670"/>
            <a:ext cx="8856984" cy="1400530"/>
          </a:xfrm>
        </p:spPr>
        <p:txBody>
          <a:bodyPr>
            <a:noAutofit/>
          </a:bodyPr>
          <a:lstStyle/>
          <a:p>
            <a:pPr algn="ctr" rtl="1"/>
            <a:r>
              <a:rPr lang="ar-DZ" sz="3200" b="1" dirty="0" smtClean="0">
                <a:latin typeface="Traditional Arabic" pitchFamily="18" charset="-78"/>
                <a:cs typeface="Traditional Arabic" pitchFamily="18" charset="-78"/>
              </a:rPr>
              <a:t>يتطلب سباق الدرجات حركة منحنية بالمستوى الجانبي </a:t>
            </a:r>
            <a:r>
              <a:rPr lang="fr-FR" sz="3200" b="1" dirty="0" smtClean="0">
                <a:latin typeface="Traditional Arabic" pitchFamily="18" charset="-78"/>
                <a:cs typeface="Traditional Arabic" pitchFamily="18" charset="-78"/>
              </a:rPr>
              <a:t>Sagittal plane </a:t>
            </a:r>
            <a:r>
              <a:rPr lang="ar-DZ" sz="3200" b="1" dirty="0" smtClean="0">
                <a:latin typeface="Traditional Arabic" pitchFamily="18" charset="-78"/>
                <a:cs typeface="Traditional Arabic" pitchFamily="18" charset="-78"/>
              </a:rPr>
              <a:t>بواسطة الرجلين</a:t>
            </a:r>
            <a:endParaRPr lang="fr-FR" sz="3200" dirty="0">
              <a:latin typeface="Traditional Arabic" pitchFamily="18" charset="-78"/>
              <a:cs typeface="Traditional Arabic" pitchFamily="18" charset="-78"/>
            </a:endParaRPr>
          </a:p>
        </p:txBody>
      </p:sp>
      <p:pic>
        <p:nvPicPr>
          <p:cNvPr id="5122" name="Picture 2"/>
          <p:cNvPicPr>
            <a:picLocks noGrp="1" noChangeAspect="1" noChangeArrowheads="1"/>
          </p:cNvPicPr>
          <p:nvPr>
            <p:ph idx="1"/>
          </p:nvPr>
        </p:nvPicPr>
        <p:blipFill>
          <a:blip r:embed="rId2"/>
          <a:srcRect/>
          <a:stretch>
            <a:fillRect/>
          </a:stretch>
        </p:blipFill>
        <p:spPr bwMode="auto">
          <a:xfrm>
            <a:off x="500034" y="1600200"/>
            <a:ext cx="8060422" cy="490063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12968" cy="720080"/>
          </a:xfrm>
        </p:spPr>
        <p:txBody>
          <a:bodyPr>
            <a:noAutofit/>
          </a:bodyPr>
          <a:lstStyle/>
          <a:p>
            <a:pPr algn="ctr" rtl="1"/>
            <a:r>
              <a:rPr lang="ar-DZ" sz="4800" b="1" dirty="0" smtClean="0">
                <a:latin typeface="Traditional Arabic" pitchFamily="18" charset="-78"/>
                <a:cs typeface="Traditional Arabic" pitchFamily="18" charset="-78"/>
              </a:rPr>
              <a:t>للدوران خطوط مائلة تتم في </a:t>
            </a:r>
            <a:r>
              <a:rPr lang="ar-DZ" sz="4800" b="1" dirty="0" smtClean="0">
                <a:latin typeface="Traditional Arabic" pitchFamily="18" charset="-78"/>
                <a:cs typeface="Traditional Arabic" pitchFamily="18" charset="-78"/>
              </a:rPr>
              <a:t>المستوى </a:t>
            </a:r>
            <a:r>
              <a:rPr lang="ar-DZ" sz="4800" b="1" dirty="0" smtClean="0">
                <a:latin typeface="Traditional Arabic" pitchFamily="18" charset="-78"/>
                <a:cs typeface="Traditional Arabic" pitchFamily="18" charset="-78"/>
              </a:rPr>
              <a:t>الأمامي</a:t>
            </a:r>
            <a:endParaRPr lang="fr-FR" sz="4800" dirty="0">
              <a:latin typeface="Traditional Arabic" pitchFamily="18" charset="-78"/>
              <a:cs typeface="Traditional Arabic" pitchFamily="18" charset="-78"/>
            </a:endParaRPr>
          </a:p>
        </p:txBody>
      </p:sp>
      <p:pic>
        <p:nvPicPr>
          <p:cNvPr id="6146" name="Picture 2"/>
          <p:cNvPicPr>
            <a:picLocks noGrp="1" noChangeAspect="1" noChangeArrowheads="1"/>
          </p:cNvPicPr>
          <p:nvPr>
            <p:ph idx="1"/>
          </p:nvPr>
        </p:nvPicPr>
        <p:blipFill>
          <a:blip r:embed="rId2"/>
          <a:stretch>
            <a:fillRect/>
          </a:stretch>
        </p:blipFill>
        <p:spPr bwMode="auto">
          <a:xfrm>
            <a:off x="755576" y="1412776"/>
            <a:ext cx="7848872" cy="497964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332656"/>
            <a:ext cx="8856984" cy="6048672"/>
          </a:xfrm>
        </p:spPr>
        <p:txBody>
          <a:bodyPr>
            <a:noAutofit/>
          </a:bodyPr>
          <a:lstStyle/>
          <a:p>
            <a:pPr marL="0" indent="0" algn="ctr" rtl="1">
              <a:buNone/>
            </a:pPr>
            <a:r>
              <a:rPr lang="ar-DZ" sz="4400" b="1" dirty="0" smtClean="0">
                <a:solidFill>
                  <a:srgbClr val="FF0000"/>
                </a:solidFill>
                <a:latin typeface="Traditional Arabic" panose="02020603050405020304" pitchFamily="18" charset="-78"/>
                <a:cs typeface="Traditional Arabic" panose="02020603050405020304" pitchFamily="18" charset="-78"/>
              </a:rPr>
              <a:t>الأهداف الإجرائية:</a:t>
            </a:r>
          </a:p>
          <a:p>
            <a:pPr marL="0" indent="0" algn="ctr" rtl="1">
              <a:buNone/>
            </a:pPr>
            <a:r>
              <a:rPr lang="ar-DZ" sz="4400" b="1" dirty="0" smtClean="0">
                <a:latin typeface="Traditional Arabic" panose="02020603050405020304" pitchFamily="18" charset="-78"/>
                <a:cs typeface="Traditional Arabic" panose="02020603050405020304" pitchFamily="18" charset="-78"/>
              </a:rPr>
              <a:t>بعد </a:t>
            </a:r>
            <a:r>
              <a:rPr lang="ar-DZ" sz="4400" b="1" dirty="0">
                <a:latin typeface="Traditional Arabic" panose="02020603050405020304" pitchFamily="18" charset="-78"/>
                <a:cs typeface="Traditional Arabic" panose="02020603050405020304" pitchFamily="18" charset="-78"/>
              </a:rPr>
              <a:t>ان ننهي هذه المحاضرة سوف يتمكن الطالب من فهم المحاور </a:t>
            </a:r>
            <a:r>
              <a:rPr lang="ar-DZ" sz="4400" b="1" dirty="0" smtClean="0">
                <a:latin typeface="Traditional Arabic" panose="02020603050405020304" pitchFamily="18" charset="-78"/>
                <a:cs typeface="Traditional Arabic" panose="02020603050405020304" pitchFamily="18" charset="-78"/>
              </a:rPr>
              <a:t>الاتية:</a:t>
            </a:r>
          </a:p>
          <a:p>
            <a:pPr marL="0" indent="0" algn="ctr" rtl="1">
              <a:buNone/>
            </a:pPr>
            <a:r>
              <a:rPr lang="ar-DZ" sz="4400" b="1" dirty="0" smtClean="0">
                <a:latin typeface="Traditional Arabic" panose="02020603050405020304" pitchFamily="18" charset="-78"/>
                <a:cs typeface="Traditional Arabic" panose="02020603050405020304" pitchFamily="18" charset="-78"/>
              </a:rPr>
              <a:t>1- الحركات الاساسية </a:t>
            </a:r>
            <a:r>
              <a:rPr lang="ar-DZ" sz="4400" b="1" dirty="0">
                <a:latin typeface="Traditional Arabic" panose="02020603050405020304" pitchFamily="18" charset="-78"/>
                <a:cs typeface="Traditional Arabic" panose="02020603050405020304" pitchFamily="18" charset="-78"/>
              </a:rPr>
              <a:t>وتصنيفاتها</a:t>
            </a:r>
            <a:r>
              <a:rPr lang="ar-DZ" sz="4400" b="1" dirty="0" smtClean="0">
                <a:latin typeface="Traditional Arabic" panose="02020603050405020304" pitchFamily="18" charset="-78"/>
                <a:cs typeface="Traditional Arabic" panose="02020603050405020304" pitchFamily="18" charset="-78"/>
              </a:rPr>
              <a:t>.</a:t>
            </a:r>
            <a:endParaRPr lang="ar-DZ" sz="4400" b="1" dirty="0">
              <a:latin typeface="Traditional Arabic" panose="02020603050405020304" pitchFamily="18" charset="-78"/>
              <a:cs typeface="Traditional Arabic" panose="02020603050405020304" pitchFamily="18" charset="-78"/>
            </a:endParaRPr>
          </a:p>
          <a:p>
            <a:pPr marL="0" indent="0" algn="ctr" rtl="1">
              <a:buNone/>
            </a:pPr>
            <a:r>
              <a:rPr lang="ar-DZ" sz="4400" b="1" dirty="0" smtClean="0">
                <a:latin typeface="Traditional Arabic" panose="02020603050405020304" pitchFamily="18" charset="-78"/>
                <a:cs typeface="Traditional Arabic" panose="02020603050405020304" pitchFamily="18" charset="-78"/>
              </a:rPr>
              <a:t>2-المستويات والمحاور وعلاقتها </a:t>
            </a:r>
            <a:r>
              <a:rPr lang="ar-DZ" sz="4400" b="1" dirty="0">
                <a:latin typeface="Traditional Arabic" panose="02020603050405020304" pitchFamily="18" charset="-78"/>
                <a:cs typeface="Traditional Arabic" panose="02020603050405020304" pitchFamily="18" charset="-78"/>
              </a:rPr>
              <a:t>بالجوانب </a:t>
            </a:r>
            <a:r>
              <a:rPr lang="ar-DZ" sz="4400" b="1" dirty="0" smtClean="0">
                <a:latin typeface="Traditional Arabic" panose="02020603050405020304" pitchFamily="18" charset="-78"/>
                <a:cs typeface="Traditional Arabic" panose="02020603050405020304" pitchFamily="18" charset="-78"/>
              </a:rPr>
              <a:t>التشريحية</a:t>
            </a:r>
          </a:p>
          <a:p>
            <a:pPr marL="0" indent="0" algn="ctr" rtl="1">
              <a:buNone/>
            </a:pPr>
            <a:r>
              <a:rPr lang="ar-DZ" sz="4400" b="1" dirty="0">
                <a:latin typeface="Traditional Arabic" panose="02020603050405020304" pitchFamily="18" charset="-78"/>
                <a:cs typeface="Traditional Arabic" panose="02020603050405020304" pitchFamily="18" charset="-78"/>
              </a:rPr>
              <a:t>3</a:t>
            </a:r>
            <a:r>
              <a:rPr lang="ar-DZ" sz="4400" b="1" dirty="0" smtClean="0">
                <a:latin typeface="Traditional Arabic" panose="02020603050405020304" pitchFamily="18" charset="-78"/>
                <a:cs typeface="Traditional Arabic" panose="02020603050405020304" pitchFamily="18" charset="-78"/>
              </a:rPr>
              <a:t>- </a:t>
            </a:r>
            <a:r>
              <a:rPr lang="ar-DZ" sz="4400" b="1" dirty="0">
                <a:latin typeface="Traditional Arabic" panose="02020603050405020304" pitchFamily="18" charset="-78"/>
                <a:cs typeface="Traditional Arabic" panose="02020603050405020304" pitchFamily="18" charset="-78"/>
              </a:rPr>
              <a:t>أشكال الحركة </a:t>
            </a:r>
            <a:r>
              <a:rPr lang="ar-DZ" sz="4400" b="1" dirty="0" smtClean="0">
                <a:latin typeface="Traditional Arabic" panose="02020603050405020304" pitchFamily="18" charset="-78"/>
                <a:cs typeface="Traditional Arabic" panose="02020603050405020304" pitchFamily="18" charset="-78"/>
              </a:rPr>
              <a:t>(الخطية</a:t>
            </a:r>
            <a:r>
              <a:rPr lang="ar-DZ" sz="4400" b="1" dirty="0">
                <a:latin typeface="Traditional Arabic" panose="02020603050405020304" pitchFamily="18" charset="-78"/>
                <a:cs typeface="Traditional Arabic" panose="02020603050405020304" pitchFamily="18" charset="-78"/>
              </a:rPr>
              <a:t>، الزاوية ، </a:t>
            </a:r>
            <a:r>
              <a:rPr lang="ar-DZ" sz="4400" b="1" dirty="0" smtClean="0">
                <a:latin typeface="Traditional Arabic" panose="02020603050405020304" pitchFamily="18" charset="-78"/>
                <a:cs typeface="Traditional Arabic" panose="02020603050405020304" pitchFamily="18" charset="-78"/>
              </a:rPr>
              <a:t>العامة)</a:t>
            </a:r>
          </a:p>
          <a:p>
            <a:pPr marL="0" indent="0" algn="ctr" rtl="1">
              <a:buNone/>
            </a:pPr>
            <a:r>
              <a:rPr lang="ar-DZ" sz="4400" b="1" dirty="0" smtClean="0">
                <a:latin typeface="Traditional Arabic" panose="02020603050405020304" pitchFamily="18" charset="-78"/>
                <a:cs typeface="Traditional Arabic" panose="02020603050405020304" pitchFamily="18" charset="-78"/>
              </a:rPr>
              <a:t>4- كيف </a:t>
            </a:r>
            <a:r>
              <a:rPr lang="ar-DZ" sz="4400" b="1" dirty="0">
                <a:latin typeface="Traditional Arabic" panose="02020603050405020304" pitchFamily="18" charset="-78"/>
                <a:cs typeface="Traditional Arabic" panose="02020603050405020304" pitchFamily="18" charset="-78"/>
              </a:rPr>
              <a:t>نستطيع ان نربط جميع هذه المفاهيم اثناء تحليل الحركات </a:t>
            </a:r>
            <a:r>
              <a:rPr lang="ar-DZ" sz="4400" b="1" dirty="0" smtClean="0">
                <a:latin typeface="Traditional Arabic" panose="02020603050405020304" pitchFamily="18" charset="-78"/>
                <a:cs typeface="Traditional Arabic" panose="02020603050405020304" pitchFamily="18" charset="-78"/>
              </a:rPr>
              <a:t>الرياضية.</a:t>
            </a:r>
            <a:endParaRPr lang="fr-FR" sz="44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1978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74638"/>
            <a:ext cx="8643998" cy="1143000"/>
          </a:xfrm>
        </p:spPr>
        <p:txBody>
          <a:bodyPr>
            <a:noAutofit/>
          </a:bodyPr>
          <a:lstStyle/>
          <a:p>
            <a:pPr rtl="1"/>
            <a:r>
              <a:rPr lang="ar-DZ" sz="3200" b="1" dirty="0" smtClean="0">
                <a:latin typeface="Traditional Arabic" pitchFamily="18" charset="-78"/>
                <a:cs typeface="Traditional Arabic" pitchFamily="18" charset="-78"/>
              </a:rPr>
              <a:t>للركض خطوط الدوران والتي هي خطوط أمامية تمر في الأكتاف والحوض  </a:t>
            </a:r>
            <a:endParaRPr lang="fr-FR" sz="3200" dirty="0">
              <a:latin typeface="Traditional Arabic" pitchFamily="18" charset="-78"/>
              <a:cs typeface="Traditional Arabic" pitchFamily="18" charset="-78"/>
            </a:endParaRPr>
          </a:p>
        </p:txBody>
      </p:sp>
      <p:pic>
        <p:nvPicPr>
          <p:cNvPr id="7170" name="Picture 2"/>
          <p:cNvPicPr>
            <a:picLocks noGrp="1" noChangeAspect="1" noChangeArrowheads="1"/>
          </p:cNvPicPr>
          <p:nvPr>
            <p:ph idx="1"/>
          </p:nvPr>
        </p:nvPicPr>
        <p:blipFill>
          <a:blip r:embed="rId2"/>
          <a:srcRect/>
          <a:stretch>
            <a:fillRect/>
          </a:stretch>
        </p:blipFill>
        <p:spPr bwMode="auto">
          <a:xfrm>
            <a:off x="1187624" y="980728"/>
            <a:ext cx="5976664" cy="547260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pPr algn="ctr"/>
            <a:r>
              <a:rPr lang="ar-DZ" sz="4800" b="1" dirty="0" smtClean="0">
                <a:solidFill>
                  <a:srgbClr val="FF0000"/>
                </a:solidFill>
                <a:latin typeface="Traditional Arabic" pitchFamily="18" charset="-78"/>
                <a:cs typeface="Traditional Arabic" pitchFamily="18" charset="-78"/>
              </a:rPr>
              <a:t>أهمية المحاور و المستويات في دراسة </a:t>
            </a:r>
            <a:r>
              <a:rPr lang="ar-DZ" sz="4800" b="1" dirty="0" smtClean="0">
                <a:solidFill>
                  <a:srgbClr val="FF0000"/>
                </a:solidFill>
                <a:latin typeface="Traditional Arabic" pitchFamily="18" charset="-78"/>
                <a:cs typeface="Traditional Arabic" pitchFamily="18" charset="-78"/>
              </a:rPr>
              <a:t>الحركة</a:t>
            </a:r>
            <a:endParaRPr lang="fr-FR" sz="48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1196752"/>
            <a:ext cx="8928992" cy="5544616"/>
          </a:xfrm>
        </p:spPr>
        <p:txBody>
          <a:bodyPr>
            <a:noAutofit/>
          </a:bodyPr>
          <a:lstStyle/>
          <a:p>
            <a:pPr algn="r" rtl="1">
              <a:buNone/>
            </a:pPr>
            <a:r>
              <a:rPr lang="ar-DZ" sz="3200" b="1" dirty="0" smtClean="0">
                <a:latin typeface="Traditional Arabic" pitchFamily="18" charset="-78"/>
                <a:cs typeface="Traditional Arabic" pitchFamily="18" charset="-78"/>
              </a:rPr>
              <a:t>يتميز جسم الإنسان بوجود تقوسات و تقعرات أو طيات أو بروزات في الجسم و لهذا السبب فإن معرفة و دراسة أسطح الحركة التي يعمل ضمنها جسم الإنسان يساعد في تحديد مركز أي جزء من أجزاء الجسم قياسيا بمركز ثقل الجسم و موقع هذا الجسم من المحاور الثلاثة في مختلف مراحل الحركة . عند التصوير السينمائي لمجريات الحركة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المعرفة بطريقة </a:t>
            </a:r>
            <a:r>
              <a:rPr lang="fr-FR" sz="3200" b="1" dirty="0" smtClean="0">
                <a:latin typeface="Traditional Arabic" pitchFamily="18" charset="-78"/>
                <a:cs typeface="Traditional Arabic" pitchFamily="18" charset="-78"/>
              </a:rPr>
              <a:t>cinématographie</a:t>
            </a:r>
            <a:r>
              <a:rPr lang="ar-DZ" sz="3200" b="1" dirty="0" smtClean="0">
                <a:latin typeface="Traditional Arabic" pitchFamily="18" charset="-78"/>
                <a:cs typeface="Traditional Arabic" pitchFamily="18" charset="-78"/>
              </a:rPr>
              <a:t> نقوم بالتقاط صور سريعة متتالية تسمى </a:t>
            </a:r>
            <a:r>
              <a:rPr lang="fr-FR" sz="3200" b="1" dirty="0" smtClean="0">
                <a:latin typeface="Traditional Arabic" pitchFamily="18" charset="-78"/>
                <a:cs typeface="Traditional Arabic" pitchFamily="18" charset="-78"/>
              </a:rPr>
              <a:t>Frames </a:t>
            </a:r>
            <a:r>
              <a:rPr lang="ar-DZ" sz="3200" b="1" dirty="0" smtClean="0">
                <a:latin typeface="Traditional Arabic" pitchFamily="18" charset="-78"/>
                <a:cs typeface="Traditional Arabic" pitchFamily="18" charset="-78"/>
              </a:rPr>
              <a:t> لمجريات الحركة بعد أن تكون قد وضعت أشرطة لاصقة تظهر واضحة على الصور , و ذلك في نقاط محددة عادة تكون في المفاصل الجسم </a:t>
            </a:r>
          </a:p>
          <a:p>
            <a:pPr algn="r" rtl="1">
              <a:buNone/>
            </a:pPr>
            <a:r>
              <a:rPr lang="ar-DZ" sz="3200" b="1" dirty="0" smtClean="0">
                <a:latin typeface="Traditional Arabic" pitchFamily="18" charset="-78"/>
                <a:cs typeface="Traditional Arabic" pitchFamily="18" charset="-78"/>
              </a:rPr>
              <a:t>وعند الوقوف في الوضعية التشريحية تلتقي المستويات الثلاثة الرئيسية في نقطة واحدة وتسمى مركز كتلة الجسم ومركز الجاذبية قد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ردت خطوط الإشارة الوهمية هذه بدرجة 45 إلى اليمين.</a:t>
            </a:r>
          </a:p>
          <a:p>
            <a:pPr algn="r" rtl="1"/>
            <a:endParaRPr lang="fr-FR" sz="3200" b="1" dirty="0">
              <a:latin typeface="Traditional Arabic" pitchFamily="18" charset="-78"/>
              <a:cs typeface="Traditional Arabic" pitchFamily="18"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116632"/>
            <a:ext cx="8572560" cy="1143000"/>
          </a:xfrm>
        </p:spPr>
        <p:txBody>
          <a:bodyPr>
            <a:noAutofit/>
          </a:bodyPr>
          <a:lstStyle/>
          <a:p>
            <a:pPr algn="ctr"/>
            <a:r>
              <a:rPr lang="ar-DZ" sz="4800" b="1" dirty="0" smtClean="0">
                <a:latin typeface="Traditional Arabic" pitchFamily="18" charset="-78"/>
                <a:cs typeface="Traditional Arabic" pitchFamily="18" charset="-78"/>
              </a:rPr>
              <a:t>يبين أسطح ومحاور الحركة حسب</a:t>
            </a:r>
            <a:br>
              <a:rPr lang="ar-DZ" sz="4800" b="1" dirty="0" smtClean="0">
                <a:latin typeface="Traditional Arabic" pitchFamily="18" charset="-78"/>
                <a:cs typeface="Traditional Arabic" pitchFamily="18" charset="-78"/>
              </a:rPr>
            </a:br>
            <a:r>
              <a:rPr lang="fr-FR" sz="3600" b="1" dirty="0" smtClean="0">
                <a:latin typeface="Traditional Arabic" pitchFamily="18" charset="-78"/>
                <a:cs typeface="Traditional Arabic" pitchFamily="18" charset="-78"/>
              </a:rPr>
              <a:t>( Williams</a:t>
            </a:r>
            <a:r>
              <a:rPr lang="ar-DZ" sz="3600" b="1" dirty="0" smtClean="0">
                <a:latin typeface="Traditional Arabic" pitchFamily="18" charset="-78"/>
                <a:cs typeface="Traditional Arabic" pitchFamily="18" charset="-78"/>
              </a:rPr>
              <a:t>( </a:t>
            </a:r>
            <a:r>
              <a:rPr lang="fr-FR" sz="3600" b="1" dirty="0" smtClean="0">
                <a:latin typeface="Traditional Arabic" pitchFamily="18" charset="-78"/>
                <a:cs typeface="Traditional Arabic" pitchFamily="18" charset="-78"/>
              </a:rPr>
              <a:t> 1986</a:t>
            </a:r>
            <a:endParaRPr lang="fr-FR" sz="3600" dirty="0">
              <a:latin typeface="Traditional Arabic" pitchFamily="18" charset="-78"/>
              <a:cs typeface="Traditional Arabic" pitchFamily="18" charset="-78"/>
            </a:endParaRPr>
          </a:p>
        </p:txBody>
      </p:sp>
      <p:pic>
        <p:nvPicPr>
          <p:cNvPr id="2050" name="Picture 2"/>
          <p:cNvPicPr>
            <a:picLocks noGrp="1" noChangeAspect="1" noChangeArrowheads="1"/>
          </p:cNvPicPr>
          <p:nvPr>
            <p:ph idx="1"/>
          </p:nvPr>
        </p:nvPicPr>
        <p:blipFill>
          <a:blip r:embed="rId2"/>
          <a:stretch>
            <a:fillRect/>
          </a:stretch>
        </p:blipFill>
        <p:spPr bwMode="auto">
          <a:xfrm>
            <a:off x="214282" y="1988840"/>
            <a:ext cx="8822214" cy="439248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16632"/>
            <a:ext cx="7055380" cy="504056"/>
          </a:xfrm>
        </p:spPr>
        <p:txBody>
          <a:bodyPr/>
          <a:lstStyle/>
          <a:p>
            <a:pPr algn="ctr"/>
            <a:r>
              <a:rPr lang="ar-DZ" sz="4000" b="1" dirty="0" smtClean="0">
                <a:solidFill>
                  <a:srgbClr val="FF0000"/>
                </a:solidFill>
                <a:latin typeface="Traditional Arabic" pitchFamily="18" charset="-78"/>
                <a:cs typeface="Traditional Arabic" pitchFamily="18" charset="-78"/>
              </a:rPr>
              <a:t>الحركات الأساسية حول مفاصل </a:t>
            </a:r>
            <a:r>
              <a:rPr lang="ar-DZ" sz="4000" b="1" dirty="0" smtClean="0">
                <a:solidFill>
                  <a:srgbClr val="FF0000"/>
                </a:solidFill>
                <a:latin typeface="Traditional Arabic" pitchFamily="18" charset="-78"/>
                <a:cs typeface="Traditional Arabic" pitchFamily="18" charset="-78"/>
              </a:rPr>
              <a:t>الجسم</a:t>
            </a:r>
            <a:endParaRPr lang="fr-FR" sz="4000" dirty="0">
              <a:solidFill>
                <a:srgbClr val="FF0000"/>
              </a:solidFill>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620688"/>
            <a:ext cx="8928992" cy="6120680"/>
          </a:xfrm>
        </p:spPr>
        <p:txBody>
          <a:bodyPr>
            <a:noAutofit/>
          </a:bodyPr>
          <a:lstStyle/>
          <a:p>
            <a:pPr algn="r" rtl="1">
              <a:buNone/>
            </a:pPr>
            <a:r>
              <a:rPr lang="ar-DZ" sz="3600" b="1" dirty="0" smtClean="0">
                <a:latin typeface="Traditional Arabic" pitchFamily="18" charset="-78"/>
                <a:cs typeface="Traditional Arabic" pitchFamily="18" charset="-78"/>
              </a:rPr>
              <a:t>إن دراسة الحركة الخاصة بأجزاء الجسم تتطلب تعريفا دقيقا ومحددا بحيث يمثل تحديد الحركة ومجالها أحد الصعوبات الميدانية والتي يجب على المدرسين والمدريين الإلمام بها بحيث تمثل الأساس الأولي للدراسة وتحليل باقي الحركات المطلوبة خلال الأداء الحركي لمختلف الفعاليات الرياضية.</a:t>
            </a:r>
          </a:p>
          <a:p>
            <a:pPr algn="r" rtl="1">
              <a:buNone/>
            </a:pPr>
            <a:r>
              <a:rPr lang="ar-DZ" sz="3600" b="1" dirty="0" smtClean="0">
                <a:latin typeface="Traditional Arabic" pitchFamily="18" charset="-78"/>
                <a:cs typeface="Traditional Arabic" pitchFamily="18" charset="-78"/>
              </a:rPr>
              <a:t> وإن تحديد وتعريف أي حركة كما أشرنا سابقا يجب إسقاط على نظام معين ثابت (</a:t>
            </a:r>
            <a:r>
              <a:rPr lang="ar-DZ" sz="3600" b="1" dirty="0" smtClean="0">
                <a:solidFill>
                  <a:srgbClr val="FF0000"/>
                </a:solidFill>
                <a:latin typeface="Traditional Arabic" pitchFamily="18" charset="-78"/>
                <a:cs typeface="Traditional Arabic" pitchFamily="18" charset="-78"/>
              </a:rPr>
              <a:t>الموضع</a:t>
            </a:r>
            <a:r>
              <a:rPr lang="ar-DZ" sz="3600" b="1" dirty="0" smtClean="0">
                <a:latin typeface="Traditional Arabic" pitchFamily="18" charset="-78"/>
                <a:cs typeface="Traditional Arabic" pitchFamily="18" charset="-78"/>
              </a:rPr>
              <a:t> </a:t>
            </a:r>
            <a:r>
              <a:rPr lang="ar-DZ" sz="3600" b="1" dirty="0" smtClean="0">
                <a:solidFill>
                  <a:srgbClr val="FF0000"/>
                </a:solidFill>
                <a:latin typeface="Traditional Arabic" pitchFamily="18" charset="-78"/>
                <a:cs typeface="Traditional Arabic" pitchFamily="18" charset="-78"/>
              </a:rPr>
              <a:t>التشريحي</a:t>
            </a:r>
            <a:r>
              <a:rPr lang="ar-DZ" sz="3600" b="1" dirty="0" smtClean="0">
                <a:latin typeface="Traditional Arabic" pitchFamily="18" charset="-78"/>
                <a:cs typeface="Traditional Arabic" pitchFamily="18" charset="-78"/>
              </a:rPr>
              <a:t>) إضافة إلى أن الدراسة التحليلية تشير إلى أن المفاصل يمكنها أن تتحرك حول ثلاثة محاور أساسية التي تطرقنا لها</a:t>
            </a:r>
            <a:r>
              <a:rPr lang="fr-FR" sz="3200" b="1" dirty="0" err="1" smtClean="0">
                <a:latin typeface="Traditional Arabic" pitchFamily="18" charset="-78"/>
                <a:cs typeface="Traditional Arabic" pitchFamily="18" charset="-78"/>
              </a:rPr>
              <a:t>XyZ</a:t>
            </a:r>
            <a:r>
              <a:rPr lang="fr-FR"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a:t>
            </a:r>
            <a:r>
              <a:rPr lang="fr-FR" sz="3600" b="1" dirty="0" smtClean="0">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وفي كل الدراسات التي تمثل الحركة موضوعها يلجأ </a:t>
            </a:r>
            <a:r>
              <a:rPr lang="ar-DZ" sz="3600" b="1" dirty="0" err="1" smtClean="0">
                <a:latin typeface="Traditional Arabic" pitchFamily="18" charset="-78"/>
                <a:cs typeface="Traditional Arabic" pitchFamily="18" charset="-78"/>
              </a:rPr>
              <a:t>الاختصائيين</a:t>
            </a:r>
            <a:r>
              <a:rPr lang="ar-DZ" sz="3600" b="1" dirty="0" smtClean="0">
                <a:latin typeface="Traditional Arabic" pitchFamily="18" charset="-78"/>
                <a:cs typeface="Traditional Arabic" pitchFamily="18" charset="-78"/>
              </a:rPr>
              <a:t> لإتباع قاعدة اليد اليمنى لتحديد الخصائص الزمنية والهندسية للحركة.</a:t>
            </a:r>
            <a:endParaRPr lang="fr-FR" sz="3600" b="1" dirty="0">
              <a:latin typeface="Traditional Arabic" pitchFamily="18" charset="-78"/>
              <a:cs typeface="Traditional Arabic" pitchFamily="18"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359" y="260648"/>
            <a:ext cx="8712968" cy="810416"/>
          </a:xfrm>
        </p:spPr>
        <p:txBody>
          <a:bodyPr/>
          <a:lstStyle/>
          <a:p>
            <a:pPr algn="ctr"/>
            <a:r>
              <a:rPr lang="ar-DZ" b="1" dirty="0" smtClean="0">
                <a:solidFill>
                  <a:srgbClr val="FF0000"/>
                </a:solidFill>
                <a:latin typeface="Traditional Arabic" pitchFamily="18" charset="-78"/>
                <a:cs typeface="Traditional Arabic" pitchFamily="18" charset="-78"/>
              </a:rPr>
              <a:t>قاعدة اليد اليمنى لتحديد اتجاهات </a:t>
            </a:r>
            <a:r>
              <a:rPr lang="ar-DZ" b="1" dirty="0" smtClean="0">
                <a:solidFill>
                  <a:srgbClr val="FF0000"/>
                </a:solidFill>
                <a:latin typeface="Traditional Arabic" pitchFamily="18" charset="-78"/>
                <a:cs typeface="Traditional Arabic" pitchFamily="18" charset="-78"/>
              </a:rPr>
              <a:t>المحاور</a:t>
            </a:r>
            <a:endParaRPr lang="fr-FR" dirty="0">
              <a:solidFill>
                <a:srgbClr val="FF0000"/>
              </a:solidFill>
              <a:latin typeface="Traditional Arabic" pitchFamily="18" charset="-78"/>
              <a:cs typeface="Traditional Arabic" pitchFamily="18" charset="-78"/>
            </a:endParaRPr>
          </a:p>
        </p:txBody>
      </p:sp>
      <p:pic>
        <p:nvPicPr>
          <p:cNvPr id="1026" name="Picture 2"/>
          <p:cNvPicPr>
            <a:picLocks noGrp="1" noChangeAspect="1" noChangeArrowheads="1"/>
          </p:cNvPicPr>
          <p:nvPr>
            <p:ph idx="1"/>
          </p:nvPr>
        </p:nvPicPr>
        <p:blipFill>
          <a:blip r:embed="rId2"/>
          <a:srcRect/>
          <a:stretch>
            <a:fillRect/>
          </a:stretch>
        </p:blipFill>
        <p:spPr bwMode="auto">
          <a:xfrm>
            <a:off x="323529" y="1071064"/>
            <a:ext cx="8497798" cy="531026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286544"/>
          </a:xfrm>
        </p:spPr>
        <p:txBody>
          <a:bodyPr>
            <a:noAutofit/>
          </a:bodyPr>
          <a:lstStyle/>
          <a:p>
            <a:pPr algn="r" rtl="1"/>
            <a:r>
              <a:rPr lang="ar-DZ" sz="4000" b="1" dirty="0" smtClean="0">
                <a:latin typeface="Traditional Arabic" pitchFamily="18" charset="-78"/>
                <a:cs typeface="Traditional Arabic" pitchFamily="18" charset="-78"/>
              </a:rPr>
              <a:t>وإن اختلاف مفاصل الجسم من حيث التركيب التشريحي للسطحين اللذين يشكلان المفصل، وكذلك اختلاف مفاصل الجسم من حيث عدد المحاور التي تعمل عليها، يساعد على توفير الإمكانية للقيام بمجموعة كبيرة من الحركات حولها.</a:t>
            </a:r>
          </a:p>
          <a:p>
            <a:pPr algn="r" rtl="1"/>
            <a:r>
              <a:rPr lang="ar-DZ" sz="4000" b="1" dirty="0" smtClean="0">
                <a:latin typeface="Traditional Arabic" pitchFamily="18" charset="-78"/>
                <a:cs typeface="Traditional Arabic" pitchFamily="18" charset="-78"/>
              </a:rPr>
              <a:t>وبالنظر إلى أن معظم مفاصل الجسم هو من النوع المحوري فإنها تسمح بتحريك مختلف أعضاء الجسم بالعديد من الحركات وأن كل حركة لأي جزء يجب أن توصف وصفا دقيقا من خلال المستوى الذي تتم فيه وحول أي محور والتي صنفت حسب الاختصاصيين في التشريح الوظيفي أبجديا طبقا للنموذج التالي:</a:t>
            </a:r>
            <a:endParaRPr lang="fr-FR" sz="4000" b="1" dirty="0">
              <a:latin typeface="Traditional Arabic" pitchFamily="18" charset="-78"/>
              <a:cs typeface="Traditional Arabic" pitchFamily="18"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9018168" cy="1400530"/>
          </a:xfrm>
        </p:spPr>
        <p:txBody>
          <a:bodyPr>
            <a:normAutofit/>
          </a:bodyPr>
          <a:lstStyle/>
          <a:p>
            <a:pPr algn="ctr"/>
            <a:r>
              <a:rPr lang="ar-DZ" b="1" dirty="0" smtClean="0">
                <a:solidFill>
                  <a:srgbClr val="FF0000"/>
                </a:solidFill>
                <a:latin typeface="Traditional Arabic" pitchFamily="18" charset="-78"/>
                <a:cs typeface="Traditional Arabic" pitchFamily="18" charset="-78"/>
              </a:rPr>
              <a:t>يبين الوضعية التشريحية واتجاه الحركات المعتمدة في وصف حركات الجسم</a:t>
            </a:r>
            <a:endParaRPr lang="fr-FR" dirty="0">
              <a:solidFill>
                <a:srgbClr val="FF0000"/>
              </a:solidFill>
              <a:latin typeface="Traditional Arabic" pitchFamily="18" charset="-78"/>
              <a:cs typeface="Traditional Arabic" pitchFamily="18" charset="-78"/>
            </a:endParaRPr>
          </a:p>
        </p:txBody>
      </p:sp>
      <p:pic>
        <p:nvPicPr>
          <p:cNvPr id="4" name="Espace réservé du contenu 3" descr="800px-Anatomical_directions_(fr).svg.png"/>
          <p:cNvPicPr>
            <a:picLocks noGrp="1" noChangeAspect="1"/>
          </p:cNvPicPr>
          <p:nvPr>
            <p:ph idx="1"/>
          </p:nvPr>
        </p:nvPicPr>
        <p:blipFill>
          <a:blip r:embed="rId2"/>
          <a:stretch>
            <a:fillRect/>
          </a:stretch>
        </p:blipFill>
        <p:spPr>
          <a:xfrm>
            <a:off x="251520" y="1585044"/>
            <a:ext cx="8568952" cy="4824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357166"/>
            <a:ext cx="8821644" cy="6286544"/>
          </a:xfrm>
        </p:spPr>
        <p:txBody>
          <a:bodyPr>
            <a:normAutofit/>
          </a:bodyPr>
          <a:lstStyle/>
          <a:p>
            <a:pPr algn="ctr" rtl="1">
              <a:buNone/>
            </a:pPr>
            <a:r>
              <a:rPr lang="ar-DZ" sz="3200" b="1" dirty="0" smtClean="0">
                <a:latin typeface="Traditional Arabic" pitchFamily="18" charset="-78"/>
                <a:cs typeface="Traditional Arabic" pitchFamily="18" charset="-78"/>
              </a:rPr>
              <a:t>وأن أي حركة يتحركها أي جزء من أجزاء الجسم تتم حول محور يمر بالمفصل الذي تنتج فيه الحركة وعلى مستوى فراغي متعامد على هذا المحور، ولذلك تسمى الحركات أو تعرف بناءا على تمفصل للجزء المتحرك وليس بناءا على الطرف المتحرك وتتمثل هذه الحركات الأساسية في:</a:t>
            </a:r>
          </a:p>
          <a:p>
            <a:pPr algn="ctr" rtl="1">
              <a:buNone/>
            </a:pPr>
            <a:r>
              <a:rPr lang="ar-DZ" sz="3200" b="1" dirty="0" smtClean="0">
                <a:solidFill>
                  <a:srgbClr val="FF0000"/>
                </a:solidFill>
                <a:latin typeface="Traditional Arabic" pitchFamily="18" charset="-78"/>
                <a:cs typeface="Traditional Arabic" pitchFamily="18" charset="-78"/>
              </a:rPr>
              <a:t>الثني: </a:t>
            </a:r>
            <a:r>
              <a:rPr lang="fr-FR" sz="3200" b="1" dirty="0" smtClean="0">
                <a:solidFill>
                  <a:srgbClr val="FF0000"/>
                </a:solidFill>
                <a:latin typeface="Traditional Arabic" pitchFamily="18" charset="-78"/>
                <a:cs typeface="Traditional Arabic" pitchFamily="18" charset="-78"/>
              </a:rPr>
              <a:t>Flexion</a:t>
            </a:r>
          </a:p>
          <a:p>
            <a:pPr algn="ctr" rtl="1">
              <a:buNone/>
            </a:pPr>
            <a:r>
              <a:rPr lang="ar-DZ" sz="3200" b="1" dirty="0" smtClean="0">
                <a:latin typeface="Traditional Arabic" pitchFamily="18" charset="-78"/>
                <a:cs typeface="Traditional Arabic" pitchFamily="18" charset="-78"/>
              </a:rPr>
              <a:t>هو عملية تقريب عظمين متمفصلين إلى بعضهما وهي تؤدي إلى صغر الزاوية بينهما ويمكن الاستدلال على هذه الحركة بتناقض زاوية المفصل ومن أمثلة هذه الحركة: ثني الركبة برفع الساق خلفا، رفع الساق مع ثبات العضلة.</a:t>
            </a:r>
          </a:p>
          <a:p>
            <a:pPr algn="ctr" rtl="1">
              <a:buNone/>
            </a:pPr>
            <a:r>
              <a:rPr lang="ar-DZ" sz="3200" b="1" dirty="0" smtClean="0">
                <a:latin typeface="Traditional Arabic" pitchFamily="18" charset="-78"/>
                <a:cs typeface="Traditional Arabic" pitchFamily="18" charset="-78"/>
              </a:rPr>
              <a:t>ويندرج تحت هذا النوع من الحركة نوعين:</a:t>
            </a:r>
          </a:p>
          <a:p>
            <a:pPr algn="ctr" rtl="1">
              <a:buNone/>
            </a:pPr>
            <a:r>
              <a:rPr lang="ar-DZ" sz="3200" b="1" dirty="0" smtClean="0">
                <a:latin typeface="Traditional Arabic" pitchFamily="18" charset="-78"/>
                <a:cs typeface="Traditional Arabic" pitchFamily="18" charset="-78"/>
              </a:rPr>
              <a:t>       القبض الزائد </a:t>
            </a:r>
            <a:r>
              <a:rPr lang="fr-FR" sz="3200" b="1" dirty="0" smtClean="0">
                <a:solidFill>
                  <a:srgbClr val="FF0000"/>
                </a:solidFill>
                <a:latin typeface="Traditional Arabic" pitchFamily="18" charset="-78"/>
                <a:cs typeface="Traditional Arabic" pitchFamily="18" charset="-78"/>
              </a:rPr>
              <a:t>Hyper flexion</a:t>
            </a:r>
            <a:r>
              <a:rPr lang="fr-FR" sz="3200" b="1" dirty="0" smtClean="0">
                <a:latin typeface="Traditional Arabic" pitchFamily="18" charset="-78"/>
                <a:cs typeface="Traditional Arabic" pitchFamily="18" charset="-78"/>
              </a:rPr>
              <a:t/>
            </a:r>
            <a:br>
              <a:rPr lang="fr-FR" sz="3200" b="1" dirty="0" smtClean="0">
                <a:latin typeface="Traditional Arabic" pitchFamily="18" charset="-78"/>
                <a:cs typeface="Traditional Arabic" pitchFamily="18" charset="-78"/>
              </a:rPr>
            </a:br>
            <a:r>
              <a:rPr lang="ar-DZ" sz="3200" b="1" dirty="0" smtClean="0">
                <a:latin typeface="Traditional Arabic" pitchFamily="18" charset="-78"/>
                <a:cs typeface="Traditional Arabic" pitchFamily="18" charset="-78"/>
              </a:rPr>
              <a:t> القبض الخارجي </a:t>
            </a:r>
            <a:r>
              <a:rPr lang="fr-FR" sz="3200" b="1" dirty="0" smtClean="0">
                <a:solidFill>
                  <a:srgbClr val="FF0000"/>
                </a:solidFill>
                <a:latin typeface="Traditional Arabic" pitchFamily="18" charset="-78"/>
                <a:cs typeface="Traditional Arabic" pitchFamily="18" charset="-78"/>
              </a:rPr>
              <a:t>Flexion latéral</a:t>
            </a:r>
            <a:endParaRPr lang="fr-FR" sz="3200" b="1" dirty="0">
              <a:latin typeface="Traditional Arabic" pitchFamily="18" charset="-78"/>
              <a:cs typeface="Traditional Arabic" pitchFamily="18"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929718" cy="2506290"/>
          </a:xfrm>
        </p:spPr>
        <p:txBody>
          <a:bodyPr>
            <a:noAutofit/>
          </a:bodyPr>
          <a:lstStyle/>
          <a:p>
            <a:pPr algn="ctr" rtl="1"/>
            <a:r>
              <a:rPr lang="ar-DZ" sz="3200" b="1" dirty="0" smtClean="0">
                <a:solidFill>
                  <a:srgbClr val="FF0000"/>
                </a:solidFill>
                <a:latin typeface="Traditional Arabic" pitchFamily="18" charset="-78"/>
                <a:cs typeface="Traditional Arabic" pitchFamily="18" charset="-78"/>
              </a:rPr>
              <a:t>المد: </a:t>
            </a:r>
            <a:r>
              <a:rPr lang="fr-FR" sz="3200" b="1" dirty="0" smtClean="0">
                <a:solidFill>
                  <a:srgbClr val="FF0000"/>
                </a:solidFill>
                <a:latin typeface="Traditional Arabic" pitchFamily="18" charset="-78"/>
                <a:cs typeface="Traditional Arabic" pitchFamily="18" charset="-78"/>
              </a:rPr>
              <a:t>Extension</a:t>
            </a:r>
            <a:r>
              <a:rPr lang="fr-FR" sz="2800" b="1" dirty="0" smtClean="0">
                <a:latin typeface="Traditional Arabic" pitchFamily="18" charset="-78"/>
                <a:cs typeface="Traditional Arabic" pitchFamily="18" charset="-78"/>
              </a:rPr>
              <a:t/>
            </a:r>
            <a:br>
              <a:rPr lang="fr-FR" sz="2800" b="1" dirty="0" smtClean="0">
                <a:latin typeface="Traditional Arabic" pitchFamily="18" charset="-78"/>
                <a:cs typeface="Traditional Arabic" pitchFamily="18" charset="-78"/>
              </a:rPr>
            </a:br>
            <a:r>
              <a:rPr lang="ar-DZ" sz="3200" b="1" dirty="0" smtClean="0">
                <a:latin typeface="Traditional Arabic" pitchFamily="18" charset="-78"/>
                <a:cs typeface="Traditional Arabic" pitchFamily="18" charset="-78"/>
              </a:rPr>
              <a:t>عكس الثني وهو العملية التي تؤدي إلى إبعاد جزئي العظمين المنفصلين عن بعضهما مما يسبب زيادة وكبر الزاوية بينهما </a:t>
            </a:r>
            <a:r>
              <a:rPr lang="ar-DZ" sz="3200" b="1" dirty="0" err="1" smtClean="0">
                <a:latin typeface="Traditional Arabic" pitchFamily="18" charset="-78"/>
                <a:cs typeface="Traditional Arabic" pitchFamily="18" charset="-78"/>
              </a:rPr>
              <a:t>و</a:t>
            </a:r>
            <a:r>
              <a:rPr lang="ar-DZ" sz="3200" b="1" dirty="0" smtClean="0">
                <a:latin typeface="Traditional Arabic" pitchFamily="18" charset="-78"/>
                <a:cs typeface="Traditional Arabic" pitchFamily="18" charset="-78"/>
              </a:rPr>
              <a:t> هو زيادة الزاوية (المسافة) بين العظمين المتصلة بالمفصل وبالتالي فإن حركة المد هي عكس حركة الثني، مع الاختلاف في العضلات المسئولة عن كل حركة.</a:t>
            </a:r>
            <a:endParaRPr lang="fr-FR" sz="2800" b="1" dirty="0">
              <a:solidFill>
                <a:srgbClr val="FF0000"/>
              </a:solidFill>
              <a:latin typeface="Traditional Arabic" pitchFamily="18" charset="-78"/>
              <a:cs typeface="Traditional Arabic" pitchFamily="18"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785786" y="2928934"/>
            <a:ext cx="7143800" cy="3143272"/>
          </a:xfrm>
          <a:prstGeom prst="rect">
            <a:avLst/>
          </a:prstGeom>
          <a:noFill/>
          <a:ln w="9525">
            <a:noFill/>
            <a:miter lim="800000"/>
            <a:headEnd/>
            <a:tailEnd/>
          </a:ln>
          <a:effectLst/>
        </p:spPr>
      </p:pic>
      <p:sp>
        <p:nvSpPr>
          <p:cNvPr id="5" name="Rectangle 4"/>
          <p:cNvSpPr/>
          <p:nvPr/>
        </p:nvSpPr>
        <p:spPr>
          <a:xfrm>
            <a:off x="1357290" y="6072206"/>
            <a:ext cx="6328848" cy="523220"/>
          </a:xfrm>
          <a:prstGeom prst="rect">
            <a:avLst/>
          </a:prstGeom>
        </p:spPr>
        <p:txBody>
          <a:bodyPr wrap="none">
            <a:spAutoFit/>
          </a:bodyPr>
          <a:lstStyle/>
          <a:p>
            <a:pPr algn="ctr" rtl="1"/>
            <a:r>
              <a:rPr lang="ar-DZ" sz="2800" b="1" dirty="0" smtClean="0">
                <a:solidFill>
                  <a:srgbClr val="FF0000"/>
                </a:solidFill>
              </a:rPr>
              <a:t>يبين حركة الثني </a:t>
            </a:r>
            <a:r>
              <a:rPr lang="ar-DZ" sz="2800" b="1" dirty="0" err="1" smtClean="0">
                <a:solidFill>
                  <a:srgbClr val="FF0000"/>
                </a:solidFill>
              </a:rPr>
              <a:t>و</a:t>
            </a:r>
            <a:r>
              <a:rPr lang="ar-DZ" sz="2800" b="1" dirty="0" smtClean="0">
                <a:solidFill>
                  <a:srgbClr val="FF0000"/>
                </a:solidFill>
              </a:rPr>
              <a:t> المد في مفصل المرفق </a:t>
            </a:r>
            <a:r>
              <a:rPr lang="fr-FR" sz="2800" b="1" dirty="0" smtClean="0">
                <a:solidFill>
                  <a:srgbClr val="FF0000"/>
                </a:solidFill>
              </a:rPr>
              <a:t>le coude</a:t>
            </a:r>
            <a:endParaRPr lang="fr-FR" sz="2800"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88640"/>
            <a:ext cx="8856984" cy="6072230"/>
          </a:xfrm>
        </p:spPr>
        <p:txBody>
          <a:bodyPr>
            <a:noAutofit/>
          </a:bodyPr>
          <a:lstStyle/>
          <a:p>
            <a:pPr marL="0" indent="0" algn="ctr" rtl="1">
              <a:buNone/>
            </a:pPr>
            <a:r>
              <a:rPr lang="ar-DZ" sz="3600" b="1" dirty="0" smtClean="0">
                <a:latin typeface="Traditional Arabic" pitchFamily="18" charset="-78"/>
                <a:cs typeface="Traditional Arabic" pitchFamily="18" charset="-78"/>
              </a:rPr>
              <a:t>-أما بالنسبة </a:t>
            </a:r>
            <a:r>
              <a:rPr lang="ar-DZ" sz="3600" b="1" dirty="0" smtClean="0">
                <a:solidFill>
                  <a:srgbClr val="FF0000"/>
                </a:solidFill>
                <a:latin typeface="Traditional Arabic" pitchFamily="18" charset="-78"/>
                <a:cs typeface="Traditional Arabic" pitchFamily="18" charset="-78"/>
              </a:rPr>
              <a:t>للقبض الزائد </a:t>
            </a:r>
            <a:r>
              <a:rPr lang="ar-DZ" sz="3600" b="1" dirty="0" smtClean="0">
                <a:latin typeface="Traditional Arabic" pitchFamily="18" charset="-78"/>
                <a:cs typeface="Traditional Arabic" pitchFamily="18" charset="-78"/>
              </a:rPr>
              <a:t>فيظهر في حركة... عندما يستمر في حركته القبض إلى ما بعد الوضع </a:t>
            </a:r>
            <a:r>
              <a:rPr lang="ar-DZ" sz="4000" b="1" dirty="0" smtClean="0">
                <a:latin typeface="Traditional Arabic" pitchFamily="18" charset="-78"/>
                <a:cs typeface="Traditional Arabic" pitchFamily="18" charset="-78"/>
              </a:rPr>
              <a:t>العمودي</a:t>
            </a:r>
            <a:r>
              <a:rPr lang="ar-DZ" sz="3600" b="1" dirty="0" smtClean="0">
                <a:latin typeface="Traditional Arabic" pitchFamily="18" charset="-78"/>
                <a:cs typeface="Traditional Arabic" pitchFamily="18" charset="-78"/>
              </a:rPr>
              <a:t>، وفي أغلب حركة أعضاء الجسم خلال القبض فإنه يعبر عن </a:t>
            </a:r>
            <a:r>
              <a:rPr lang="fr-FR" sz="3600" b="1" dirty="0" smtClean="0">
                <a:latin typeface="Traditional Arabic" pitchFamily="18" charset="-78"/>
                <a:cs typeface="Traditional Arabic" pitchFamily="18" charset="-78"/>
              </a:rPr>
              <a:t>Hyper Flexion </a:t>
            </a:r>
            <a:r>
              <a:rPr lang="ar-DZ" sz="3600" b="1" dirty="0" smtClean="0">
                <a:latin typeface="Traditional Arabic" pitchFamily="18" charset="-78"/>
                <a:cs typeface="Traditional Arabic" pitchFamily="18" charset="-78"/>
              </a:rPr>
              <a:t>بزيادة مساحة التلامس بين عضو بين إحداهما يتجه نحو الآخر ويرتبط ذلك بالخصائص التشريحية للمفصل.</a:t>
            </a:r>
          </a:p>
          <a:p>
            <a:pPr marL="0" indent="0" algn="ctr" rtl="1">
              <a:buNone/>
            </a:pPr>
            <a:r>
              <a:rPr lang="ar-DZ" sz="3600" b="1" dirty="0" smtClean="0">
                <a:latin typeface="Traditional Arabic" pitchFamily="18" charset="-78"/>
                <a:cs typeface="Traditional Arabic" pitchFamily="18" charset="-78"/>
              </a:rPr>
              <a:t>- أما </a:t>
            </a:r>
            <a:r>
              <a:rPr lang="ar-DZ" sz="3600" b="1" dirty="0" smtClean="0">
                <a:solidFill>
                  <a:srgbClr val="FF0000"/>
                </a:solidFill>
                <a:latin typeface="Traditional Arabic" pitchFamily="18" charset="-78"/>
                <a:cs typeface="Traditional Arabic" pitchFamily="18" charset="-78"/>
              </a:rPr>
              <a:t>القبض الخارجي </a:t>
            </a:r>
            <a:r>
              <a:rPr lang="fr-FR" sz="3600" b="1" dirty="0" smtClean="0">
                <a:latin typeface="Traditional Arabic" pitchFamily="18" charset="-78"/>
                <a:cs typeface="Traditional Arabic" pitchFamily="18" charset="-78"/>
              </a:rPr>
              <a:t>Flexion latéral </a:t>
            </a:r>
            <a:r>
              <a:rPr lang="ar-DZ" sz="3600" b="1" dirty="0" smtClean="0">
                <a:latin typeface="Traditional Arabic" pitchFamily="18" charset="-78"/>
                <a:cs typeface="Traditional Arabic" pitchFamily="18" charset="-78"/>
              </a:rPr>
              <a:t> فهي حركة ترتبط بكل من الرأس والجذع على أحد الجانبين كما أنها تفسر الحركة الجانبية للأصبع الأوسط.</a:t>
            </a:r>
          </a:p>
          <a:p>
            <a:pPr marL="0" indent="0" algn="ctr" rtl="1">
              <a:buNone/>
            </a:pPr>
            <a:r>
              <a:rPr lang="ar-DZ" sz="3600" b="1" dirty="0" smtClean="0">
                <a:latin typeface="Traditional Arabic" pitchFamily="18" charset="-78"/>
                <a:cs typeface="Traditional Arabic" pitchFamily="18" charset="-78"/>
              </a:rPr>
              <a:t>وبالتالي فإن حركة الثني عبارة عن عملية انقباض عضلي يعمل على مفصل من مفاصل الجسم للتقريب بين عظمي هذا المفصل.</a:t>
            </a:r>
            <a:endParaRPr lang="fr-FR" sz="3600" b="1" dirty="0">
              <a:latin typeface="Traditional Arabic" pitchFamily="18" charset="-78"/>
              <a:cs typeface="Traditional Arabic" pitchFamily="18"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b="1" dirty="0" smtClean="0">
                <a:solidFill>
                  <a:srgbClr val="FF0000"/>
                </a:solidFill>
                <a:latin typeface="Traditional Arabic" pitchFamily="18" charset="-78"/>
                <a:cs typeface="Traditional Arabic" pitchFamily="18" charset="-78"/>
              </a:rPr>
              <a:t/>
            </a:r>
            <a:br>
              <a:rPr lang="ar-DZ" b="1" dirty="0" smtClean="0">
                <a:solidFill>
                  <a:srgbClr val="FF0000"/>
                </a:solidFill>
                <a:latin typeface="Traditional Arabic" pitchFamily="18" charset="-78"/>
                <a:cs typeface="Traditional Arabic" pitchFamily="18" charset="-78"/>
              </a:rPr>
            </a:br>
            <a:endParaRPr lang="fr-FR" dirty="0">
              <a:solidFill>
                <a:srgbClr val="FF0000"/>
              </a:solidFill>
              <a:latin typeface="Traditional Arabic" pitchFamily="18" charset="-78"/>
              <a:cs typeface="Traditional Arabic" pitchFamily="18" charset="-78"/>
            </a:endParaRPr>
          </a:p>
        </p:txBody>
      </p:sp>
      <p:sp>
        <p:nvSpPr>
          <p:cNvPr id="4" name="Espace réservé du contenu 3"/>
          <p:cNvSpPr>
            <a:spLocks noGrp="1"/>
          </p:cNvSpPr>
          <p:nvPr>
            <p:ph idx="1"/>
          </p:nvPr>
        </p:nvSpPr>
        <p:spPr>
          <a:xfrm>
            <a:off x="0" y="0"/>
            <a:ext cx="9144000" cy="6858000"/>
          </a:xfrm>
        </p:spPr>
        <p:txBody>
          <a:bodyPr>
            <a:noAutofit/>
          </a:bodyPr>
          <a:lstStyle/>
          <a:p>
            <a:pPr algn="ctr" rtl="1">
              <a:buNone/>
            </a:pPr>
            <a:r>
              <a:rPr lang="ar-DZ" sz="4800" b="1" dirty="0" smtClean="0">
                <a:solidFill>
                  <a:srgbClr val="FF0000"/>
                </a:solidFill>
                <a:latin typeface="Traditional Arabic" pitchFamily="18" charset="-78"/>
                <a:cs typeface="Traditional Arabic" pitchFamily="18" charset="-78"/>
              </a:rPr>
              <a:t>تمهيد:</a:t>
            </a:r>
          </a:p>
          <a:p>
            <a:pPr algn="r" rtl="1">
              <a:buNone/>
            </a:pPr>
            <a:r>
              <a:rPr lang="ar-DZ" sz="3200" b="1" dirty="0" smtClean="0">
                <a:latin typeface="Traditional Arabic" pitchFamily="18" charset="-78"/>
                <a:cs typeface="Traditional Arabic" pitchFamily="18" charset="-78"/>
              </a:rPr>
              <a:t>يعتبر</a:t>
            </a:r>
            <a:r>
              <a:rPr lang="ar-DZ"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الجسم البشري نظاما ميكانيكيا يشترك مع باقي الأجسام الأخرى في العديد من الخصائص الحركية ، </a:t>
            </a:r>
            <a:r>
              <a:rPr lang="ar-DZ" sz="3200" b="1" dirty="0" smtClean="0">
                <a:latin typeface="Traditional Arabic" pitchFamily="18" charset="-78"/>
                <a:cs typeface="Traditional Arabic" pitchFamily="18" charset="-78"/>
              </a:rPr>
              <a:t>وعليه فإن </a:t>
            </a:r>
            <a:r>
              <a:rPr lang="ar-DZ" sz="3200" b="1" dirty="0" smtClean="0">
                <a:latin typeface="Traditional Arabic" pitchFamily="18" charset="-78"/>
                <a:cs typeface="Traditional Arabic" pitchFamily="18" charset="-78"/>
              </a:rPr>
              <a:t>استخدامات علم الميكانيك بفروعه المختلفة و مختلف الأسس و المتغيرات الخاصة بالحركة قد أفادت كثيرا في دراسة حركة الجسم و تحديد العديد من خصائصه و مميزاته الحركية .و إن تحديد و دراسة حركات الجسم و أجزاءه المختلفة بفضل استخدام مصطلح </a:t>
            </a:r>
            <a:r>
              <a:rPr lang="ar-DZ" sz="3200" b="1" dirty="0" smtClean="0">
                <a:latin typeface="Traditional Arabic" pitchFamily="18" charset="-78"/>
                <a:cs typeface="Traditional Arabic" pitchFamily="18" charset="-78"/>
              </a:rPr>
              <a:t>مستويات</a:t>
            </a:r>
            <a:r>
              <a:rPr lang="ar-DZ"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الحركة و هي </a:t>
            </a:r>
            <a:r>
              <a:rPr lang="ar-DZ" sz="3200" b="1" dirty="0" smtClean="0">
                <a:latin typeface="Traditional Arabic" pitchFamily="18" charset="-78"/>
                <a:cs typeface="Traditional Arabic" pitchFamily="18" charset="-78"/>
              </a:rPr>
              <a:t>المستويات </a:t>
            </a:r>
            <a:r>
              <a:rPr lang="ar-DZ" sz="3200" b="1" dirty="0" smtClean="0">
                <a:latin typeface="Traditional Arabic" pitchFamily="18" charset="-78"/>
                <a:cs typeface="Traditional Arabic" pitchFamily="18" charset="-78"/>
              </a:rPr>
              <a:t>الفراغية التي يتحرك عليها الجسم و محاور الدوران التي تحدث حولها هذه الحركة .و المقصود بمستوى أو سطح الحركة علو المستويات أو الأسطح الفراغية التي تتم عليها </a:t>
            </a:r>
            <a:r>
              <a:rPr lang="ar-DZ" sz="3200" b="1" dirty="0" smtClean="0">
                <a:latin typeface="Traditional Arabic" pitchFamily="18" charset="-78"/>
                <a:cs typeface="Traditional Arabic" pitchFamily="18" charset="-78"/>
              </a:rPr>
              <a:t>الحركة، </a:t>
            </a:r>
            <a:r>
              <a:rPr lang="ar-DZ" sz="3200" b="1" dirty="0" smtClean="0">
                <a:latin typeface="Traditional Arabic" pitchFamily="18" charset="-78"/>
                <a:cs typeface="Traditional Arabic" pitchFamily="18" charset="-78"/>
              </a:rPr>
              <a:t>فنظرا لوجود ثلاثة أبعاد فإن هذا يعني وجود ثلاثة </a:t>
            </a:r>
            <a:r>
              <a:rPr lang="ar-DZ" sz="3200" b="1" dirty="0" smtClean="0">
                <a:latin typeface="Traditional Arabic" pitchFamily="18" charset="-78"/>
                <a:cs typeface="Traditional Arabic" pitchFamily="18" charset="-78"/>
              </a:rPr>
              <a:t>مستويات</a:t>
            </a:r>
            <a:r>
              <a:rPr lang="ar-DZ" sz="3200" b="1" dirty="0" smtClean="0">
                <a:latin typeface="Traditional Arabic" pitchFamily="18" charset="-78"/>
                <a:cs typeface="Traditional Arabic" pitchFamily="18" charset="-78"/>
              </a:rPr>
              <a:t> </a:t>
            </a:r>
            <a:r>
              <a:rPr lang="ar-DZ" sz="3200" b="1" dirty="0" smtClean="0">
                <a:latin typeface="Traditional Arabic" pitchFamily="18" charset="-78"/>
                <a:cs typeface="Traditional Arabic" pitchFamily="18" charset="-78"/>
              </a:rPr>
              <a:t>فراغية و ثلاثة محاور متعامدة عليها.و بالنسبة لحركة جسم الإنسان و مختلف أجزائه, فإن الحركة تتم في ثلاثة مستويات أو أسطح الحركة و هذه </a:t>
            </a:r>
            <a:r>
              <a:rPr lang="ar-DZ" sz="3200" b="1" dirty="0" smtClean="0">
                <a:latin typeface="Traditional Arabic" pitchFamily="18" charset="-78"/>
                <a:cs typeface="Traditional Arabic" pitchFamily="18" charset="-78"/>
              </a:rPr>
              <a:t>المستويات </a:t>
            </a:r>
            <a:r>
              <a:rPr lang="ar-DZ" sz="3200" b="1" dirty="0" smtClean="0">
                <a:latin typeface="Traditional Arabic" pitchFamily="18" charset="-78"/>
                <a:cs typeface="Traditional Arabic" pitchFamily="18" charset="-78"/>
              </a:rPr>
              <a:t>الثلاثة تتعامد مع بعضها البعض, بحيث يقسم كل سطح فيها الجسم "أو أجزائه" إلى قسمين متساويين في الوزن.</a:t>
            </a:r>
            <a:endParaRPr lang="fr-FR" sz="3200" b="1" dirty="0">
              <a:latin typeface="Traditional Arabic" pitchFamily="18" charset="-78"/>
              <a:cs typeface="Traditional Arabic" pitchFamily="18" charset="-7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2852"/>
            <a:ext cx="8856984" cy="6357982"/>
          </a:xfrm>
        </p:spPr>
        <p:txBody>
          <a:bodyPr>
            <a:noAutofit/>
          </a:bodyPr>
          <a:lstStyle/>
          <a:p>
            <a:pPr marL="0" indent="0" algn="ctr" rtl="1">
              <a:buNone/>
            </a:pPr>
            <a:r>
              <a:rPr lang="ar-DZ" sz="2800" b="1" dirty="0" smtClean="0">
                <a:solidFill>
                  <a:srgbClr val="FF0000"/>
                </a:solidFill>
                <a:latin typeface="Traditional Arabic" pitchFamily="18" charset="-78"/>
                <a:cs typeface="Traditional Arabic" pitchFamily="18" charset="-78"/>
              </a:rPr>
              <a:t>التبعيد : </a:t>
            </a:r>
            <a:r>
              <a:rPr lang="fr-FR" sz="2800" b="1" dirty="0" smtClean="0">
                <a:solidFill>
                  <a:srgbClr val="FF0000"/>
                </a:solidFill>
                <a:latin typeface="Traditional Arabic" pitchFamily="18" charset="-78"/>
                <a:cs typeface="Traditional Arabic" pitchFamily="18" charset="-78"/>
              </a:rPr>
              <a:t>Abduction</a:t>
            </a:r>
          </a:p>
          <a:p>
            <a:pPr marL="0" indent="0" algn="ctr" rtl="1">
              <a:buNone/>
            </a:pPr>
            <a:r>
              <a:rPr lang="ar-DZ" sz="2800" b="1" dirty="0" smtClean="0">
                <a:latin typeface="Traditional Arabic" pitchFamily="18" charset="-78"/>
                <a:cs typeface="Traditional Arabic" pitchFamily="18" charset="-78"/>
              </a:rPr>
              <a:t>هي الحركة التي تتم في المستوى الجانبي والتي يبتعد فيها أي طرف من أطراف الجسم عن الخط الوسط للجسم. وتتجلى هذه الحركة في رفع الذراعين أو الرجلين جانبا.</a:t>
            </a:r>
          </a:p>
          <a:p>
            <a:pPr marL="0" indent="0" algn="ctr" rtl="1">
              <a:buNone/>
            </a:pPr>
            <a:r>
              <a:rPr lang="ar-DZ" sz="2800" b="1" dirty="0" smtClean="0">
                <a:solidFill>
                  <a:srgbClr val="FF0000"/>
                </a:solidFill>
                <a:latin typeface="Traditional Arabic" pitchFamily="18" charset="-78"/>
                <a:cs typeface="Traditional Arabic" pitchFamily="18" charset="-78"/>
              </a:rPr>
              <a:t>التقريب: </a:t>
            </a:r>
            <a:r>
              <a:rPr lang="fr-FR" sz="2800" b="1" dirty="0" smtClean="0">
                <a:solidFill>
                  <a:srgbClr val="FF0000"/>
                </a:solidFill>
                <a:latin typeface="Traditional Arabic" pitchFamily="18" charset="-78"/>
                <a:cs typeface="Traditional Arabic" pitchFamily="18" charset="-78"/>
              </a:rPr>
              <a:t>Adduction</a:t>
            </a:r>
          </a:p>
          <a:p>
            <a:pPr marL="0" indent="0" algn="ctr" rtl="1">
              <a:buNone/>
            </a:pPr>
            <a:r>
              <a:rPr lang="ar-DZ" sz="2800" b="1" dirty="0" smtClean="0">
                <a:latin typeface="Traditional Arabic" pitchFamily="18" charset="-78"/>
                <a:cs typeface="Traditional Arabic" pitchFamily="18" charset="-78"/>
              </a:rPr>
              <a:t>عكس التبعيد حيث يقترب أحد أطراف الجسم باتجاه خط الوسط للجسم ، وتتجلى في حركة خفض الذراع للأسفل بعد أداء حركة التبعيد.</a:t>
            </a:r>
          </a:p>
          <a:p>
            <a:pPr marL="0" indent="0" algn="ctr" rtl="1">
              <a:buNone/>
            </a:pPr>
            <a:r>
              <a:rPr lang="ar-DZ" sz="2800" b="1" dirty="0" smtClean="0">
                <a:solidFill>
                  <a:srgbClr val="FF0000"/>
                </a:solidFill>
                <a:latin typeface="Traditional Arabic" pitchFamily="18" charset="-78"/>
                <a:cs typeface="Traditional Arabic" pitchFamily="18" charset="-78"/>
              </a:rPr>
              <a:t>الدوران: </a:t>
            </a:r>
            <a:r>
              <a:rPr lang="fr-FR" sz="2800" b="1" dirty="0" smtClean="0">
                <a:solidFill>
                  <a:srgbClr val="FF0000"/>
                </a:solidFill>
                <a:latin typeface="Traditional Arabic" pitchFamily="18" charset="-78"/>
                <a:cs typeface="Traditional Arabic" pitchFamily="18" charset="-78"/>
              </a:rPr>
              <a:t>Circumduction</a:t>
            </a:r>
          </a:p>
          <a:p>
            <a:pPr marL="0" indent="0" algn="ctr" rtl="1">
              <a:buNone/>
            </a:pPr>
            <a:r>
              <a:rPr lang="ar-DZ" sz="2800" b="1" dirty="0" smtClean="0">
                <a:latin typeface="Traditional Arabic" pitchFamily="18" charset="-78"/>
                <a:cs typeface="Traditional Arabic" pitchFamily="18" charset="-78"/>
              </a:rPr>
              <a:t>يتخذ الجزء المتحرك مسار مخروطي قمته هي المفصل وقاعدته نهاية الطرف المتحرك، وهي حركة تميز جميع المفاصل الثنائية المحاور والمتعددة المحاور، وتتم هذه الحركة على أي محور من محاور الحركة وفي أي سطح كذلك.</a:t>
            </a:r>
          </a:p>
          <a:p>
            <a:pPr marL="0" indent="0" algn="ctr" rtl="1">
              <a:buNone/>
            </a:pPr>
            <a:r>
              <a:rPr lang="ar-DZ" sz="2800" b="1" dirty="0" smtClean="0">
                <a:latin typeface="Traditional Arabic" pitchFamily="18" charset="-78"/>
                <a:cs typeface="Traditional Arabic" pitchFamily="18" charset="-78"/>
              </a:rPr>
              <a:t>ويمكن القول بأن حركة الدوران هي خليط من أربع حركات أساسية القبض والبسط والتقريب </a:t>
            </a:r>
            <a:r>
              <a:rPr lang="ar-DZ" sz="2800" b="1" dirty="0" err="1" smtClean="0">
                <a:latin typeface="Traditional Arabic" pitchFamily="18" charset="-78"/>
                <a:cs typeface="Traditional Arabic" pitchFamily="18" charset="-78"/>
              </a:rPr>
              <a:t>و</a:t>
            </a:r>
            <a:r>
              <a:rPr lang="ar-DZ" sz="2800" b="1" dirty="0" smtClean="0">
                <a:latin typeface="Traditional Arabic" pitchFamily="18" charset="-78"/>
                <a:cs typeface="Traditional Arabic" pitchFamily="18" charset="-78"/>
              </a:rPr>
              <a:t> التبعيد وتحدث هذه الحركة بصورة خاصة في مفصلي الفخذ والكتف.</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72518" cy="1143000"/>
          </a:xfrm>
        </p:spPr>
        <p:txBody>
          <a:bodyPr>
            <a:normAutofit/>
          </a:bodyPr>
          <a:lstStyle/>
          <a:p>
            <a:pPr rtl="1"/>
            <a:r>
              <a:rPr lang="ar-DZ" b="1" dirty="0" smtClean="0">
                <a:solidFill>
                  <a:srgbClr val="FF0000"/>
                </a:solidFill>
                <a:latin typeface="Traditional Arabic" pitchFamily="18" charset="-78"/>
                <a:cs typeface="Traditional Arabic" pitchFamily="18" charset="-78"/>
              </a:rPr>
              <a:t>حركة التبعيد </a:t>
            </a:r>
            <a:r>
              <a:rPr lang="ar-DZ" b="1" dirty="0" err="1" smtClean="0">
                <a:solidFill>
                  <a:srgbClr val="FF0000"/>
                </a:solidFill>
                <a:latin typeface="Traditional Arabic" pitchFamily="18" charset="-78"/>
                <a:cs typeface="Traditional Arabic" pitchFamily="18" charset="-78"/>
              </a:rPr>
              <a:t>و</a:t>
            </a:r>
            <a:r>
              <a:rPr lang="ar-DZ" b="1" dirty="0" smtClean="0">
                <a:solidFill>
                  <a:srgbClr val="FF0000"/>
                </a:solidFill>
                <a:latin typeface="Traditional Arabic" pitchFamily="18" charset="-78"/>
                <a:cs typeface="Traditional Arabic" pitchFamily="18" charset="-78"/>
              </a:rPr>
              <a:t> التقريب والدوران في مفصل الكتف</a:t>
            </a:r>
            <a:endParaRPr lang="fr-FR" dirty="0">
              <a:solidFill>
                <a:srgbClr val="FF0000"/>
              </a:solidFill>
              <a:latin typeface="Traditional Arabic" pitchFamily="18" charset="-78"/>
              <a:cs typeface="Traditional Arabic" pitchFamily="18" charset="-78"/>
            </a:endParaRPr>
          </a:p>
        </p:txBody>
      </p:sp>
      <p:pic>
        <p:nvPicPr>
          <p:cNvPr id="1026" name="Picture 2"/>
          <p:cNvPicPr>
            <a:picLocks noGrp="1" noChangeAspect="1" noChangeArrowheads="1"/>
          </p:cNvPicPr>
          <p:nvPr>
            <p:ph idx="1"/>
          </p:nvPr>
        </p:nvPicPr>
        <p:blipFill>
          <a:blip r:embed="rId2"/>
          <a:srcRect/>
          <a:stretch>
            <a:fillRect/>
          </a:stretch>
        </p:blipFill>
        <p:spPr bwMode="auto">
          <a:xfrm>
            <a:off x="323528" y="1571612"/>
            <a:ext cx="3962720" cy="47377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99992" y="1571612"/>
            <a:ext cx="3910587" cy="473770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52718"/>
            <a:ext cx="8856984" cy="672026"/>
          </a:xfrm>
        </p:spPr>
        <p:txBody>
          <a:bodyPr>
            <a:noAutofit/>
          </a:bodyPr>
          <a:lstStyle/>
          <a:p>
            <a:pPr algn="ctr"/>
            <a:r>
              <a:rPr lang="ar-DZ" sz="3200" b="1" dirty="0" smtClean="0">
                <a:latin typeface="Traditional Arabic" panose="02020603050405020304" pitchFamily="18" charset="-78"/>
                <a:cs typeface="Traditional Arabic" panose="02020603050405020304" pitchFamily="18" charset="-78"/>
              </a:rPr>
              <a:t>المحاور التي تتم عليها كل من حركة التبعيد </a:t>
            </a:r>
            <a:r>
              <a:rPr lang="ar-DZ" sz="3200" b="1" dirty="0" err="1" smtClean="0">
                <a:latin typeface="Traditional Arabic" panose="02020603050405020304" pitchFamily="18" charset="-78"/>
                <a:cs typeface="Traditional Arabic" panose="02020603050405020304" pitchFamily="18" charset="-78"/>
              </a:rPr>
              <a:t>و</a:t>
            </a:r>
            <a:r>
              <a:rPr lang="ar-DZ" sz="3200" b="1" dirty="0" smtClean="0">
                <a:latin typeface="Traditional Arabic" panose="02020603050405020304" pitchFamily="18" charset="-78"/>
                <a:cs typeface="Traditional Arabic" panose="02020603050405020304" pitchFamily="18" charset="-78"/>
              </a:rPr>
              <a:t> التقريب والثني </a:t>
            </a:r>
            <a:r>
              <a:rPr lang="ar-DZ" sz="3200" b="1" dirty="0" err="1" smtClean="0">
                <a:latin typeface="Traditional Arabic" panose="02020603050405020304" pitchFamily="18" charset="-78"/>
                <a:cs typeface="Traditional Arabic" panose="02020603050405020304" pitchFamily="18" charset="-78"/>
              </a:rPr>
              <a:t>و</a:t>
            </a:r>
            <a:r>
              <a:rPr lang="ar-DZ" sz="3200" b="1" dirty="0" smtClean="0">
                <a:latin typeface="Traditional Arabic" panose="02020603050405020304" pitchFamily="18" charset="-78"/>
                <a:cs typeface="Traditional Arabic" panose="02020603050405020304" pitchFamily="18" charset="-78"/>
              </a:rPr>
              <a:t> المد في مفصل اليد</a:t>
            </a:r>
            <a:endParaRPr lang="fr-FR" sz="3200" dirty="0">
              <a:latin typeface="Traditional Arabic" panose="02020603050405020304" pitchFamily="18" charset="-78"/>
              <a:cs typeface="Traditional Arabic" panose="02020603050405020304" pitchFamily="18" charset="-78"/>
            </a:endParaRPr>
          </a:p>
        </p:txBody>
      </p:sp>
      <p:pic>
        <p:nvPicPr>
          <p:cNvPr id="2050" name="Picture 2"/>
          <p:cNvPicPr>
            <a:picLocks noGrp="1" noChangeAspect="1" noChangeArrowheads="1"/>
          </p:cNvPicPr>
          <p:nvPr>
            <p:ph idx="1"/>
          </p:nvPr>
        </p:nvPicPr>
        <p:blipFill>
          <a:blip r:embed="rId2"/>
          <a:stretch>
            <a:fillRect/>
          </a:stretch>
        </p:blipFill>
        <p:spPr bwMode="auto">
          <a:xfrm>
            <a:off x="395536" y="1628800"/>
            <a:ext cx="8424936" cy="468052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18" y="116632"/>
            <a:ext cx="8892481" cy="1224136"/>
          </a:xfrm>
        </p:spPr>
        <p:txBody>
          <a:bodyPr>
            <a:noAutofit/>
          </a:bodyPr>
          <a:lstStyle/>
          <a:p>
            <a:pPr algn="ctr"/>
            <a:r>
              <a:rPr lang="ar-DZ" sz="4000" b="1" dirty="0" smtClean="0">
                <a:latin typeface="Traditional Arabic" pitchFamily="18" charset="-78"/>
                <a:cs typeface="Traditional Arabic" pitchFamily="18" charset="-78"/>
              </a:rPr>
              <a:t>المحاور التي تتم عليها مختلف حركات مفصل </a:t>
            </a:r>
            <a:r>
              <a:rPr lang="ar-DZ" sz="4000" b="1" dirty="0" smtClean="0">
                <a:latin typeface="Traditional Arabic" pitchFamily="18" charset="-78"/>
                <a:cs typeface="Traditional Arabic" pitchFamily="18" charset="-78"/>
              </a:rPr>
              <a:t>الكتف</a:t>
            </a:r>
            <a:br>
              <a:rPr lang="ar-DZ" sz="4000" b="1" dirty="0" smtClean="0">
                <a:latin typeface="Traditional Arabic" pitchFamily="18" charset="-78"/>
                <a:cs typeface="Traditional Arabic" pitchFamily="18" charset="-78"/>
              </a:rPr>
            </a:br>
            <a:r>
              <a:rPr lang="ar-DZ" sz="4000" b="1" dirty="0" smtClean="0">
                <a:latin typeface="Traditional Arabic" pitchFamily="18" charset="-78"/>
                <a:cs typeface="Traditional Arabic" pitchFamily="18" charset="-78"/>
              </a:rPr>
              <a:t> </a:t>
            </a:r>
            <a:r>
              <a:rPr lang="ar-DZ" sz="4000" b="1" dirty="0" smtClean="0">
                <a:latin typeface="Traditional Arabic" pitchFamily="18" charset="-78"/>
                <a:cs typeface="Traditional Arabic" pitchFamily="18" charset="-78"/>
              </a:rPr>
              <a:t>(مفصل ثلاثي المحاور )</a:t>
            </a:r>
            <a:endParaRPr lang="fr-FR" sz="4000" dirty="0">
              <a:latin typeface="Traditional Arabic" pitchFamily="18" charset="-78"/>
              <a:cs typeface="Traditional Arabic" pitchFamily="18" charset="-78"/>
            </a:endParaRPr>
          </a:p>
        </p:txBody>
      </p:sp>
      <p:pic>
        <p:nvPicPr>
          <p:cNvPr id="3074" name="Picture 2"/>
          <p:cNvPicPr>
            <a:picLocks noGrp="1" noChangeAspect="1" noChangeArrowheads="1"/>
          </p:cNvPicPr>
          <p:nvPr>
            <p:ph idx="1"/>
          </p:nvPr>
        </p:nvPicPr>
        <p:blipFill>
          <a:blip r:embed="rId2"/>
          <a:srcRect/>
          <a:stretch>
            <a:fillRect/>
          </a:stretch>
        </p:blipFill>
        <p:spPr bwMode="auto">
          <a:xfrm>
            <a:off x="161463" y="1844824"/>
            <a:ext cx="8786873" cy="4357718"/>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643998" cy="6357982"/>
          </a:xfrm>
        </p:spPr>
        <p:txBody>
          <a:bodyPr>
            <a:noAutofit/>
          </a:bodyPr>
          <a:lstStyle/>
          <a:p>
            <a:pPr algn="r" rtl="1"/>
            <a:r>
              <a:rPr lang="ar-DZ" sz="2800" b="1" dirty="0" smtClean="0">
                <a:solidFill>
                  <a:srgbClr val="FF0000"/>
                </a:solidFill>
                <a:latin typeface="Traditional Arabic" pitchFamily="18" charset="-78"/>
                <a:cs typeface="Traditional Arabic" pitchFamily="18" charset="-78"/>
              </a:rPr>
              <a:t>الخفض: </a:t>
            </a:r>
            <a:r>
              <a:rPr lang="fr-FR" sz="2800" b="1" dirty="0" smtClean="0">
                <a:solidFill>
                  <a:srgbClr val="FF0000"/>
                </a:solidFill>
                <a:latin typeface="Traditional Arabic" pitchFamily="18" charset="-78"/>
                <a:cs typeface="Traditional Arabic" pitchFamily="18" charset="-78"/>
              </a:rPr>
              <a:t>Dépression</a:t>
            </a:r>
          </a:p>
          <a:p>
            <a:pPr algn="r" rtl="1"/>
            <a:r>
              <a:rPr lang="ar-DZ" sz="2400" b="1" dirty="0" smtClean="0">
                <a:latin typeface="Traditional Arabic" pitchFamily="18" charset="-78"/>
                <a:cs typeface="Traditional Arabic" pitchFamily="18" charset="-78"/>
              </a:rPr>
              <a:t>وهي حركة العودة من حالة الدفع، وهي حركة لأسفل تتم في حزام الكتف ويجب الإشارة إلى أنه يصعب على الرياضي أداء خفض يزيد عن المستوى الموجود عليه في الوضع العادي إلا في حالات الارتكاز في بعض حركات الجمباز، وهذه الحركة يمكن ملاحظتها على أحد الجانبين أو من الأمام أو الخلف.</a:t>
            </a:r>
          </a:p>
          <a:p>
            <a:pPr algn="r" rtl="1">
              <a:buNone/>
            </a:pPr>
            <a:r>
              <a:rPr lang="ar-DZ" sz="2800" b="1" dirty="0" smtClean="0">
                <a:solidFill>
                  <a:srgbClr val="FF0000"/>
                </a:solidFill>
                <a:latin typeface="Traditional Arabic" pitchFamily="18" charset="-78"/>
                <a:cs typeface="Traditional Arabic" pitchFamily="18" charset="-78"/>
              </a:rPr>
              <a:t>الرفع</a:t>
            </a:r>
            <a:r>
              <a:rPr lang="ar-DZ" sz="2400" b="1" dirty="0" smtClean="0">
                <a:solidFill>
                  <a:srgbClr val="FF0000"/>
                </a:solidFill>
                <a:latin typeface="Traditional Arabic" pitchFamily="18" charset="-78"/>
                <a:cs typeface="Traditional Arabic" pitchFamily="18" charset="-78"/>
              </a:rPr>
              <a:t>:</a:t>
            </a:r>
            <a:r>
              <a:rPr lang="ar-DZ" sz="2400" b="1" dirty="0" smtClean="0">
                <a:latin typeface="Traditional Arabic" pitchFamily="18" charset="-78"/>
                <a:cs typeface="Traditional Arabic" pitchFamily="18" charset="-78"/>
              </a:rPr>
              <a:t> </a:t>
            </a:r>
            <a:r>
              <a:rPr lang="fr-FR" sz="2800" b="1" dirty="0" smtClean="0">
                <a:solidFill>
                  <a:srgbClr val="FF0000"/>
                </a:solidFill>
                <a:latin typeface="Traditional Arabic" pitchFamily="18" charset="-78"/>
                <a:cs typeface="Traditional Arabic" pitchFamily="18" charset="-78"/>
              </a:rPr>
              <a:t>Elévation</a:t>
            </a:r>
            <a:endParaRPr lang="fr-FR" sz="2400" b="1" dirty="0" smtClean="0">
              <a:solidFill>
                <a:srgbClr val="FF0000"/>
              </a:solidFill>
              <a:latin typeface="Traditional Arabic" pitchFamily="18" charset="-78"/>
              <a:cs typeface="Traditional Arabic" pitchFamily="18" charset="-78"/>
            </a:endParaRPr>
          </a:p>
          <a:p>
            <a:pPr algn="r" rtl="1">
              <a:buNone/>
            </a:pPr>
            <a:r>
              <a:rPr lang="ar-DZ" sz="2400" b="1" dirty="0" smtClean="0">
                <a:latin typeface="Traditional Arabic" pitchFamily="18" charset="-78"/>
                <a:cs typeface="Traditional Arabic" pitchFamily="18" charset="-78"/>
              </a:rPr>
              <a:t>تحدث هذه الحركة بنسبة بسيطة عند رفع الذراع وبنسبة كبيرة عند التعبير عن الرفض بهز الأكتاف كما يحدث مع الأطفال حيث تتحرك الترقوة (</a:t>
            </a:r>
            <a:r>
              <a:rPr lang="fr-FR" sz="2400" b="1" dirty="0" smtClean="0">
                <a:latin typeface="Traditional Arabic" pitchFamily="18" charset="-78"/>
                <a:cs typeface="Traditional Arabic" pitchFamily="18" charset="-78"/>
              </a:rPr>
              <a:t>clavicule</a:t>
            </a:r>
            <a:r>
              <a:rPr lang="ar-DZ" sz="2400" b="1" dirty="0" smtClean="0">
                <a:latin typeface="Traditional Arabic" pitchFamily="18" charset="-78"/>
                <a:cs typeface="Traditional Arabic" pitchFamily="18" charset="-78"/>
              </a:rPr>
              <a:t>)</a:t>
            </a:r>
            <a:r>
              <a:rPr lang="fr-FR" sz="2400" b="1" dirty="0" smtClean="0">
                <a:latin typeface="Traditional Arabic" pitchFamily="18" charset="-78"/>
                <a:cs typeface="Traditional Arabic" pitchFamily="18" charset="-78"/>
              </a:rPr>
              <a:t> </a:t>
            </a:r>
            <a:r>
              <a:rPr lang="ar-DZ" sz="2400" b="1" dirty="0" smtClean="0">
                <a:latin typeface="Traditional Arabic" pitchFamily="18" charset="-78"/>
                <a:cs typeface="Traditional Arabic" pitchFamily="18" charset="-78"/>
              </a:rPr>
              <a:t>لأعلى عن وضعها الأفقي من الجهة الخارجية، ويجب التأكيد أنه في هذا النوع يتحرك......نحو المحور الأصلي للجسم وتسمى هذه الحركة بالتقريب السلبي لأنها تحدث نتيجة لحركة الترقوة وليس نتيجة لعمل العضلات....</a:t>
            </a:r>
          </a:p>
          <a:p>
            <a:pPr algn="r" rtl="1">
              <a:buNone/>
            </a:pPr>
            <a:r>
              <a:rPr lang="ar-DZ" sz="2400" b="1" dirty="0" smtClean="0">
                <a:latin typeface="Traditional Arabic" pitchFamily="18" charset="-78"/>
                <a:cs typeface="Traditional Arabic" pitchFamily="18" charset="-78"/>
              </a:rPr>
              <a:t> ويجب الإشارة هنا إلا أن أي حركة من الحركات التي يتحركها الجسم أو أي جزء من أجزاه ، تتم حول محور يمر بالمفصل الذي تنتج فيه الحركة على مستوى فراغي متعامد على هذا المحور، ولذلك تسمى الحركات أو تعرف بناءا على تمفصل للجزء المتحرك وليس بناءا على الطرف المتحرك فنقول مثلا قبض مفصل المرفق ولا نقول قبض....، والتي يحب أخدها بعين الاعتبار خلال دراستنا وتحليلنا لمختلف المهارات الحركية الرياضية.</a:t>
            </a:r>
            <a:endParaRPr lang="fr-FR" sz="2400" b="1" dirty="0">
              <a:latin typeface="Traditional Arabic" pitchFamily="18" charset="-78"/>
              <a:cs typeface="Traditional Arabic" pitchFamily="18"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hp\Desktop\5-2.jpg"/>
          <p:cNvPicPr>
            <a:picLocks noGrp="1" noChangeAspect="1" noChangeArrowheads="1"/>
          </p:cNvPicPr>
          <p:nvPr>
            <p:ph idx="1"/>
          </p:nvPr>
        </p:nvPicPr>
        <p:blipFill>
          <a:blip r:embed="rId2"/>
          <a:srcRect/>
          <a:stretch>
            <a:fillRect/>
          </a:stretch>
        </p:blipFill>
        <p:spPr bwMode="auto">
          <a:xfrm>
            <a:off x="0" y="0"/>
            <a:ext cx="4214810" cy="6858000"/>
          </a:xfrm>
          <a:prstGeom prst="rect">
            <a:avLst/>
          </a:prstGeom>
          <a:noFill/>
        </p:spPr>
      </p:pic>
      <p:pic>
        <p:nvPicPr>
          <p:cNvPr id="4100" name="Picture 4" descr="C:\Users\hp\Desktop\images.jpg"/>
          <p:cNvPicPr>
            <a:picLocks noChangeAspect="1" noChangeArrowheads="1"/>
          </p:cNvPicPr>
          <p:nvPr/>
        </p:nvPicPr>
        <p:blipFill>
          <a:blip r:embed="rId3"/>
          <a:srcRect/>
          <a:stretch>
            <a:fillRect/>
          </a:stretch>
        </p:blipFill>
        <p:spPr bwMode="auto">
          <a:xfrm>
            <a:off x="4500562" y="0"/>
            <a:ext cx="4643438" cy="664371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568952" cy="792088"/>
          </a:xfrm>
        </p:spPr>
        <p:txBody>
          <a:bodyPr/>
          <a:lstStyle/>
          <a:p>
            <a:pPr algn="ctr" rtl="1"/>
            <a:r>
              <a:rPr lang="ar-DZ" b="1" dirty="0" smtClean="0">
                <a:latin typeface="Traditional Arabic" pitchFamily="18" charset="-78"/>
                <a:cs typeface="Traditional Arabic" pitchFamily="18" charset="-78"/>
              </a:rPr>
              <a:t>يوضح البعد الثلاثي (المحاور الثلاثة)</a:t>
            </a:r>
            <a:endParaRPr lang="fr-FR" b="1" dirty="0">
              <a:latin typeface="Traditional Arabic" pitchFamily="18" charset="-78"/>
              <a:cs typeface="Traditional Arabic" pitchFamily="18"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1285852" y="1600200"/>
            <a:ext cx="6429420" cy="4757758"/>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14282" y="0"/>
            <a:ext cx="8572560" cy="6500834"/>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229600" cy="696140"/>
          </a:xfrm>
        </p:spPr>
        <p:txBody>
          <a:bodyPr>
            <a:normAutofit fontScale="90000"/>
          </a:bodyPr>
          <a:lstStyle/>
          <a:p>
            <a:pPr algn="ctr"/>
            <a:r>
              <a:rPr lang="ar-DZ" b="1" dirty="0" smtClean="0">
                <a:solidFill>
                  <a:srgbClr val="FF0000"/>
                </a:solidFill>
                <a:latin typeface="Traditional Arabic" pitchFamily="18" charset="-78"/>
                <a:cs typeface="Traditional Arabic" pitchFamily="18" charset="-78"/>
              </a:rPr>
              <a:t>المحاور والمستويات في بعض الحركات</a:t>
            </a:r>
            <a:r>
              <a:rPr lang="ar-DZ" b="1" dirty="0" smtClean="0">
                <a:latin typeface="Traditional Arabic" pitchFamily="18" charset="-78"/>
                <a:cs typeface="Traditional Arabic" pitchFamily="18" charset="-78"/>
              </a:rPr>
              <a:t/>
            </a:r>
            <a:br>
              <a:rPr lang="ar-DZ" b="1" dirty="0" smtClean="0">
                <a:latin typeface="Traditional Arabic" pitchFamily="18" charset="-78"/>
                <a:cs typeface="Traditional Arabic" pitchFamily="18" charset="-78"/>
              </a:rPr>
            </a:br>
            <a:endParaRPr lang="fr-FR" dirty="0">
              <a:latin typeface="Traditional Arabic" pitchFamily="18" charset="-78"/>
              <a:cs typeface="Traditional Arabic" pitchFamily="18" charset="-78"/>
            </a:endParaRPr>
          </a:p>
        </p:txBody>
      </p:sp>
      <p:sp>
        <p:nvSpPr>
          <p:cNvPr id="3" name="Espace réservé du contenu 2"/>
          <p:cNvSpPr>
            <a:spLocks noGrp="1"/>
          </p:cNvSpPr>
          <p:nvPr>
            <p:ph idx="1"/>
          </p:nvPr>
        </p:nvSpPr>
        <p:spPr>
          <a:xfrm>
            <a:off x="107504" y="1268760"/>
            <a:ext cx="8894222" cy="5040560"/>
          </a:xfrm>
        </p:spPr>
        <p:txBody>
          <a:bodyPr>
            <a:noAutofit/>
          </a:bodyPr>
          <a:lstStyle/>
          <a:p>
            <a:pPr algn="r" rtl="1">
              <a:buNone/>
            </a:pPr>
            <a:r>
              <a:rPr lang="ar-DZ" sz="3600" b="1" dirty="0" smtClean="0">
                <a:latin typeface="Traditional Arabic" pitchFamily="18" charset="-78"/>
                <a:cs typeface="Traditional Arabic" pitchFamily="18" charset="-78"/>
              </a:rPr>
              <a:t>- ثني الرقبة أماما وخلفا (المحور الافقي ، المستوى العرضي).</a:t>
            </a:r>
          </a:p>
          <a:p>
            <a:pPr algn="r" rtl="1">
              <a:buNone/>
            </a:pPr>
            <a:r>
              <a:rPr lang="ar-DZ" sz="3600" b="1" dirty="0" smtClean="0">
                <a:latin typeface="Traditional Arabic" pitchFamily="18" charset="-78"/>
                <a:cs typeface="Traditional Arabic" pitchFamily="18" charset="-78"/>
              </a:rPr>
              <a:t>- ثني الرقبة يمينا ويسارا (المحور العميق وفي المستوى الأمامي).</a:t>
            </a:r>
          </a:p>
          <a:p>
            <a:pPr algn="r" rtl="1">
              <a:buNone/>
            </a:pPr>
            <a:r>
              <a:rPr lang="ar-DZ" sz="3600" b="1" dirty="0" smtClean="0">
                <a:latin typeface="Traditional Arabic" pitchFamily="18" charset="-78"/>
                <a:cs typeface="Traditional Arabic" pitchFamily="18" charset="-78"/>
              </a:rPr>
              <a:t>- دوران الرقبة من اليمين إلى </a:t>
            </a:r>
            <a:r>
              <a:rPr lang="ar-DZ" sz="3600" b="1" dirty="0" smtClean="0">
                <a:latin typeface="Traditional Arabic" pitchFamily="18" charset="-78"/>
                <a:cs typeface="Traditional Arabic" pitchFamily="18" charset="-78"/>
              </a:rPr>
              <a:t>اليسار( </a:t>
            </a:r>
            <a:r>
              <a:rPr lang="ar-DZ" sz="3600" b="1" dirty="0" smtClean="0">
                <a:latin typeface="Traditional Arabic" pitchFamily="18" charset="-78"/>
                <a:cs typeface="Traditional Arabic" pitchFamily="18" charset="-78"/>
              </a:rPr>
              <a:t>المحور العمودي ، المستوى العرضي)</a:t>
            </a:r>
          </a:p>
          <a:p>
            <a:pPr algn="r" rtl="1">
              <a:buNone/>
            </a:pPr>
            <a:r>
              <a:rPr lang="ar-DZ" sz="3600" b="1" dirty="0" smtClean="0">
                <a:latin typeface="Traditional Arabic" pitchFamily="18" charset="-78"/>
                <a:cs typeface="Traditional Arabic" pitchFamily="18" charset="-78"/>
              </a:rPr>
              <a:t>- الدحرجة الأمامية المتكورة ( المحور الأفقي وفي المستوى الجانبي)</a:t>
            </a:r>
          </a:p>
          <a:p>
            <a:pPr algn="r" rtl="1">
              <a:buNone/>
            </a:pPr>
            <a:r>
              <a:rPr lang="ar-DZ" sz="3600" b="1" dirty="0" smtClean="0">
                <a:latin typeface="Traditional Arabic" pitchFamily="18" charset="-78"/>
                <a:cs typeface="Traditional Arabic" pitchFamily="18" charset="-78"/>
              </a:rPr>
              <a:t>- العجلة البشرية (حول المحور العميق وفي المسطح الأمامي)</a:t>
            </a:r>
          </a:p>
          <a:p>
            <a:pPr algn="r" rtl="1">
              <a:buNone/>
            </a:pPr>
            <a:r>
              <a:rPr lang="ar-DZ" sz="3600" b="1" dirty="0" smtClean="0">
                <a:latin typeface="Traditional Arabic" pitchFamily="18" charset="-78"/>
                <a:cs typeface="Traditional Arabic" pitchFamily="18" charset="-78"/>
              </a:rPr>
              <a:t>-الدوران حول النفس( المحور عمودي والمسطح العرضي)</a:t>
            </a:r>
            <a:endParaRPr lang="fr-FR" sz="3600" b="1" dirty="0">
              <a:latin typeface="Traditional Arabic" pitchFamily="18" charset="-78"/>
              <a:cs typeface="Traditional Arabic" pitchFamily="18"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79512" y="214290"/>
            <a:ext cx="8750206" cy="6429420"/>
          </a:xfrm>
        </p:spPr>
        <p:txBody>
          <a:bodyPr>
            <a:noAutofit/>
          </a:bodyPr>
          <a:lstStyle/>
          <a:p>
            <a:pPr algn="ctr" rtl="1">
              <a:buNone/>
            </a:pPr>
            <a:r>
              <a:rPr lang="ar-DZ" sz="3600" b="1" u="sng" dirty="0" smtClean="0">
                <a:solidFill>
                  <a:srgbClr val="FF0000"/>
                </a:solidFill>
                <a:latin typeface="Traditional Arabic" pitchFamily="18" charset="-78"/>
                <a:cs typeface="Traditional Arabic" pitchFamily="18" charset="-78"/>
              </a:rPr>
              <a:t>مستويات ومحاور الحركة: </a:t>
            </a:r>
            <a:r>
              <a:rPr lang="fr-FR" sz="3600" b="1" u="sng" dirty="0" smtClean="0">
                <a:solidFill>
                  <a:srgbClr val="FF0000"/>
                </a:solidFill>
                <a:latin typeface="Traditional Arabic" pitchFamily="18" charset="-78"/>
                <a:cs typeface="Traditional Arabic" pitchFamily="18" charset="-78"/>
              </a:rPr>
              <a:t>Les plans et les axes du mouvement</a:t>
            </a:r>
            <a:endParaRPr lang="fr-FR" sz="3200" b="1" u="sng" dirty="0" smtClean="0">
              <a:solidFill>
                <a:srgbClr val="FF0000"/>
              </a:solidFill>
              <a:latin typeface="Traditional Arabic" pitchFamily="18" charset="-78"/>
              <a:cs typeface="Traditional Arabic" pitchFamily="18" charset="-78"/>
            </a:endParaRPr>
          </a:p>
          <a:p>
            <a:pPr algn="ctr" rtl="1">
              <a:buNone/>
            </a:pPr>
            <a:r>
              <a:rPr lang="ar-DZ" sz="3200" b="1" dirty="0" smtClean="0">
                <a:latin typeface="Traditional Arabic" pitchFamily="18" charset="-78"/>
                <a:cs typeface="Traditional Arabic" pitchFamily="18" charset="-78"/>
              </a:rPr>
              <a:t>عند محاولتنا دراسة أو وصف أي حركة من الحركات الرياضية وصفا فيجب علينا أولا الإلمام بالمصلحات المستخدمة </a:t>
            </a:r>
            <a:r>
              <a:rPr lang="ar-DZ" sz="3200" b="1" dirty="0">
                <a:latin typeface="Traditional Arabic" pitchFamily="18" charset="-78"/>
                <a:cs typeface="Traditional Arabic" pitchFamily="18" charset="-78"/>
              </a:rPr>
              <a:t>(</a:t>
            </a:r>
            <a:r>
              <a:rPr lang="ar-DZ" sz="3200" b="1" dirty="0" smtClean="0">
                <a:latin typeface="Traditional Arabic" pitchFamily="18" charset="-78"/>
                <a:cs typeface="Traditional Arabic" pitchFamily="18" charset="-78"/>
              </a:rPr>
              <a:t>التشريحية) </a:t>
            </a:r>
            <a:r>
              <a:rPr lang="ar-DZ" sz="3200" b="1" dirty="0" smtClean="0">
                <a:latin typeface="Traditional Arabic" pitchFamily="18" charset="-78"/>
                <a:cs typeface="Traditional Arabic" pitchFamily="18" charset="-78"/>
              </a:rPr>
              <a:t>في وصف الحركة، وإن وصف حركة الجسم أو أحد أعضائه ترتكز بالأساس على وجود شيء ثابت وهندسيا يصطلح عليه بالمعلم</a:t>
            </a:r>
            <a:r>
              <a:rPr lang="fr-FR" sz="3200" b="1" dirty="0" smtClean="0">
                <a:latin typeface="Traditional Arabic" pitchFamily="18" charset="-78"/>
                <a:cs typeface="Traditional Arabic" pitchFamily="18" charset="-78"/>
              </a:rPr>
              <a:t>Repère </a:t>
            </a:r>
            <a:r>
              <a:rPr lang="ar-DZ" sz="3200" b="1" dirty="0" smtClean="0">
                <a:latin typeface="Traditional Arabic" pitchFamily="18" charset="-78"/>
                <a:cs typeface="Traditional Arabic" pitchFamily="18" charset="-78"/>
              </a:rPr>
              <a:t> حيث من خلاله يمكن تحديد نوع ومسار الحركة. فإذا تحرك أي عضو من الجسم فيمكننا اعتبار باقي أعضاء الجسم مرجعا لهذا العضو والذي يحدد مقدار ومدى الحركة الحاصلة.</a:t>
            </a:r>
          </a:p>
          <a:p>
            <a:pPr algn="ctr" rtl="1">
              <a:buNone/>
            </a:pPr>
            <a:r>
              <a:rPr lang="ar-DZ" sz="3200" b="1" dirty="0" smtClean="0">
                <a:latin typeface="Traditional Arabic" pitchFamily="18" charset="-78"/>
                <a:cs typeface="Traditional Arabic" pitchFamily="18" charset="-78"/>
              </a:rPr>
              <a:t>وقبل التطرق إلى محاور الحركة فيجب الإشارة إلى أن الاخصائيين في ميدان علم التشريح  </a:t>
            </a:r>
            <a:r>
              <a:rPr lang="fr-FR" sz="3200" b="1" dirty="0" smtClean="0">
                <a:latin typeface="Traditional Arabic" pitchFamily="18" charset="-78"/>
                <a:cs typeface="Traditional Arabic" pitchFamily="18" charset="-78"/>
              </a:rPr>
              <a:t>L’anatomie </a:t>
            </a:r>
            <a:r>
              <a:rPr lang="ar-DZ" sz="3200" b="1" dirty="0" smtClean="0">
                <a:latin typeface="Traditional Arabic" pitchFamily="18" charset="-78"/>
                <a:cs typeface="Traditional Arabic" pitchFamily="18" charset="-78"/>
              </a:rPr>
              <a:t> قد حددوا وصفا أساسيا يمكن من خلاله تحديد نوع الحركة التي يتحركها الجسم أو أحد أعضائه والمتمثل في الوضع التشريحي </a:t>
            </a:r>
            <a:r>
              <a:rPr lang="fr-FR" sz="3200" b="1" dirty="0" smtClean="0">
                <a:latin typeface="Traditional Arabic" pitchFamily="18" charset="-78"/>
                <a:cs typeface="Traditional Arabic" pitchFamily="18" charset="-78"/>
              </a:rPr>
              <a:t>La position anatomique</a:t>
            </a:r>
            <a:r>
              <a:rPr lang="ar-DZ" sz="3200" b="1" dirty="0" smtClean="0">
                <a:latin typeface="Traditional Arabic" pitchFamily="18" charset="-78"/>
                <a:cs typeface="Traditional Arabic" pitchFamily="18" charset="-78"/>
              </a:rPr>
              <a:t> </a:t>
            </a:r>
          </a:p>
          <a:p>
            <a:pPr algn="ctr" rtl="1">
              <a:buNone/>
            </a:pPr>
            <a:r>
              <a:rPr lang="ar-DZ" sz="3200" b="1" dirty="0" smtClean="0">
                <a:latin typeface="Traditional Arabic" pitchFamily="18" charset="-78"/>
                <a:cs typeface="Traditional Arabic" pitchFamily="18" charset="-78"/>
              </a:rPr>
              <a:t>.</a:t>
            </a:r>
            <a:endParaRPr lang="fr-FR" sz="3200" b="1" dirty="0">
              <a:latin typeface="Traditional Arabic" pitchFamily="18" charset="-78"/>
              <a:cs typeface="Traditional Arabic"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79512" y="548680"/>
            <a:ext cx="8821644" cy="5616624"/>
          </a:xfrm>
        </p:spPr>
        <p:txBody>
          <a:bodyPr>
            <a:noAutofit/>
          </a:bodyPr>
          <a:lstStyle/>
          <a:p>
            <a:pPr marL="0" indent="0" algn="ctr" rtl="1">
              <a:buNone/>
            </a:pPr>
            <a:r>
              <a:rPr lang="ar-DZ" sz="5400" b="1" dirty="0" smtClean="0">
                <a:solidFill>
                  <a:srgbClr val="FF0000"/>
                </a:solidFill>
                <a:latin typeface="Traditional Arabic" pitchFamily="18" charset="-78"/>
                <a:cs typeface="Traditional Arabic" pitchFamily="18" charset="-78"/>
              </a:rPr>
              <a:t>مستويات الحركة: </a:t>
            </a:r>
            <a:endParaRPr lang="ar-DZ" sz="5400" b="1" dirty="0" smtClean="0">
              <a:solidFill>
                <a:srgbClr val="FF0000"/>
              </a:solidFill>
              <a:latin typeface="Traditional Arabic" pitchFamily="18" charset="-78"/>
              <a:cs typeface="Traditional Arabic" pitchFamily="18" charset="-78"/>
            </a:endParaRPr>
          </a:p>
          <a:p>
            <a:pPr marL="0" indent="0" algn="ctr" rtl="1">
              <a:buNone/>
            </a:pPr>
            <a:r>
              <a:rPr lang="ar-DZ" sz="4800" b="1" dirty="0" smtClean="0">
                <a:latin typeface="Traditional Arabic" pitchFamily="18" charset="-78"/>
                <a:cs typeface="Traditional Arabic" pitchFamily="18" charset="-78"/>
              </a:rPr>
              <a:t>المستوى </a:t>
            </a:r>
            <a:r>
              <a:rPr lang="ar-DZ" sz="4800" b="1" dirty="0" smtClean="0">
                <a:latin typeface="Traditional Arabic" pitchFamily="18" charset="-78"/>
                <a:cs typeface="Traditional Arabic" pitchFamily="18" charset="-78"/>
              </a:rPr>
              <a:t>هو عبارة عن مسطح له وجهين ومن الناحية الهندسية فهو المستوى المنظم في الفراغ. ويتفق الباحثين والدارسين في مجال الحركة والهندسة على أنه يتم تحديد الحركة في الفراغ بثلاث أسطح أو مستويات فراغية متعامدة تلتقي في نقطة هي مركز ثقل الجسم</a:t>
            </a:r>
            <a:r>
              <a:rPr lang="ar-DZ" sz="4800" b="1" dirty="0" smtClean="0">
                <a:latin typeface="Traditional Arabic" pitchFamily="18" charset="-78"/>
                <a:cs typeface="Traditional Arabic" pitchFamily="18" charset="-78"/>
              </a:rPr>
              <a:t>.</a:t>
            </a:r>
            <a:endParaRPr lang="ar-DZ" sz="4800" b="1" dirty="0" smtClean="0">
              <a:latin typeface="Traditional Arabic" pitchFamily="18" charset="-78"/>
              <a:cs typeface="Traditional Arabic" pitchFamily="18"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8856984" cy="6480720"/>
          </a:xfrm>
        </p:spPr>
        <p:txBody>
          <a:bodyPr/>
          <a:lstStyle/>
          <a:p>
            <a:pPr marL="0" lvl="0" indent="0" algn="ctr" rtl="1">
              <a:buClr>
                <a:srgbClr val="1E5155">
                  <a:lumMod val="40000"/>
                  <a:lumOff val="60000"/>
                </a:srgbClr>
              </a:buClr>
              <a:buNone/>
            </a:pPr>
            <a:r>
              <a:rPr lang="ar-DZ" sz="6000" b="1" dirty="0">
                <a:solidFill>
                  <a:srgbClr val="FF0000"/>
                </a:solidFill>
                <a:latin typeface="Traditional Arabic" pitchFamily="18" charset="-78"/>
                <a:cs typeface="Traditional Arabic" pitchFamily="18" charset="-78"/>
              </a:rPr>
              <a:t>المستوى الجانبي </a:t>
            </a:r>
          </a:p>
          <a:p>
            <a:pPr marL="0" lvl="0" indent="0" algn="ctr" rtl="1">
              <a:buClr>
                <a:srgbClr val="1E5155">
                  <a:lumMod val="40000"/>
                  <a:lumOff val="60000"/>
                </a:srgbClr>
              </a:buClr>
              <a:buNone/>
            </a:pPr>
            <a:r>
              <a:rPr lang="ar-DZ" sz="3600" b="1" dirty="0">
                <a:solidFill>
                  <a:prstClr val="white"/>
                </a:solidFill>
                <a:latin typeface="Traditional Arabic" pitchFamily="18" charset="-78"/>
                <a:cs typeface="Traditional Arabic" pitchFamily="18" charset="-78"/>
              </a:rPr>
              <a:t>هو المسطح الذي يقسم الجسم إلى قسمين متساويين في الوزن ،أيمن وأيسر ،والحركة الانتقالية التي تتم على هذا السطح تكون للأمام والخلف مثل التمرير في كرة اليد الضرب الساحق في الكرة الطائرة ،أما الحركات الدورانية التي تتم على هذا المسطح فهي الدحرجات بأنواعها ،الشقلبة على اليدين ،الدوران حول العقلة</a:t>
            </a:r>
            <a:r>
              <a:rPr lang="ar-DZ" sz="3600" b="1" dirty="0" smtClean="0">
                <a:solidFill>
                  <a:prstClr val="white"/>
                </a:solidFill>
                <a:latin typeface="Traditional Arabic" pitchFamily="18" charset="-78"/>
                <a:cs typeface="Traditional Arabic" pitchFamily="18" charset="-78"/>
              </a:rPr>
              <a:t>.</a:t>
            </a:r>
          </a:p>
          <a:p>
            <a:pPr marL="0" lvl="0" indent="0" algn="ctr" rtl="1">
              <a:buClr>
                <a:srgbClr val="1E5155">
                  <a:lumMod val="40000"/>
                  <a:lumOff val="60000"/>
                </a:srgbClr>
              </a:buClr>
              <a:buNone/>
            </a:pPr>
            <a:endParaRPr lang="ar-DZ" sz="3600" b="1" dirty="0">
              <a:solidFill>
                <a:prstClr val="white"/>
              </a:solidFill>
              <a:latin typeface="Traditional Arabic" pitchFamily="18" charset="-78"/>
              <a:cs typeface="Traditional Arabic" pitchFamily="18" charset="-78"/>
            </a:endParaRPr>
          </a:p>
          <a:p>
            <a:pPr marL="0" lvl="0" indent="0" algn="ctr" rtl="1">
              <a:buClr>
                <a:srgbClr val="1E5155">
                  <a:lumMod val="40000"/>
                  <a:lumOff val="60000"/>
                </a:srgbClr>
              </a:buClr>
              <a:buNone/>
            </a:pPr>
            <a:endParaRPr lang="ar-DZ" sz="3600" b="1" dirty="0" smtClean="0">
              <a:solidFill>
                <a:prstClr val="white"/>
              </a:solidFill>
              <a:latin typeface="Traditional Arabic" pitchFamily="18" charset="-78"/>
              <a:cs typeface="Traditional Arabic" pitchFamily="18" charset="-78"/>
            </a:endParaRPr>
          </a:p>
          <a:p>
            <a:pPr marL="0" lvl="0" indent="0" algn="ctr" rtl="1">
              <a:buClr>
                <a:srgbClr val="1E5155">
                  <a:lumMod val="40000"/>
                  <a:lumOff val="60000"/>
                </a:srgbClr>
              </a:buClr>
              <a:buNone/>
            </a:pPr>
            <a:endParaRPr lang="ar-DZ" sz="3600" b="1" dirty="0">
              <a:solidFill>
                <a:prstClr val="white"/>
              </a:solidFill>
              <a:latin typeface="Traditional Arabic" pitchFamily="18" charset="-78"/>
              <a:cs typeface="Traditional Arabic" pitchFamily="18" charset="-78"/>
            </a:endParaRPr>
          </a:p>
          <a:p>
            <a:pPr marL="0" lvl="0" indent="0" algn="ctr" rtl="1">
              <a:buClr>
                <a:srgbClr val="1E5155">
                  <a:lumMod val="40000"/>
                  <a:lumOff val="60000"/>
                </a:srgbClr>
              </a:buClr>
              <a:buNone/>
            </a:pPr>
            <a:endParaRPr lang="fr-FR" sz="3600" b="1" dirty="0">
              <a:solidFill>
                <a:prstClr val="white"/>
              </a:solidFill>
              <a:latin typeface="Traditional Arabic" pitchFamily="18" charset="-78"/>
              <a:cs typeface="Traditional Arabic" pitchFamily="18" charset="-78"/>
            </a:endParaRP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221088"/>
            <a:ext cx="6120680" cy="2520280"/>
          </a:xfrm>
          <a:prstGeom prst="rect">
            <a:avLst/>
          </a:prstGeom>
        </p:spPr>
      </p:pic>
    </p:spTree>
    <p:extLst>
      <p:ext uri="{BB962C8B-B14F-4D97-AF65-F5344CB8AC3E}">
        <p14:creationId xmlns:p14="http://schemas.microsoft.com/office/powerpoint/2010/main" val="237770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16632"/>
            <a:ext cx="8928992" cy="6552728"/>
          </a:xfrm>
        </p:spPr>
        <p:txBody>
          <a:bodyPr>
            <a:noAutofit/>
          </a:bodyPr>
          <a:lstStyle/>
          <a:p>
            <a:pPr marL="0" indent="0" algn="ctr" rtl="1">
              <a:buNone/>
            </a:pPr>
            <a:r>
              <a:rPr lang="ar-DZ" sz="6000" b="1" dirty="0" smtClean="0">
                <a:solidFill>
                  <a:srgbClr val="FF0000"/>
                </a:solidFill>
                <a:latin typeface="Traditional Arabic" pitchFamily="18" charset="-78"/>
                <a:cs typeface="Traditional Arabic" pitchFamily="18" charset="-78"/>
              </a:rPr>
              <a:t>المستوى </a:t>
            </a:r>
            <a:r>
              <a:rPr lang="ar-DZ" sz="6000" b="1" dirty="0" smtClean="0">
                <a:solidFill>
                  <a:srgbClr val="FF0000"/>
                </a:solidFill>
                <a:latin typeface="Traditional Arabic" pitchFamily="18" charset="-78"/>
                <a:cs typeface="Traditional Arabic" pitchFamily="18" charset="-78"/>
              </a:rPr>
              <a:t>الأمامي</a:t>
            </a:r>
          </a:p>
          <a:p>
            <a:pPr marL="0" indent="0" algn="ctr" rtl="1">
              <a:buNone/>
            </a:pPr>
            <a:r>
              <a:rPr lang="ar-DZ" sz="4400" b="1" dirty="0" smtClean="0">
                <a:solidFill>
                  <a:srgbClr val="FF0000"/>
                </a:solidFill>
                <a:latin typeface="Traditional Arabic" pitchFamily="18" charset="-78"/>
                <a:cs typeface="Traditional Arabic" pitchFamily="18" charset="-78"/>
              </a:rPr>
              <a:t> </a:t>
            </a:r>
            <a:r>
              <a:rPr lang="ar-DZ" sz="3600" b="1" dirty="0" smtClean="0">
                <a:latin typeface="Traditional Arabic" pitchFamily="18" charset="-78"/>
                <a:cs typeface="Traditional Arabic" pitchFamily="18" charset="-78"/>
              </a:rPr>
              <a:t>هو </a:t>
            </a:r>
            <a:r>
              <a:rPr lang="ar-DZ" sz="3600" b="1" dirty="0" smtClean="0">
                <a:latin typeface="Traditional Arabic" pitchFamily="18" charset="-78"/>
                <a:cs typeface="Traditional Arabic" pitchFamily="18" charset="-78"/>
              </a:rPr>
              <a:t>المسطح الذي يقسم الجسم إلى قسمين متساويين في الوزن ،أمامي وخلفي ومسار الحركة في هذا المستوى لأعلى وأسفل.</a:t>
            </a:r>
          </a:p>
          <a:p>
            <a:pPr marL="0" indent="0" algn="ctr" rtl="1">
              <a:buNone/>
            </a:pPr>
            <a:r>
              <a:rPr lang="ar-DZ" sz="3600" b="1" dirty="0" smtClean="0">
                <a:latin typeface="Traditional Arabic" pitchFamily="18" charset="-78"/>
                <a:cs typeface="Traditional Arabic" pitchFamily="18" charset="-78"/>
              </a:rPr>
              <a:t>مثل :حركة رفع الذراع جانبا في التبعيد والتقريب ،الوثب لأعلى وأسفل ،تنطيط الكرة ،وهذه تسمى الحركات الانتقالية .أما الحركات الدورانية التي تتم موازية لهذا المستوى مثل حركة ثني الجذع ،العجلة في الجمباز</a:t>
            </a:r>
            <a:r>
              <a:rPr lang="ar-DZ" sz="3600" b="1" dirty="0" smtClean="0">
                <a:latin typeface="Traditional Arabic" pitchFamily="18" charset="-78"/>
                <a:cs typeface="Traditional Arabic" pitchFamily="18" charset="-78"/>
              </a:rPr>
              <a:t>.</a:t>
            </a:r>
            <a:endParaRPr lang="ar-DZ" sz="3600" b="1" dirty="0" smtClean="0">
              <a:latin typeface="Traditional Arabic" pitchFamily="18" charset="-78"/>
              <a:cs typeface="Traditional Arabic" pitchFamily="18" charset="-78"/>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4149080"/>
            <a:ext cx="6192688" cy="2520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856984" cy="6624736"/>
          </a:xfrm>
        </p:spPr>
        <p:txBody>
          <a:bodyPr/>
          <a:lstStyle/>
          <a:p>
            <a:pPr marL="0" lvl="0" indent="0" algn="ctr" rtl="1">
              <a:buClr>
                <a:srgbClr val="1E5155">
                  <a:lumMod val="40000"/>
                  <a:lumOff val="60000"/>
                </a:srgbClr>
              </a:buClr>
              <a:buNone/>
            </a:pPr>
            <a:r>
              <a:rPr lang="ar-DZ" sz="6000" b="1" dirty="0">
                <a:solidFill>
                  <a:srgbClr val="FF0000"/>
                </a:solidFill>
                <a:latin typeface="Traditional Arabic" pitchFamily="18" charset="-78"/>
                <a:cs typeface="Traditional Arabic" pitchFamily="18" charset="-78"/>
              </a:rPr>
              <a:t>المستوي </a:t>
            </a:r>
            <a:r>
              <a:rPr lang="ar-DZ" sz="6000" b="1" dirty="0" smtClean="0">
                <a:solidFill>
                  <a:srgbClr val="FF0000"/>
                </a:solidFill>
                <a:latin typeface="Traditional Arabic" pitchFamily="18" charset="-78"/>
                <a:cs typeface="Traditional Arabic" pitchFamily="18" charset="-78"/>
              </a:rPr>
              <a:t>العرضي</a:t>
            </a:r>
          </a:p>
          <a:p>
            <a:pPr marL="0" lvl="0" indent="0" algn="ctr" rtl="1">
              <a:buClr>
                <a:srgbClr val="1E5155">
                  <a:lumMod val="40000"/>
                  <a:lumOff val="60000"/>
                </a:srgbClr>
              </a:buClr>
              <a:buNone/>
            </a:pPr>
            <a:r>
              <a:rPr lang="ar-DZ" sz="3600" b="1" dirty="0" smtClean="0">
                <a:solidFill>
                  <a:prstClr val="white"/>
                </a:solidFill>
                <a:latin typeface="Traditional Arabic" pitchFamily="18" charset="-78"/>
                <a:cs typeface="Traditional Arabic" pitchFamily="18" charset="-78"/>
              </a:rPr>
              <a:t>هو </a:t>
            </a:r>
            <a:r>
              <a:rPr lang="ar-DZ" sz="3600" b="1" dirty="0">
                <a:solidFill>
                  <a:prstClr val="white"/>
                </a:solidFill>
                <a:latin typeface="Traditional Arabic" pitchFamily="18" charset="-78"/>
                <a:cs typeface="Traditional Arabic" pitchFamily="18" charset="-78"/>
              </a:rPr>
              <a:t>المسطح الذي يقسم الجسم إلى قسمين متساويين في الوزن ، علوي وسفلي وهو مستوي موازي لسطح الأرض والحركات الانتقالية مثل حركة الذراع من جنب إلى جنب ،أما الحركات الدورانية مثل حركة لف الجسم دورات راقصة الباليه ،والحركة تكون فيها موازية للسطح الافقي .</a:t>
            </a:r>
            <a:endParaRPr lang="fr-FR" sz="3600" b="1" dirty="0">
              <a:solidFill>
                <a:prstClr val="white"/>
              </a:solidFill>
              <a:latin typeface="Traditional Arabic" pitchFamily="18" charset="-78"/>
              <a:cs typeface="Traditional Arabic" pitchFamily="18" charset="-78"/>
            </a:endParaRPr>
          </a:p>
          <a:p>
            <a:endParaRPr lang="fr-FR" dirty="0"/>
          </a:p>
        </p:txBody>
      </p:sp>
      <p:pic>
        <p:nvPicPr>
          <p:cNvPr id="5" name="Image 4"/>
          <p:cNvPicPr>
            <a:picLocks noChangeAspect="1"/>
          </p:cNvPicPr>
          <p:nvPr/>
        </p:nvPicPr>
        <p:blipFill>
          <a:blip r:embed="rId2"/>
          <a:stretch>
            <a:fillRect/>
          </a:stretch>
        </p:blipFill>
        <p:spPr>
          <a:xfrm>
            <a:off x="1475656" y="3645024"/>
            <a:ext cx="5688632" cy="2938636"/>
          </a:xfrm>
          <a:prstGeom prst="rect">
            <a:avLst/>
          </a:prstGeom>
        </p:spPr>
      </p:pic>
    </p:spTree>
    <p:extLst>
      <p:ext uri="{BB962C8B-B14F-4D97-AF65-F5344CB8AC3E}">
        <p14:creationId xmlns:p14="http://schemas.microsoft.com/office/powerpoint/2010/main" val="135973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2852"/>
            <a:ext cx="8928992" cy="6598516"/>
          </a:xfrm>
        </p:spPr>
        <p:txBody>
          <a:bodyPr>
            <a:noAutofit/>
          </a:bodyPr>
          <a:lstStyle/>
          <a:p>
            <a:pPr marL="0" indent="0" algn="r" rtl="1">
              <a:buNone/>
            </a:pPr>
            <a:r>
              <a:rPr lang="ar-DZ" sz="3600" b="1" dirty="0" smtClean="0">
                <a:latin typeface="Traditional Arabic" pitchFamily="18" charset="-78"/>
                <a:cs typeface="Traditional Arabic" pitchFamily="18" charset="-78"/>
              </a:rPr>
              <a:t>وهذه </a:t>
            </a:r>
            <a:r>
              <a:rPr lang="ar-DZ" sz="3600" b="1" dirty="0" smtClean="0">
                <a:latin typeface="Traditional Arabic" pitchFamily="18" charset="-78"/>
                <a:cs typeface="Traditional Arabic" pitchFamily="18" charset="-78"/>
              </a:rPr>
              <a:t>المستويات </a:t>
            </a:r>
            <a:r>
              <a:rPr lang="ar-DZ" sz="3600" b="1" dirty="0" smtClean="0">
                <a:latin typeface="Traditional Arabic" pitchFamily="18" charset="-78"/>
                <a:cs typeface="Traditional Arabic" pitchFamily="18" charset="-78"/>
              </a:rPr>
              <a:t>الثلاثة تسمى بالأسطح أو المستويات الفراغية الأصلية للحركة في الفراغ لأنها تمر بمركز الثقل، وأن </a:t>
            </a:r>
            <a:r>
              <a:rPr lang="ar-DZ" sz="3600" b="1" dirty="0" smtClean="0">
                <a:latin typeface="Traditional Arabic" pitchFamily="18" charset="-78"/>
                <a:cs typeface="Traditional Arabic" pitchFamily="18" charset="-78"/>
              </a:rPr>
              <a:t> أي حركة </a:t>
            </a:r>
            <a:r>
              <a:rPr lang="ar-DZ" sz="3600" b="1" dirty="0" smtClean="0">
                <a:latin typeface="Traditional Arabic" pitchFamily="18" charset="-78"/>
                <a:cs typeface="Traditional Arabic" pitchFamily="18" charset="-78"/>
              </a:rPr>
              <a:t>من حركات الجسم أو أي جزء من أجزائه تنسب لهذه الأسطح أو ما يوازيها في الفراغ.</a:t>
            </a:r>
          </a:p>
          <a:p>
            <a:pPr marL="0" indent="0" algn="r" rtl="1">
              <a:buNone/>
            </a:pPr>
            <a:r>
              <a:rPr lang="ar-DZ" sz="3600" b="1" dirty="0" smtClean="0">
                <a:latin typeface="Traditional Arabic" pitchFamily="18" charset="-78"/>
                <a:cs typeface="Traditional Arabic" pitchFamily="18" charset="-78"/>
              </a:rPr>
              <a:t>-تتعامد </a:t>
            </a:r>
            <a:r>
              <a:rPr lang="ar-DZ" sz="3600" b="1" dirty="0" smtClean="0">
                <a:latin typeface="Traditional Arabic" pitchFamily="18" charset="-78"/>
                <a:cs typeface="Traditional Arabic" pitchFamily="18" charset="-78"/>
              </a:rPr>
              <a:t>المستويات </a:t>
            </a:r>
            <a:r>
              <a:rPr lang="ar-DZ" sz="3600" b="1" dirty="0" smtClean="0">
                <a:latin typeface="Traditional Arabic" pitchFamily="18" charset="-78"/>
                <a:cs typeface="Traditional Arabic" pitchFamily="18" charset="-78"/>
              </a:rPr>
              <a:t>الثلاثة في التقائها مع بعضها وينشأ عن التقاء كل سطحين منها خط وهمي يعرف بالمحور. وإن هذا المحور إما أن يكون خطا ثابتا واضحا، وإما أن يكون نقطة تحدث حولها الحركة الدورانية باستثناء انزلاق أسطح التمفصل في ..... المستعرضة لفقرات العمود الفقري.</a:t>
            </a:r>
          </a:p>
          <a:p>
            <a:pPr marL="0" indent="0" algn="r" rtl="1">
              <a:buNone/>
            </a:pPr>
            <a:r>
              <a:rPr lang="ar-DZ" sz="3600" b="1" dirty="0" smtClean="0">
                <a:latin typeface="Traditional Arabic" pitchFamily="18" charset="-78"/>
                <a:cs typeface="Traditional Arabic" pitchFamily="18" charset="-78"/>
              </a:rPr>
              <a:t>-ويجب الإشارة إلى أن معظم حركات الأطراف تحدث بحركة </a:t>
            </a:r>
            <a:r>
              <a:rPr lang="ar-DZ" sz="3600" b="1" dirty="0" smtClean="0">
                <a:latin typeface="Traditional Arabic" pitchFamily="18" charset="-78"/>
                <a:cs typeface="Traditional Arabic" pitchFamily="18" charset="-78"/>
              </a:rPr>
              <a:t>دورانية</a:t>
            </a:r>
            <a:r>
              <a:rPr lang="ar-DZ" sz="3600" b="1" dirty="0" smtClean="0">
                <a:latin typeface="Traditional Arabic" pitchFamily="18" charset="-78"/>
                <a:cs typeface="Traditional Arabic" pitchFamily="18" charset="-78"/>
              </a:rPr>
              <a:t>، وأن هذه الحركات تحدث حول محاور خاصة بالدوران وداخل مستويات خاصة بها، وعلى هذا فإن وصف حركات الأطراف..... لبعضها البعض يصبح أكثر وضوحا باستخدام محاور الدوران حول الطرف أو العضو المتحرك.</a:t>
            </a:r>
            <a:endParaRPr lang="fr-FR" sz="3600" b="1" dirty="0">
              <a:latin typeface="Traditional Arabic" pitchFamily="18" charset="-78"/>
              <a:cs typeface="Traditional Arabic" pitchFamily="18"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413</TotalTime>
  <Words>2031</Words>
  <Application>Microsoft Office PowerPoint</Application>
  <PresentationFormat>Affichage à l'écran (4:3)</PresentationFormat>
  <Paragraphs>91</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Century Gothic</vt:lpstr>
      <vt:lpstr>Traditional Arabic</vt:lpstr>
      <vt:lpstr>Wingdings 3</vt:lpstr>
      <vt:lpstr>Ion</vt:lpstr>
      <vt:lpstr>المحاضرة الرابعة</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المستويات (الأسطح) التي تتم فيها حركات الجسم</vt:lpstr>
      <vt:lpstr>محاور الحركة</vt:lpstr>
      <vt:lpstr>Présentation PowerPoint</vt:lpstr>
      <vt:lpstr>Présentation PowerPoint</vt:lpstr>
      <vt:lpstr>Présentation PowerPoint</vt:lpstr>
      <vt:lpstr>Présentation PowerPoint</vt:lpstr>
      <vt:lpstr>المحاور المتعامدة لحركات الجسم</vt:lpstr>
      <vt:lpstr>المحاور و الأسطح التي تتم عليها حركات الجسم</vt:lpstr>
      <vt:lpstr>يتطلب سباق الدرجات حركة منحنية بالمستوى الجانبي Sagittal plane بواسطة الرجلين</vt:lpstr>
      <vt:lpstr>للدوران خطوط مائلة تتم في المستوى الأمامي</vt:lpstr>
      <vt:lpstr>للركض خطوط الدوران والتي هي خطوط أمامية تمر في الأكتاف والحوض  </vt:lpstr>
      <vt:lpstr>أهمية المحاور و المستويات في دراسة الحركة</vt:lpstr>
      <vt:lpstr>يبين أسطح ومحاور الحركة حسب ( Williams(  1986</vt:lpstr>
      <vt:lpstr>الحركات الأساسية حول مفاصل الجسم</vt:lpstr>
      <vt:lpstr>قاعدة اليد اليمنى لتحديد اتجاهات المحاور</vt:lpstr>
      <vt:lpstr>Présentation PowerPoint</vt:lpstr>
      <vt:lpstr>يبين الوضعية التشريحية واتجاه الحركات المعتمدة في وصف حركات الجسم</vt:lpstr>
      <vt:lpstr>Présentation PowerPoint</vt:lpstr>
      <vt:lpstr>المد: Extension عكس الثني وهو العملية التي تؤدي إلى إبعاد جزئي العظمين المنفصلين عن بعضهما مما يسبب زيادة وكبر الزاوية بينهما و هو زيادة الزاوية (المسافة) بين العظمين المتصلة بالمفصل وبالتالي فإن حركة المد هي عكس حركة الثني، مع الاختلاف في العضلات المسئولة عن كل حركة.</vt:lpstr>
      <vt:lpstr>Présentation PowerPoint</vt:lpstr>
      <vt:lpstr>Présentation PowerPoint</vt:lpstr>
      <vt:lpstr>حركة التبعيد و التقريب والدوران في مفصل الكتف</vt:lpstr>
      <vt:lpstr>المحاور التي تتم عليها كل من حركة التبعيد و التقريب والثني و المد في مفصل اليد</vt:lpstr>
      <vt:lpstr>المحاور التي تتم عليها مختلف حركات مفصل الكتف  (مفصل ثلاثي المحاور )</vt:lpstr>
      <vt:lpstr>Présentation PowerPoint</vt:lpstr>
      <vt:lpstr>Présentation PowerPoint</vt:lpstr>
      <vt:lpstr>يوضح البعد الثلاثي (المحاور الثلاثة)</vt:lpstr>
      <vt:lpstr>Présentation PowerPoint</vt:lpstr>
      <vt:lpstr>المحاور والمستويات في بعض الحركات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dc:title>
  <dc:creator>hp</dc:creator>
  <cp:lastModifiedBy>hp</cp:lastModifiedBy>
  <cp:revision>42</cp:revision>
  <dcterms:created xsi:type="dcterms:W3CDTF">2019-11-30T21:15:34Z</dcterms:created>
  <dcterms:modified xsi:type="dcterms:W3CDTF">2021-01-21T23:08:07Z</dcterms:modified>
</cp:coreProperties>
</file>