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5423D7-6371-4AC2-A890-BC6ED3F2F074}" type="doc">
      <dgm:prSet loTypeId="urn:microsoft.com/office/officeart/2005/8/layout/hProcess6" loCatId="process" qsTypeId="urn:microsoft.com/office/officeart/2005/8/quickstyle/simple5" qsCatId="simple" csTypeId="urn:microsoft.com/office/officeart/2005/8/colors/accent1_2" csCatId="accent1" phldr="1"/>
      <dgm:spPr/>
      <dgm:t>
        <a:bodyPr/>
        <a:lstStyle/>
        <a:p>
          <a:endParaRPr lang="fr-FR"/>
        </a:p>
      </dgm:t>
    </dgm:pt>
    <dgm:pt modelId="{AED621C3-BFD5-43F2-947A-62DE713A27F7}">
      <dgm:prSet phldrT="[Texte]"/>
      <dgm:spPr/>
      <dgm:t>
        <a:bodyPr/>
        <a:lstStyle/>
        <a:p>
          <a:r>
            <a:rPr lang="ar-DZ" dirty="0" smtClean="0"/>
            <a:t>أتجاه </a:t>
          </a:r>
          <a:r>
            <a:rPr lang="ar-DZ" dirty="0" err="1" smtClean="0"/>
            <a:t>إجتماعي</a:t>
          </a:r>
          <a:r>
            <a:rPr lang="ar-DZ" dirty="0" smtClean="0"/>
            <a:t> </a:t>
          </a:r>
          <a:endParaRPr lang="fr-FR" dirty="0"/>
        </a:p>
      </dgm:t>
    </dgm:pt>
    <dgm:pt modelId="{5795E158-97D9-410D-8D49-6B1D47E90EA5}" type="parTrans" cxnId="{416FAAFE-B68E-4BA5-9D05-8CA7BA43875B}">
      <dgm:prSet/>
      <dgm:spPr/>
      <dgm:t>
        <a:bodyPr/>
        <a:lstStyle/>
        <a:p>
          <a:endParaRPr lang="fr-FR"/>
        </a:p>
      </dgm:t>
    </dgm:pt>
    <dgm:pt modelId="{D24CC730-9FFF-4EE8-AF76-D93A13D34B4B}" type="sibTrans" cxnId="{416FAAFE-B68E-4BA5-9D05-8CA7BA43875B}">
      <dgm:prSet/>
      <dgm:spPr/>
      <dgm:t>
        <a:bodyPr/>
        <a:lstStyle/>
        <a:p>
          <a:endParaRPr lang="fr-FR"/>
        </a:p>
      </dgm:t>
    </dgm:pt>
    <dgm:pt modelId="{BC20814E-654D-4A52-8FFB-CB56CB3F5E96}">
      <dgm:prSet phldrT="[Texte]"/>
      <dgm:spPr/>
      <dgm:t>
        <a:bodyPr/>
        <a:lstStyle/>
        <a:p>
          <a:r>
            <a:rPr lang="ar-DZ" dirty="0" err="1" smtClean="0"/>
            <a:t>إتجاه</a:t>
          </a:r>
          <a:r>
            <a:rPr lang="ar-DZ" dirty="0" smtClean="0"/>
            <a:t> تقني </a:t>
          </a:r>
          <a:endParaRPr lang="fr-FR" dirty="0"/>
        </a:p>
      </dgm:t>
    </dgm:pt>
    <dgm:pt modelId="{458D99EB-137F-4583-8103-41583FE6B0B9}" type="parTrans" cxnId="{C8FB9247-4088-4C60-B649-95CE6D1B6CB4}">
      <dgm:prSet/>
      <dgm:spPr/>
      <dgm:t>
        <a:bodyPr/>
        <a:lstStyle/>
        <a:p>
          <a:endParaRPr lang="fr-FR"/>
        </a:p>
      </dgm:t>
    </dgm:pt>
    <dgm:pt modelId="{1AB01566-DCD3-44DB-AB52-D68137CC39FA}" type="sibTrans" cxnId="{C8FB9247-4088-4C60-B649-95CE6D1B6CB4}">
      <dgm:prSet/>
      <dgm:spPr/>
      <dgm:t>
        <a:bodyPr/>
        <a:lstStyle/>
        <a:p>
          <a:endParaRPr lang="fr-FR"/>
        </a:p>
      </dgm:t>
    </dgm:pt>
    <dgm:pt modelId="{E851756D-E437-413F-9E7B-E1F7A60637E4}" type="pres">
      <dgm:prSet presAssocID="{995423D7-6371-4AC2-A890-BC6ED3F2F074}" presName="theList" presStyleCnt="0">
        <dgm:presLayoutVars>
          <dgm:dir/>
          <dgm:animLvl val="lvl"/>
          <dgm:resizeHandles val="exact"/>
        </dgm:presLayoutVars>
      </dgm:prSet>
      <dgm:spPr/>
      <dgm:t>
        <a:bodyPr/>
        <a:lstStyle/>
        <a:p>
          <a:endParaRPr lang="fr-FR"/>
        </a:p>
      </dgm:t>
    </dgm:pt>
    <dgm:pt modelId="{1A422F23-2665-4995-A473-F1E54BB21056}" type="pres">
      <dgm:prSet presAssocID="{AED621C3-BFD5-43F2-947A-62DE713A27F7}" presName="compNode" presStyleCnt="0"/>
      <dgm:spPr/>
    </dgm:pt>
    <dgm:pt modelId="{D5D87BCA-8486-4EF6-BB13-11A154B6E004}" type="pres">
      <dgm:prSet presAssocID="{AED621C3-BFD5-43F2-947A-62DE713A27F7}" presName="noGeometry" presStyleCnt="0"/>
      <dgm:spPr/>
    </dgm:pt>
    <dgm:pt modelId="{0A680A87-A8A7-44A0-AD3B-4790885B8A80}" type="pres">
      <dgm:prSet presAssocID="{AED621C3-BFD5-43F2-947A-62DE713A27F7}" presName="childTextVisible" presStyleLbl="bgAccFollowNode1" presStyleIdx="0" presStyleCnt="2">
        <dgm:presLayoutVars>
          <dgm:bulletEnabled val="1"/>
        </dgm:presLayoutVars>
      </dgm:prSet>
      <dgm:spPr/>
    </dgm:pt>
    <dgm:pt modelId="{3EFC55D4-8755-4457-9945-0D2656C1CFB9}" type="pres">
      <dgm:prSet presAssocID="{AED621C3-BFD5-43F2-947A-62DE713A27F7}" presName="childTextHidden" presStyleLbl="bgAccFollowNode1" presStyleIdx="0" presStyleCnt="2"/>
      <dgm:spPr/>
    </dgm:pt>
    <dgm:pt modelId="{D074E90F-D1CB-4CE6-9C94-A6F94DF4EB96}" type="pres">
      <dgm:prSet presAssocID="{AED621C3-BFD5-43F2-947A-62DE713A27F7}" presName="parentText" presStyleLbl="node1" presStyleIdx="0" presStyleCnt="2">
        <dgm:presLayoutVars>
          <dgm:chMax val="1"/>
          <dgm:bulletEnabled val="1"/>
        </dgm:presLayoutVars>
      </dgm:prSet>
      <dgm:spPr/>
      <dgm:t>
        <a:bodyPr/>
        <a:lstStyle/>
        <a:p>
          <a:endParaRPr lang="fr-FR"/>
        </a:p>
      </dgm:t>
    </dgm:pt>
    <dgm:pt modelId="{3BBA3C1F-7B33-48D5-A874-66AB7A79588E}" type="pres">
      <dgm:prSet presAssocID="{AED621C3-BFD5-43F2-947A-62DE713A27F7}" presName="aSpace" presStyleCnt="0"/>
      <dgm:spPr/>
    </dgm:pt>
    <dgm:pt modelId="{E5B3998C-0027-4CAD-BB9A-4BE691581FBD}" type="pres">
      <dgm:prSet presAssocID="{BC20814E-654D-4A52-8FFB-CB56CB3F5E96}" presName="compNode" presStyleCnt="0"/>
      <dgm:spPr/>
    </dgm:pt>
    <dgm:pt modelId="{C6E1DC62-5913-4A5D-88CD-C49BF865C9E1}" type="pres">
      <dgm:prSet presAssocID="{BC20814E-654D-4A52-8FFB-CB56CB3F5E96}" presName="noGeometry" presStyleCnt="0"/>
      <dgm:spPr/>
    </dgm:pt>
    <dgm:pt modelId="{FE1F474E-4F55-4956-BE56-3D4BC6EAD3FF}" type="pres">
      <dgm:prSet presAssocID="{BC20814E-654D-4A52-8FFB-CB56CB3F5E96}" presName="childTextVisible" presStyleLbl="bgAccFollowNode1" presStyleIdx="1" presStyleCnt="2">
        <dgm:presLayoutVars>
          <dgm:bulletEnabled val="1"/>
        </dgm:presLayoutVars>
      </dgm:prSet>
      <dgm:spPr/>
      <dgm:t>
        <a:bodyPr/>
        <a:lstStyle/>
        <a:p>
          <a:endParaRPr lang="fr-FR"/>
        </a:p>
      </dgm:t>
    </dgm:pt>
    <dgm:pt modelId="{8E0DA4AD-7184-4A0C-BDC0-0ED58F723BDD}" type="pres">
      <dgm:prSet presAssocID="{BC20814E-654D-4A52-8FFB-CB56CB3F5E96}" presName="childTextHidden" presStyleLbl="bgAccFollowNode1" presStyleIdx="1" presStyleCnt="2"/>
      <dgm:spPr/>
    </dgm:pt>
    <dgm:pt modelId="{5BB98C23-F78E-4383-84EC-D0C8D76CBC42}" type="pres">
      <dgm:prSet presAssocID="{BC20814E-654D-4A52-8FFB-CB56CB3F5E96}" presName="parentText" presStyleLbl="node1" presStyleIdx="1" presStyleCnt="2">
        <dgm:presLayoutVars>
          <dgm:chMax val="1"/>
          <dgm:bulletEnabled val="1"/>
        </dgm:presLayoutVars>
      </dgm:prSet>
      <dgm:spPr/>
      <dgm:t>
        <a:bodyPr/>
        <a:lstStyle/>
        <a:p>
          <a:endParaRPr lang="fr-FR"/>
        </a:p>
      </dgm:t>
    </dgm:pt>
  </dgm:ptLst>
  <dgm:cxnLst>
    <dgm:cxn modelId="{C8FB9247-4088-4C60-B649-95CE6D1B6CB4}" srcId="{995423D7-6371-4AC2-A890-BC6ED3F2F074}" destId="{BC20814E-654D-4A52-8FFB-CB56CB3F5E96}" srcOrd="1" destOrd="0" parTransId="{458D99EB-137F-4583-8103-41583FE6B0B9}" sibTransId="{1AB01566-DCD3-44DB-AB52-D68137CC39FA}"/>
    <dgm:cxn modelId="{88D5467A-8F5D-4D17-927A-92C53DEE4469}" type="presOf" srcId="{995423D7-6371-4AC2-A890-BC6ED3F2F074}" destId="{E851756D-E437-413F-9E7B-E1F7A60637E4}" srcOrd="0" destOrd="0" presId="urn:microsoft.com/office/officeart/2005/8/layout/hProcess6"/>
    <dgm:cxn modelId="{416FAAFE-B68E-4BA5-9D05-8CA7BA43875B}" srcId="{995423D7-6371-4AC2-A890-BC6ED3F2F074}" destId="{AED621C3-BFD5-43F2-947A-62DE713A27F7}" srcOrd="0" destOrd="0" parTransId="{5795E158-97D9-410D-8D49-6B1D47E90EA5}" sibTransId="{D24CC730-9FFF-4EE8-AF76-D93A13D34B4B}"/>
    <dgm:cxn modelId="{BCF109E4-A2A7-40C5-8F16-B719E15F0831}" type="presOf" srcId="{BC20814E-654D-4A52-8FFB-CB56CB3F5E96}" destId="{5BB98C23-F78E-4383-84EC-D0C8D76CBC42}" srcOrd="0" destOrd="0" presId="urn:microsoft.com/office/officeart/2005/8/layout/hProcess6"/>
    <dgm:cxn modelId="{B3125CE6-387C-45A6-B74A-96208089282E}" type="presOf" srcId="{AED621C3-BFD5-43F2-947A-62DE713A27F7}" destId="{D074E90F-D1CB-4CE6-9C94-A6F94DF4EB96}" srcOrd="0" destOrd="0" presId="urn:microsoft.com/office/officeart/2005/8/layout/hProcess6"/>
    <dgm:cxn modelId="{CAE3E33C-8BB3-4412-86CC-7B9A380CAC8B}" type="presParOf" srcId="{E851756D-E437-413F-9E7B-E1F7A60637E4}" destId="{1A422F23-2665-4995-A473-F1E54BB21056}" srcOrd="0" destOrd="0" presId="urn:microsoft.com/office/officeart/2005/8/layout/hProcess6"/>
    <dgm:cxn modelId="{56E982A4-EC2A-4BBC-90B0-C28ACADF3F81}" type="presParOf" srcId="{1A422F23-2665-4995-A473-F1E54BB21056}" destId="{D5D87BCA-8486-4EF6-BB13-11A154B6E004}" srcOrd="0" destOrd="0" presId="urn:microsoft.com/office/officeart/2005/8/layout/hProcess6"/>
    <dgm:cxn modelId="{4944F654-B50D-47C6-902D-097D53CEB6AF}" type="presParOf" srcId="{1A422F23-2665-4995-A473-F1E54BB21056}" destId="{0A680A87-A8A7-44A0-AD3B-4790885B8A80}" srcOrd="1" destOrd="0" presId="urn:microsoft.com/office/officeart/2005/8/layout/hProcess6"/>
    <dgm:cxn modelId="{9D7917EC-F2CB-4122-A38D-B75585750F0A}" type="presParOf" srcId="{1A422F23-2665-4995-A473-F1E54BB21056}" destId="{3EFC55D4-8755-4457-9945-0D2656C1CFB9}" srcOrd="2" destOrd="0" presId="urn:microsoft.com/office/officeart/2005/8/layout/hProcess6"/>
    <dgm:cxn modelId="{E4391CDD-E139-43E3-9A97-6B1C9CFE9886}" type="presParOf" srcId="{1A422F23-2665-4995-A473-F1E54BB21056}" destId="{D074E90F-D1CB-4CE6-9C94-A6F94DF4EB96}" srcOrd="3" destOrd="0" presId="urn:microsoft.com/office/officeart/2005/8/layout/hProcess6"/>
    <dgm:cxn modelId="{C1BE40AB-9FF0-4AFB-A650-2F2762571BEE}" type="presParOf" srcId="{E851756D-E437-413F-9E7B-E1F7A60637E4}" destId="{3BBA3C1F-7B33-48D5-A874-66AB7A79588E}" srcOrd="1" destOrd="0" presId="urn:microsoft.com/office/officeart/2005/8/layout/hProcess6"/>
    <dgm:cxn modelId="{078715D2-B01D-4A2F-8AD3-89662D9BA5D4}" type="presParOf" srcId="{E851756D-E437-413F-9E7B-E1F7A60637E4}" destId="{E5B3998C-0027-4CAD-BB9A-4BE691581FBD}" srcOrd="2" destOrd="0" presId="urn:microsoft.com/office/officeart/2005/8/layout/hProcess6"/>
    <dgm:cxn modelId="{A7477E5F-0045-424C-BA07-3C9FF00B7525}" type="presParOf" srcId="{E5B3998C-0027-4CAD-BB9A-4BE691581FBD}" destId="{C6E1DC62-5913-4A5D-88CD-C49BF865C9E1}" srcOrd="0" destOrd="0" presId="urn:microsoft.com/office/officeart/2005/8/layout/hProcess6"/>
    <dgm:cxn modelId="{426DC3F4-87D9-4A76-A69B-F62C91CAF622}" type="presParOf" srcId="{E5B3998C-0027-4CAD-BB9A-4BE691581FBD}" destId="{FE1F474E-4F55-4956-BE56-3D4BC6EAD3FF}" srcOrd="1" destOrd="0" presId="urn:microsoft.com/office/officeart/2005/8/layout/hProcess6"/>
    <dgm:cxn modelId="{066B5BAB-F36F-4B6F-8A90-1D3571DC66E8}" type="presParOf" srcId="{E5B3998C-0027-4CAD-BB9A-4BE691581FBD}" destId="{8E0DA4AD-7184-4A0C-BDC0-0ED58F723BDD}" srcOrd="2" destOrd="0" presId="urn:microsoft.com/office/officeart/2005/8/layout/hProcess6"/>
    <dgm:cxn modelId="{1CB5340A-59C3-4FE2-B741-FAA8C817859D}" type="presParOf" srcId="{E5B3998C-0027-4CAD-BB9A-4BE691581FBD}" destId="{5BB98C23-F78E-4383-84EC-D0C8D76CBC42}" srcOrd="3" destOrd="0" presId="urn:microsoft.com/office/officeart/2005/8/layout/hProcess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F71B82-109D-4918-A019-24BBA32E7E30}" type="doc">
      <dgm:prSet loTypeId="urn:microsoft.com/office/officeart/2005/8/layout/hProcess9" loCatId="process" qsTypeId="urn:microsoft.com/office/officeart/2005/8/quickstyle/simple1" qsCatId="simple" csTypeId="urn:microsoft.com/office/officeart/2005/8/colors/accent0_1" csCatId="mainScheme" phldr="1"/>
      <dgm:spPr/>
    </dgm:pt>
    <dgm:pt modelId="{AA04920D-4187-4816-87CB-5E7565343F29}">
      <dgm:prSet phldrT="[Texte]"/>
      <dgm:spPr/>
      <dgm:t>
        <a:bodyPr/>
        <a:lstStyle/>
        <a:p>
          <a:r>
            <a:rPr lang="ar-DZ" dirty="0" smtClean="0"/>
            <a:t>الاتصال</a:t>
          </a:r>
          <a:endParaRPr lang="fr-FR" dirty="0"/>
        </a:p>
      </dgm:t>
    </dgm:pt>
    <dgm:pt modelId="{6954CA33-2CFC-43FC-B984-C0CE569435F0}" type="parTrans" cxnId="{9F46CCA6-B0CD-485A-BF8D-66B66C9CF389}">
      <dgm:prSet/>
      <dgm:spPr/>
      <dgm:t>
        <a:bodyPr/>
        <a:lstStyle/>
        <a:p>
          <a:endParaRPr lang="fr-FR"/>
        </a:p>
      </dgm:t>
    </dgm:pt>
    <dgm:pt modelId="{4DC33189-B34E-4856-B7DD-DC46313ECE09}" type="sibTrans" cxnId="{9F46CCA6-B0CD-485A-BF8D-66B66C9CF389}">
      <dgm:prSet/>
      <dgm:spPr/>
      <dgm:t>
        <a:bodyPr/>
        <a:lstStyle/>
        <a:p>
          <a:endParaRPr lang="fr-FR"/>
        </a:p>
      </dgm:t>
    </dgm:pt>
    <dgm:pt modelId="{31BC1110-AF1E-48C9-8E48-5A326CE87FF6}">
      <dgm:prSet phldrT="[Texte]"/>
      <dgm:spPr/>
      <dgm:t>
        <a:bodyPr/>
        <a:lstStyle/>
        <a:p>
          <a:r>
            <a:rPr lang="ar-DZ" dirty="0" smtClean="0"/>
            <a:t>تبادل ومشاركة وتفاعل</a:t>
          </a:r>
          <a:endParaRPr lang="fr-FR" dirty="0"/>
        </a:p>
      </dgm:t>
    </dgm:pt>
    <dgm:pt modelId="{388BCF86-4C5D-457D-8610-56A71BDAE204}" type="parTrans" cxnId="{DAF218A2-CA94-4CB4-8F28-159DF7D06834}">
      <dgm:prSet/>
      <dgm:spPr/>
      <dgm:t>
        <a:bodyPr/>
        <a:lstStyle/>
        <a:p>
          <a:endParaRPr lang="fr-FR"/>
        </a:p>
      </dgm:t>
    </dgm:pt>
    <dgm:pt modelId="{71E4CE19-5F60-4453-8493-DD0F22634AB3}" type="sibTrans" cxnId="{DAF218A2-CA94-4CB4-8F28-159DF7D06834}">
      <dgm:prSet/>
      <dgm:spPr/>
      <dgm:t>
        <a:bodyPr/>
        <a:lstStyle/>
        <a:p>
          <a:endParaRPr lang="fr-FR"/>
        </a:p>
      </dgm:t>
    </dgm:pt>
    <dgm:pt modelId="{AF7841EE-D233-4EE2-8068-82518C1BDF37}">
      <dgm:prSet phldrT="[Texte]"/>
      <dgm:spPr/>
      <dgm:t>
        <a:bodyPr/>
        <a:lstStyle/>
        <a:p>
          <a:r>
            <a:rPr lang="ar-DZ" dirty="0" smtClean="0"/>
            <a:t>الفهم تطوير العلاقات وتحقيق الهدف</a:t>
          </a:r>
          <a:endParaRPr lang="fr-FR" dirty="0"/>
        </a:p>
      </dgm:t>
    </dgm:pt>
    <dgm:pt modelId="{6FCF7CF3-39AD-4188-822D-2A347032FE74}" type="parTrans" cxnId="{45446697-A12D-4A26-A273-B3BE4AD7489C}">
      <dgm:prSet/>
      <dgm:spPr/>
      <dgm:t>
        <a:bodyPr/>
        <a:lstStyle/>
        <a:p>
          <a:endParaRPr lang="fr-FR"/>
        </a:p>
      </dgm:t>
    </dgm:pt>
    <dgm:pt modelId="{ABEB26E0-13E3-4A3C-BFDE-99447CFE43F8}" type="sibTrans" cxnId="{45446697-A12D-4A26-A273-B3BE4AD7489C}">
      <dgm:prSet/>
      <dgm:spPr/>
      <dgm:t>
        <a:bodyPr/>
        <a:lstStyle/>
        <a:p>
          <a:endParaRPr lang="fr-FR"/>
        </a:p>
      </dgm:t>
    </dgm:pt>
    <dgm:pt modelId="{0A095A9B-06BE-4C5D-9364-4D582717812F}" type="pres">
      <dgm:prSet presAssocID="{7EF71B82-109D-4918-A019-24BBA32E7E30}" presName="CompostProcess" presStyleCnt="0">
        <dgm:presLayoutVars>
          <dgm:dir/>
          <dgm:resizeHandles val="exact"/>
        </dgm:presLayoutVars>
      </dgm:prSet>
      <dgm:spPr/>
    </dgm:pt>
    <dgm:pt modelId="{1E854E88-E200-4693-A8FB-00E6ABF2E22A}" type="pres">
      <dgm:prSet presAssocID="{7EF71B82-109D-4918-A019-24BBA32E7E30}" presName="arrow" presStyleLbl="bgShp" presStyleIdx="0" presStyleCnt="1"/>
      <dgm:spPr/>
    </dgm:pt>
    <dgm:pt modelId="{D0F9E629-A9D6-4F3E-9524-8695570D8533}" type="pres">
      <dgm:prSet presAssocID="{7EF71B82-109D-4918-A019-24BBA32E7E30}" presName="linearProcess" presStyleCnt="0"/>
      <dgm:spPr/>
    </dgm:pt>
    <dgm:pt modelId="{7994799B-E8DD-42A4-B65A-A7971AA1A08C}" type="pres">
      <dgm:prSet presAssocID="{AA04920D-4187-4816-87CB-5E7565343F29}" presName="textNode" presStyleLbl="node1" presStyleIdx="0" presStyleCnt="3">
        <dgm:presLayoutVars>
          <dgm:bulletEnabled val="1"/>
        </dgm:presLayoutVars>
      </dgm:prSet>
      <dgm:spPr/>
      <dgm:t>
        <a:bodyPr/>
        <a:lstStyle/>
        <a:p>
          <a:endParaRPr lang="fr-FR"/>
        </a:p>
      </dgm:t>
    </dgm:pt>
    <dgm:pt modelId="{FB510CEF-5F6E-457E-8FCC-2E97B8799891}" type="pres">
      <dgm:prSet presAssocID="{4DC33189-B34E-4856-B7DD-DC46313ECE09}" presName="sibTrans" presStyleCnt="0"/>
      <dgm:spPr/>
    </dgm:pt>
    <dgm:pt modelId="{67FAA710-D233-4541-BBF3-B5A4B1E93668}" type="pres">
      <dgm:prSet presAssocID="{31BC1110-AF1E-48C9-8E48-5A326CE87FF6}" presName="textNode" presStyleLbl="node1" presStyleIdx="1" presStyleCnt="3">
        <dgm:presLayoutVars>
          <dgm:bulletEnabled val="1"/>
        </dgm:presLayoutVars>
      </dgm:prSet>
      <dgm:spPr/>
      <dgm:t>
        <a:bodyPr/>
        <a:lstStyle/>
        <a:p>
          <a:endParaRPr lang="fr-FR"/>
        </a:p>
      </dgm:t>
    </dgm:pt>
    <dgm:pt modelId="{67D0153A-D20B-4E38-BD1D-995CB0E2499E}" type="pres">
      <dgm:prSet presAssocID="{71E4CE19-5F60-4453-8493-DD0F22634AB3}" presName="sibTrans" presStyleCnt="0"/>
      <dgm:spPr/>
    </dgm:pt>
    <dgm:pt modelId="{078B9AAB-2764-4FDB-9245-9E292E11DA34}" type="pres">
      <dgm:prSet presAssocID="{AF7841EE-D233-4EE2-8068-82518C1BDF37}" presName="textNode" presStyleLbl="node1" presStyleIdx="2" presStyleCnt="3">
        <dgm:presLayoutVars>
          <dgm:bulletEnabled val="1"/>
        </dgm:presLayoutVars>
      </dgm:prSet>
      <dgm:spPr/>
      <dgm:t>
        <a:bodyPr/>
        <a:lstStyle/>
        <a:p>
          <a:endParaRPr lang="fr-FR"/>
        </a:p>
      </dgm:t>
    </dgm:pt>
  </dgm:ptLst>
  <dgm:cxnLst>
    <dgm:cxn modelId="{8411EF67-6AFA-4E96-9EC7-596171E66CBC}" type="presOf" srcId="{7EF71B82-109D-4918-A019-24BBA32E7E30}" destId="{0A095A9B-06BE-4C5D-9364-4D582717812F}" srcOrd="0" destOrd="0" presId="urn:microsoft.com/office/officeart/2005/8/layout/hProcess9"/>
    <dgm:cxn modelId="{7B82A2EB-FA4A-43D7-827E-F0DCC2164AF9}" type="presOf" srcId="{AA04920D-4187-4816-87CB-5E7565343F29}" destId="{7994799B-E8DD-42A4-B65A-A7971AA1A08C}" srcOrd="0" destOrd="0" presId="urn:microsoft.com/office/officeart/2005/8/layout/hProcess9"/>
    <dgm:cxn modelId="{B2819415-327D-4A50-806E-DF95A4953EB3}" type="presOf" srcId="{AF7841EE-D233-4EE2-8068-82518C1BDF37}" destId="{078B9AAB-2764-4FDB-9245-9E292E11DA34}" srcOrd="0" destOrd="0" presId="urn:microsoft.com/office/officeart/2005/8/layout/hProcess9"/>
    <dgm:cxn modelId="{DAF218A2-CA94-4CB4-8F28-159DF7D06834}" srcId="{7EF71B82-109D-4918-A019-24BBA32E7E30}" destId="{31BC1110-AF1E-48C9-8E48-5A326CE87FF6}" srcOrd="1" destOrd="0" parTransId="{388BCF86-4C5D-457D-8610-56A71BDAE204}" sibTransId="{71E4CE19-5F60-4453-8493-DD0F22634AB3}"/>
    <dgm:cxn modelId="{9F46CCA6-B0CD-485A-BF8D-66B66C9CF389}" srcId="{7EF71B82-109D-4918-A019-24BBA32E7E30}" destId="{AA04920D-4187-4816-87CB-5E7565343F29}" srcOrd="0" destOrd="0" parTransId="{6954CA33-2CFC-43FC-B984-C0CE569435F0}" sibTransId="{4DC33189-B34E-4856-B7DD-DC46313ECE09}"/>
    <dgm:cxn modelId="{40B6A646-BC47-4AE2-BE72-512BA317C672}" type="presOf" srcId="{31BC1110-AF1E-48C9-8E48-5A326CE87FF6}" destId="{67FAA710-D233-4541-BBF3-B5A4B1E93668}" srcOrd="0" destOrd="0" presId="urn:microsoft.com/office/officeart/2005/8/layout/hProcess9"/>
    <dgm:cxn modelId="{45446697-A12D-4A26-A273-B3BE4AD7489C}" srcId="{7EF71B82-109D-4918-A019-24BBA32E7E30}" destId="{AF7841EE-D233-4EE2-8068-82518C1BDF37}" srcOrd="2" destOrd="0" parTransId="{6FCF7CF3-39AD-4188-822D-2A347032FE74}" sibTransId="{ABEB26E0-13E3-4A3C-BFDE-99447CFE43F8}"/>
    <dgm:cxn modelId="{F1A7E771-5FEA-4BD6-B995-4A4AEFA04EE6}" type="presParOf" srcId="{0A095A9B-06BE-4C5D-9364-4D582717812F}" destId="{1E854E88-E200-4693-A8FB-00E6ABF2E22A}" srcOrd="0" destOrd="0" presId="urn:microsoft.com/office/officeart/2005/8/layout/hProcess9"/>
    <dgm:cxn modelId="{2013F89D-BF6F-499C-AD6D-759D96F4DD0E}" type="presParOf" srcId="{0A095A9B-06BE-4C5D-9364-4D582717812F}" destId="{D0F9E629-A9D6-4F3E-9524-8695570D8533}" srcOrd="1" destOrd="0" presId="urn:microsoft.com/office/officeart/2005/8/layout/hProcess9"/>
    <dgm:cxn modelId="{32DA603A-EF71-43F9-B896-C1B04C49C940}" type="presParOf" srcId="{D0F9E629-A9D6-4F3E-9524-8695570D8533}" destId="{7994799B-E8DD-42A4-B65A-A7971AA1A08C}" srcOrd="0" destOrd="0" presId="urn:microsoft.com/office/officeart/2005/8/layout/hProcess9"/>
    <dgm:cxn modelId="{777D8F12-FB5A-4E10-8B5D-8018107F86B2}" type="presParOf" srcId="{D0F9E629-A9D6-4F3E-9524-8695570D8533}" destId="{FB510CEF-5F6E-457E-8FCC-2E97B8799891}" srcOrd="1" destOrd="0" presId="urn:microsoft.com/office/officeart/2005/8/layout/hProcess9"/>
    <dgm:cxn modelId="{EA01689E-1933-4293-A906-005DA639716F}" type="presParOf" srcId="{D0F9E629-A9D6-4F3E-9524-8695570D8533}" destId="{67FAA710-D233-4541-BBF3-B5A4B1E93668}" srcOrd="2" destOrd="0" presId="urn:microsoft.com/office/officeart/2005/8/layout/hProcess9"/>
    <dgm:cxn modelId="{9617D13A-6B8F-45A2-8FF6-466C03991D28}" type="presParOf" srcId="{D0F9E629-A9D6-4F3E-9524-8695570D8533}" destId="{67D0153A-D20B-4E38-BD1D-995CB0E2499E}" srcOrd="3" destOrd="0" presId="urn:microsoft.com/office/officeart/2005/8/layout/hProcess9"/>
    <dgm:cxn modelId="{1E8F4324-C8EF-4741-A26B-9A140F5DDC66}" type="presParOf" srcId="{D0F9E629-A9D6-4F3E-9524-8695570D8533}" destId="{078B9AAB-2764-4FDB-9245-9E292E11DA34}"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E115D7B-4DE4-42AC-B7D4-CEF9D392046B}"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fr-FR"/>
        </a:p>
      </dgm:t>
    </dgm:pt>
    <dgm:pt modelId="{B4E31FE6-D3A4-44FD-AA0A-D3AC21A4CC5B}">
      <dgm:prSet phldrT="[Texte]"/>
      <dgm:spPr/>
      <dgm:t>
        <a:bodyPr/>
        <a:lstStyle/>
        <a:p>
          <a:r>
            <a:rPr lang="ar-DZ" dirty="0" smtClean="0"/>
            <a:t>الديناميكية </a:t>
          </a:r>
          <a:endParaRPr lang="fr-FR" dirty="0"/>
        </a:p>
      </dgm:t>
    </dgm:pt>
    <dgm:pt modelId="{461964BC-AB30-47D8-B346-2917A63F8B85}" type="parTrans" cxnId="{C77573FF-4125-4B4F-BB3A-EC078D3BA36B}">
      <dgm:prSet/>
      <dgm:spPr/>
      <dgm:t>
        <a:bodyPr/>
        <a:lstStyle/>
        <a:p>
          <a:endParaRPr lang="fr-FR"/>
        </a:p>
      </dgm:t>
    </dgm:pt>
    <dgm:pt modelId="{6C933EDB-FED2-47E3-9B54-07BB06C5A923}" type="sibTrans" cxnId="{C77573FF-4125-4B4F-BB3A-EC078D3BA36B}">
      <dgm:prSet/>
      <dgm:spPr/>
      <dgm:t>
        <a:bodyPr/>
        <a:lstStyle/>
        <a:p>
          <a:endParaRPr lang="fr-FR"/>
        </a:p>
      </dgm:t>
    </dgm:pt>
    <dgm:pt modelId="{81C069E6-EF89-4DEC-9E96-4B8754F97E6B}">
      <dgm:prSet phldrT="[Texte]"/>
      <dgm:spPr/>
      <dgm:t>
        <a:bodyPr/>
        <a:lstStyle/>
        <a:p>
          <a:r>
            <a:rPr lang="ar-DZ" dirty="0" err="1" smtClean="0"/>
            <a:t>الإستمرارية</a:t>
          </a:r>
          <a:r>
            <a:rPr lang="ar-DZ" dirty="0" smtClean="0"/>
            <a:t> </a:t>
          </a:r>
          <a:endParaRPr lang="fr-FR" dirty="0"/>
        </a:p>
      </dgm:t>
    </dgm:pt>
    <dgm:pt modelId="{44FF8C1B-AF34-409A-8D09-D8BC6E773D9C}" type="parTrans" cxnId="{043FAC8C-11DA-47BD-A0E9-02395DFD6650}">
      <dgm:prSet/>
      <dgm:spPr/>
      <dgm:t>
        <a:bodyPr/>
        <a:lstStyle/>
        <a:p>
          <a:endParaRPr lang="fr-FR"/>
        </a:p>
      </dgm:t>
    </dgm:pt>
    <dgm:pt modelId="{9FBE4721-1F80-467F-BB5C-CE9EAD245B04}" type="sibTrans" cxnId="{043FAC8C-11DA-47BD-A0E9-02395DFD6650}">
      <dgm:prSet/>
      <dgm:spPr/>
      <dgm:t>
        <a:bodyPr/>
        <a:lstStyle/>
        <a:p>
          <a:endParaRPr lang="fr-FR"/>
        </a:p>
      </dgm:t>
    </dgm:pt>
    <dgm:pt modelId="{4EBF7A6D-02AE-404D-A76F-13E362F3A7A3}">
      <dgm:prSet phldrT="[Texte]"/>
      <dgm:spPr/>
      <dgm:t>
        <a:bodyPr/>
        <a:lstStyle/>
        <a:p>
          <a:r>
            <a:rPr lang="ar-DZ" dirty="0" smtClean="0"/>
            <a:t>المشاركة في المعنى</a:t>
          </a:r>
          <a:endParaRPr lang="fr-FR" dirty="0"/>
        </a:p>
      </dgm:t>
    </dgm:pt>
    <dgm:pt modelId="{F3A9228F-D9F8-4471-A438-5C58F6A04ADF}" type="parTrans" cxnId="{B0031E18-C81C-4071-82F3-6203A2BCE717}">
      <dgm:prSet/>
      <dgm:spPr/>
      <dgm:t>
        <a:bodyPr/>
        <a:lstStyle/>
        <a:p>
          <a:endParaRPr lang="fr-FR"/>
        </a:p>
      </dgm:t>
    </dgm:pt>
    <dgm:pt modelId="{5EB285A0-6651-4A9A-AE28-1AC98C58BC90}" type="sibTrans" cxnId="{B0031E18-C81C-4071-82F3-6203A2BCE717}">
      <dgm:prSet/>
      <dgm:spPr/>
      <dgm:t>
        <a:bodyPr/>
        <a:lstStyle/>
        <a:p>
          <a:endParaRPr lang="fr-FR"/>
        </a:p>
      </dgm:t>
    </dgm:pt>
    <dgm:pt modelId="{AF93B1CE-B7ED-4DE3-BD14-566045F429FB}">
      <dgm:prSet phldrT="[Texte]"/>
      <dgm:spPr/>
      <dgm:t>
        <a:bodyPr/>
        <a:lstStyle/>
        <a:p>
          <a:r>
            <a:rPr lang="ar-DZ" dirty="0" smtClean="0"/>
            <a:t>التفاعلية </a:t>
          </a:r>
          <a:endParaRPr lang="fr-FR" dirty="0"/>
        </a:p>
      </dgm:t>
    </dgm:pt>
    <dgm:pt modelId="{80E060A4-6CFC-49BC-BC4E-E02DB05A7D94}" type="parTrans" cxnId="{A4DB4F67-684E-4B87-ADB6-B54E73A263CD}">
      <dgm:prSet/>
      <dgm:spPr/>
      <dgm:t>
        <a:bodyPr/>
        <a:lstStyle/>
        <a:p>
          <a:endParaRPr lang="fr-FR"/>
        </a:p>
      </dgm:t>
    </dgm:pt>
    <dgm:pt modelId="{94CDF8DD-5200-4024-979F-50F4956018EF}" type="sibTrans" cxnId="{A4DB4F67-684E-4B87-ADB6-B54E73A263CD}">
      <dgm:prSet/>
      <dgm:spPr/>
      <dgm:t>
        <a:bodyPr/>
        <a:lstStyle/>
        <a:p>
          <a:endParaRPr lang="fr-FR"/>
        </a:p>
      </dgm:t>
    </dgm:pt>
    <dgm:pt modelId="{B875F127-1EFF-4C8C-A779-4F4237A621BA}">
      <dgm:prSet phldrT="[Texte]"/>
      <dgm:spPr/>
      <dgm:t>
        <a:bodyPr/>
        <a:lstStyle/>
        <a:p>
          <a:r>
            <a:rPr lang="ar-DZ" dirty="0" smtClean="0"/>
            <a:t>العمق</a:t>
          </a:r>
          <a:endParaRPr lang="fr-FR" dirty="0"/>
        </a:p>
      </dgm:t>
    </dgm:pt>
    <dgm:pt modelId="{F1366FD6-BBCE-4C43-AD67-047D39EBD09F}" type="parTrans" cxnId="{4FBAC19A-C6D7-4158-8458-B7E1DF394273}">
      <dgm:prSet/>
      <dgm:spPr/>
      <dgm:t>
        <a:bodyPr/>
        <a:lstStyle/>
        <a:p>
          <a:endParaRPr lang="fr-FR"/>
        </a:p>
      </dgm:t>
    </dgm:pt>
    <dgm:pt modelId="{9C660310-8254-4298-890A-6F6D6D47CBD8}" type="sibTrans" cxnId="{4FBAC19A-C6D7-4158-8458-B7E1DF394273}">
      <dgm:prSet/>
      <dgm:spPr/>
      <dgm:t>
        <a:bodyPr/>
        <a:lstStyle/>
        <a:p>
          <a:endParaRPr lang="fr-FR"/>
        </a:p>
      </dgm:t>
    </dgm:pt>
    <dgm:pt modelId="{E4F644F3-F884-407D-9245-3E2A92D7404E}" type="pres">
      <dgm:prSet presAssocID="{4E115D7B-4DE4-42AC-B7D4-CEF9D392046B}" presName="cycle" presStyleCnt="0">
        <dgm:presLayoutVars>
          <dgm:dir/>
          <dgm:resizeHandles val="exact"/>
        </dgm:presLayoutVars>
      </dgm:prSet>
      <dgm:spPr/>
      <dgm:t>
        <a:bodyPr/>
        <a:lstStyle/>
        <a:p>
          <a:endParaRPr lang="fr-FR"/>
        </a:p>
      </dgm:t>
    </dgm:pt>
    <dgm:pt modelId="{45A0A6C2-A0C0-4CFF-B7CE-0F368566664B}" type="pres">
      <dgm:prSet presAssocID="{B4E31FE6-D3A4-44FD-AA0A-D3AC21A4CC5B}" presName="node" presStyleLbl="node1" presStyleIdx="0" presStyleCnt="5">
        <dgm:presLayoutVars>
          <dgm:bulletEnabled val="1"/>
        </dgm:presLayoutVars>
      </dgm:prSet>
      <dgm:spPr/>
      <dgm:t>
        <a:bodyPr/>
        <a:lstStyle/>
        <a:p>
          <a:endParaRPr lang="fr-FR"/>
        </a:p>
      </dgm:t>
    </dgm:pt>
    <dgm:pt modelId="{A48608ED-EEE3-489C-9740-CFA48A34595E}" type="pres">
      <dgm:prSet presAssocID="{B4E31FE6-D3A4-44FD-AA0A-D3AC21A4CC5B}" presName="spNode" presStyleCnt="0"/>
      <dgm:spPr/>
    </dgm:pt>
    <dgm:pt modelId="{773D7BEB-3229-49A0-872B-9718648A4DB0}" type="pres">
      <dgm:prSet presAssocID="{6C933EDB-FED2-47E3-9B54-07BB06C5A923}" presName="sibTrans" presStyleLbl="sibTrans1D1" presStyleIdx="0" presStyleCnt="5"/>
      <dgm:spPr/>
      <dgm:t>
        <a:bodyPr/>
        <a:lstStyle/>
        <a:p>
          <a:endParaRPr lang="fr-FR"/>
        </a:p>
      </dgm:t>
    </dgm:pt>
    <dgm:pt modelId="{814B1503-910A-4F50-BDC3-CB8D31C1EB96}" type="pres">
      <dgm:prSet presAssocID="{81C069E6-EF89-4DEC-9E96-4B8754F97E6B}" presName="node" presStyleLbl="node1" presStyleIdx="1" presStyleCnt="5">
        <dgm:presLayoutVars>
          <dgm:bulletEnabled val="1"/>
        </dgm:presLayoutVars>
      </dgm:prSet>
      <dgm:spPr/>
      <dgm:t>
        <a:bodyPr/>
        <a:lstStyle/>
        <a:p>
          <a:endParaRPr lang="fr-FR"/>
        </a:p>
      </dgm:t>
    </dgm:pt>
    <dgm:pt modelId="{3122D0C5-A3A4-4F0F-B1F1-7F2748BC0F2A}" type="pres">
      <dgm:prSet presAssocID="{81C069E6-EF89-4DEC-9E96-4B8754F97E6B}" presName="spNode" presStyleCnt="0"/>
      <dgm:spPr/>
    </dgm:pt>
    <dgm:pt modelId="{2D84272C-635F-4E84-8E0B-38322D4097CB}" type="pres">
      <dgm:prSet presAssocID="{9FBE4721-1F80-467F-BB5C-CE9EAD245B04}" presName="sibTrans" presStyleLbl="sibTrans1D1" presStyleIdx="1" presStyleCnt="5"/>
      <dgm:spPr/>
      <dgm:t>
        <a:bodyPr/>
        <a:lstStyle/>
        <a:p>
          <a:endParaRPr lang="fr-FR"/>
        </a:p>
      </dgm:t>
    </dgm:pt>
    <dgm:pt modelId="{22D7EEFB-98B8-420D-8041-14EA55F52BAF}" type="pres">
      <dgm:prSet presAssocID="{4EBF7A6D-02AE-404D-A76F-13E362F3A7A3}" presName="node" presStyleLbl="node1" presStyleIdx="2" presStyleCnt="5">
        <dgm:presLayoutVars>
          <dgm:bulletEnabled val="1"/>
        </dgm:presLayoutVars>
      </dgm:prSet>
      <dgm:spPr/>
      <dgm:t>
        <a:bodyPr/>
        <a:lstStyle/>
        <a:p>
          <a:endParaRPr lang="fr-FR"/>
        </a:p>
      </dgm:t>
    </dgm:pt>
    <dgm:pt modelId="{F7075477-A55B-4C16-8808-EF3799F39EF2}" type="pres">
      <dgm:prSet presAssocID="{4EBF7A6D-02AE-404D-A76F-13E362F3A7A3}" presName="spNode" presStyleCnt="0"/>
      <dgm:spPr/>
    </dgm:pt>
    <dgm:pt modelId="{6DD2BBD4-9B87-4272-8424-5D11A631EE55}" type="pres">
      <dgm:prSet presAssocID="{5EB285A0-6651-4A9A-AE28-1AC98C58BC90}" presName="sibTrans" presStyleLbl="sibTrans1D1" presStyleIdx="2" presStyleCnt="5"/>
      <dgm:spPr/>
      <dgm:t>
        <a:bodyPr/>
        <a:lstStyle/>
        <a:p>
          <a:endParaRPr lang="fr-FR"/>
        </a:p>
      </dgm:t>
    </dgm:pt>
    <dgm:pt modelId="{1CD36DEE-7DDD-4F36-A8E9-2FF5AF82339F}" type="pres">
      <dgm:prSet presAssocID="{AF93B1CE-B7ED-4DE3-BD14-566045F429FB}" presName="node" presStyleLbl="node1" presStyleIdx="3" presStyleCnt="5">
        <dgm:presLayoutVars>
          <dgm:bulletEnabled val="1"/>
        </dgm:presLayoutVars>
      </dgm:prSet>
      <dgm:spPr/>
      <dgm:t>
        <a:bodyPr/>
        <a:lstStyle/>
        <a:p>
          <a:endParaRPr lang="fr-FR"/>
        </a:p>
      </dgm:t>
    </dgm:pt>
    <dgm:pt modelId="{C19B5A29-9F6F-45F0-A588-80F38717D836}" type="pres">
      <dgm:prSet presAssocID="{AF93B1CE-B7ED-4DE3-BD14-566045F429FB}" presName="spNode" presStyleCnt="0"/>
      <dgm:spPr/>
    </dgm:pt>
    <dgm:pt modelId="{2AC9D497-E115-438E-BBE2-AAA236480473}" type="pres">
      <dgm:prSet presAssocID="{94CDF8DD-5200-4024-979F-50F4956018EF}" presName="sibTrans" presStyleLbl="sibTrans1D1" presStyleIdx="3" presStyleCnt="5"/>
      <dgm:spPr/>
      <dgm:t>
        <a:bodyPr/>
        <a:lstStyle/>
        <a:p>
          <a:endParaRPr lang="fr-FR"/>
        </a:p>
      </dgm:t>
    </dgm:pt>
    <dgm:pt modelId="{63173F8A-94E9-4514-8A0F-31E0953A2553}" type="pres">
      <dgm:prSet presAssocID="{B875F127-1EFF-4C8C-A779-4F4237A621BA}" presName="node" presStyleLbl="node1" presStyleIdx="4" presStyleCnt="5">
        <dgm:presLayoutVars>
          <dgm:bulletEnabled val="1"/>
        </dgm:presLayoutVars>
      </dgm:prSet>
      <dgm:spPr/>
      <dgm:t>
        <a:bodyPr/>
        <a:lstStyle/>
        <a:p>
          <a:endParaRPr lang="fr-FR"/>
        </a:p>
      </dgm:t>
    </dgm:pt>
    <dgm:pt modelId="{18F0F18D-C673-4A01-B2BC-0ABED174D644}" type="pres">
      <dgm:prSet presAssocID="{B875F127-1EFF-4C8C-A779-4F4237A621BA}" presName="spNode" presStyleCnt="0"/>
      <dgm:spPr/>
    </dgm:pt>
    <dgm:pt modelId="{CBAACEEC-349E-476F-9642-B087E95B7877}" type="pres">
      <dgm:prSet presAssocID="{9C660310-8254-4298-890A-6F6D6D47CBD8}" presName="sibTrans" presStyleLbl="sibTrans1D1" presStyleIdx="4" presStyleCnt="5"/>
      <dgm:spPr/>
      <dgm:t>
        <a:bodyPr/>
        <a:lstStyle/>
        <a:p>
          <a:endParaRPr lang="fr-FR"/>
        </a:p>
      </dgm:t>
    </dgm:pt>
  </dgm:ptLst>
  <dgm:cxnLst>
    <dgm:cxn modelId="{1DF3CAE2-9701-4490-A506-6E0028842751}" type="presOf" srcId="{AF93B1CE-B7ED-4DE3-BD14-566045F429FB}" destId="{1CD36DEE-7DDD-4F36-A8E9-2FF5AF82339F}" srcOrd="0" destOrd="0" presId="urn:microsoft.com/office/officeart/2005/8/layout/cycle5"/>
    <dgm:cxn modelId="{60DBB732-66AA-43E1-BF17-79F38905B84A}" type="presOf" srcId="{6C933EDB-FED2-47E3-9B54-07BB06C5A923}" destId="{773D7BEB-3229-49A0-872B-9718648A4DB0}" srcOrd="0" destOrd="0" presId="urn:microsoft.com/office/officeart/2005/8/layout/cycle5"/>
    <dgm:cxn modelId="{4FBAC19A-C6D7-4158-8458-B7E1DF394273}" srcId="{4E115D7B-4DE4-42AC-B7D4-CEF9D392046B}" destId="{B875F127-1EFF-4C8C-A779-4F4237A621BA}" srcOrd="4" destOrd="0" parTransId="{F1366FD6-BBCE-4C43-AD67-047D39EBD09F}" sibTransId="{9C660310-8254-4298-890A-6F6D6D47CBD8}"/>
    <dgm:cxn modelId="{78C2A3DD-17CE-4002-A4A8-2DB1DE3333BD}" type="presOf" srcId="{5EB285A0-6651-4A9A-AE28-1AC98C58BC90}" destId="{6DD2BBD4-9B87-4272-8424-5D11A631EE55}" srcOrd="0" destOrd="0" presId="urn:microsoft.com/office/officeart/2005/8/layout/cycle5"/>
    <dgm:cxn modelId="{E6AB9280-224B-4C85-8853-070FFF7EFA84}" type="presOf" srcId="{9FBE4721-1F80-467F-BB5C-CE9EAD245B04}" destId="{2D84272C-635F-4E84-8E0B-38322D4097CB}" srcOrd="0" destOrd="0" presId="urn:microsoft.com/office/officeart/2005/8/layout/cycle5"/>
    <dgm:cxn modelId="{98DF38EB-1EA0-439F-9C52-1D6C0C366039}" type="presOf" srcId="{94CDF8DD-5200-4024-979F-50F4956018EF}" destId="{2AC9D497-E115-438E-BBE2-AAA236480473}" srcOrd="0" destOrd="0" presId="urn:microsoft.com/office/officeart/2005/8/layout/cycle5"/>
    <dgm:cxn modelId="{D8FBBBFD-4E5C-4C9A-9054-0B1A35B0372A}" type="presOf" srcId="{B875F127-1EFF-4C8C-A779-4F4237A621BA}" destId="{63173F8A-94E9-4514-8A0F-31E0953A2553}" srcOrd="0" destOrd="0" presId="urn:microsoft.com/office/officeart/2005/8/layout/cycle5"/>
    <dgm:cxn modelId="{043FAC8C-11DA-47BD-A0E9-02395DFD6650}" srcId="{4E115D7B-4DE4-42AC-B7D4-CEF9D392046B}" destId="{81C069E6-EF89-4DEC-9E96-4B8754F97E6B}" srcOrd="1" destOrd="0" parTransId="{44FF8C1B-AF34-409A-8D09-D8BC6E773D9C}" sibTransId="{9FBE4721-1F80-467F-BB5C-CE9EAD245B04}"/>
    <dgm:cxn modelId="{C77573FF-4125-4B4F-BB3A-EC078D3BA36B}" srcId="{4E115D7B-4DE4-42AC-B7D4-CEF9D392046B}" destId="{B4E31FE6-D3A4-44FD-AA0A-D3AC21A4CC5B}" srcOrd="0" destOrd="0" parTransId="{461964BC-AB30-47D8-B346-2917A63F8B85}" sibTransId="{6C933EDB-FED2-47E3-9B54-07BB06C5A923}"/>
    <dgm:cxn modelId="{CFB9686F-2E48-416A-8184-3D9F9468E5C0}" type="presOf" srcId="{9C660310-8254-4298-890A-6F6D6D47CBD8}" destId="{CBAACEEC-349E-476F-9642-B087E95B7877}" srcOrd="0" destOrd="0" presId="urn:microsoft.com/office/officeart/2005/8/layout/cycle5"/>
    <dgm:cxn modelId="{CB64992F-92C7-492D-BF53-59190C014BE1}" type="presOf" srcId="{81C069E6-EF89-4DEC-9E96-4B8754F97E6B}" destId="{814B1503-910A-4F50-BDC3-CB8D31C1EB96}" srcOrd="0" destOrd="0" presId="urn:microsoft.com/office/officeart/2005/8/layout/cycle5"/>
    <dgm:cxn modelId="{A4DB4F67-684E-4B87-ADB6-B54E73A263CD}" srcId="{4E115D7B-4DE4-42AC-B7D4-CEF9D392046B}" destId="{AF93B1CE-B7ED-4DE3-BD14-566045F429FB}" srcOrd="3" destOrd="0" parTransId="{80E060A4-6CFC-49BC-BC4E-E02DB05A7D94}" sibTransId="{94CDF8DD-5200-4024-979F-50F4956018EF}"/>
    <dgm:cxn modelId="{B0031E18-C81C-4071-82F3-6203A2BCE717}" srcId="{4E115D7B-4DE4-42AC-B7D4-CEF9D392046B}" destId="{4EBF7A6D-02AE-404D-A76F-13E362F3A7A3}" srcOrd="2" destOrd="0" parTransId="{F3A9228F-D9F8-4471-A438-5C58F6A04ADF}" sibTransId="{5EB285A0-6651-4A9A-AE28-1AC98C58BC90}"/>
    <dgm:cxn modelId="{EF1C85A5-0CA1-4C7E-9184-A134E0C05DB4}" type="presOf" srcId="{4EBF7A6D-02AE-404D-A76F-13E362F3A7A3}" destId="{22D7EEFB-98B8-420D-8041-14EA55F52BAF}" srcOrd="0" destOrd="0" presId="urn:microsoft.com/office/officeart/2005/8/layout/cycle5"/>
    <dgm:cxn modelId="{453CA29E-A930-40F8-81AC-1A5254ED4432}" type="presOf" srcId="{4E115D7B-4DE4-42AC-B7D4-CEF9D392046B}" destId="{E4F644F3-F884-407D-9245-3E2A92D7404E}" srcOrd="0" destOrd="0" presId="urn:microsoft.com/office/officeart/2005/8/layout/cycle5"/>
    <dgm:cxn modelId="{2C546D65-A43A-4870-B5D4-58CF443AA059}" type="presOf" srcId="{B4E31FE6-D3A4-44FD-AA0A-D3AC21A4CC5B}" destId="{45A0A6C2-A0C0-4CFF-B7CE-0F368566664B}" srcOrd="0" destOrd="0" presId="urn:microsoft.com/office/officeart/2005/8/layout/cycle5"/>
    <dgm:cxn modelId="{B2F0446A-302A-4A7A-A530-7849CB1477AE}" type="presParOf" srcId="{E4F644F3-F884-407D-9245-3E2A92D7404E}" destId="{45A0A6C2-A0C0-4CFF-B7CE-0F368566664B}" srcOrd="0" destOrd="0" presId="urn:microsoft.com/office/officeart/2005/8/layout/cycle5"/>
    <dgm:cxn modelId="{8264EF2A-B87F-44AA-BD7B-6C3E64F39262}" type="presParOf" srcId="{E4F644F3-F884-407D-9245-3E2A92D7404E}" destId="{A48608ED-EEE3-489C-9740-CFA48A34595E}" srcOrd="1" destOrd="0" presId="urn:microsoft.com/office/officeart/2005/8/layout/cycle5"/>
    <dgm:cxn modelId="{BB8261C2-E967-4090-90A7-3FAB64C8DB21}" type="presParOf" srcId="{E4F644F3-F884-407D-9245-3E2A92D7404E}" destId="{773D7BEB-3229-49A0-872B-9718648A4DB0}" srcOrd="2" destOrd="0" presId="urn:microsoft.com/office/officeart/2005/8/layout/cycle5"/>
    <dgm:cxn modelId="{0B7BD56A-66E2-4A53-A760-99411BE3ECFC}" type="presParOf" srcId="{E4F644F3-F884-407D-9245-3E2A92D7404E}" destId="{814B1503-910A-4F50-BDC3-CB8D31C1EB96}" srcOrd="3" destOrd="0" presId="urn:microsoft.com/office/officeart/2005/8/layout/cycle5"/>
    <dgm:cxn modelId="{52983F7E-5EDE-483A-BF04-434398D4F1E2}" type="presParOf" srcId="{E4F644F3-F884-407D-9245-3E2A92D7404E}" destId="{3122D0C5-A3A4-4F0F-B1F1-7F2748BC0F2A}" srcOrd="4" destOrd="0" presId="urn:microsoft.com/office/officeart/2005/8/layout/cycle5"/>
    <dgm:cxn modelId="{758AA88B-0921-45E0-BD31-AA1A50B511DC}" type="presParOf" srcId="{E4F644F3-F884-407D-9245-3E2A92D7404E}" destId="{2D84272C-635F-4E84-8E0B-38322D4097CB}" srcOrd="5" destOrd="0" presId="urn:microsoft.com/office/officeart/2005/8/layout/cycle5"/>
    <dgm:cxn modelId="{52C1A38A-51C7-41CB-B0D9-09FC1DB2152E}" type="presParOf" srcId="{E4F644F3-F884-407D-9245-3E2A92D7404E}" destId="{22D7EEFB-98B8-420D-8041-14EA55F52BAF}" srcOrd="6" destOrd="0" presId="urn:microsoft.com/office/officeart/2005/8/layout/cycle5"/>
    <dgm:cxn modelId="{43A52678-5547-4110-8C84-B213AC6202C0}" type="presParOf" srcId="{E4F644F3-F884-407D-9245-3E2A92D7404E}" destId="{F7075477-A55B-4C16-8808-EF3799F39EF2}" srcOrd="7" destOrd="0" presId="urn:microsoft.com/office/officeart/2005/8/layout/cycle5"/>
    <dgm:cxn modelId="{13CB2A2E-C048-4D80-8566-D8B9CA45B4F3}" type="presParOf" srcId="{E4F644F3-F884-407D-9245-3E2A92D7404E}" destId="{6DD2BBD4-9B87-4272-8424-5D11A631EE55}" srcOrd="8" destOrd="0" presId="urn:microsoft.com/office/officeart/2005/8/layout/cycle5"/>
    <dgm:cxn modelId="{45BB270C-A534-4DB6-B197-AA04EE0C9BD1}" type="presParOf" srcId="{E4F644F3-F884-407D-9245-3E2A92D7404E}" destId="{1CD36DEE-7DDD-4F36-A8E9-2FF5AF82339F}" srcOrd="9" destOrd="0" presId="urn:microsoft.com/office/officeart/2005/8/layout/cycle5"/>
    <dgm:cxn modelId="{4EA4F385-A528-422E-B349-C3DDC147C9B8}" type="presParOf" srcId="{E4F644F3-F884-407D-9245-3E2A92D7404E}" destId="{C19B5A29-9F6F-45F0-A588-80F38717D836}" srcOrd="10" destOrd="0" presId="urn:microsoft.com/office/officeart/2005/8/layout/cycle5"/>
    <dgm:cxn modelId="{27F60699-1799-4C0A-B25D-70339C5F253A}" type="presParOf" srcId="{E4F644F3-F884-407D-9245-3E2A92D7404E}" destId="{2AC9D497-E115-438E-BBE2-AAA236480473}" srcOrd="11" destOrd="0" presId="urn:microsoft.com/office/officeart/2005/8/layout/cycle5"/>
    <dgm:cxn modelId="{F1817220-C18F-46B3-85E8-9ED8986E0F6B}" type="presParOf" srcId="{E4F644F3-F884-407D-9245-3E2A92D7404E}" destId="{63173F8A-94E9-4514-8A0F-31E0953A2553}" srcOrd="12" destOrd="0" presId="urn:microsoft.com/office/officeart/2005/8/layout/cycle5"/>
    <dgm:cxn modelId="{AA7FB0C5-7FEB-4F4A-A23D-2694987FD20E}" type="presParOf" srcId="{E4F644F3-F884-407D-9245-3E2A92D7404E}" destId="{18F0F18D-C673-4A01-B2BC-0ABED174D644}" srcOrd="13" destOrd="0" presId="urn:microsoft.com/office/officeart/2005/8/layout/cycle5"/>
    <dgm:cxn modelId="{4E987C7C-135E-4548-B3C3-44936473E340}" type="presParOf" srcId="{E4F644F3-F884-407D-9245-3E2A92D7404E}" destId="{CBAACEEC-349E-476F-9642-B087E95B7877}" srcOrd="14"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680A87-A8A7-44A0-AD3B-4790885B8A80}">
      <dsp:nvSpPr>
        <dsp:cNvPr id="0" name=""/>
        <dsp:cNvSpPr/>
      </dsp:nvSpPr>
      <dsp:spPr>
        <a:xfrm>
          <a:off x="984275" y="0"/>
          <a:ext cx="2980605" cy="2605424"/>
        </a:xfrm>
        <a:prstGeom prst="rightArrow">
          <a:avLst>
            <a:gd name="adj1" fmla="val 70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D074E90F-D1CB-4CE6-9C94-A6F94DF4EB96}">
      <dsp:nvSpPr>
        <dsp:cNvPr id="0" name=""/>
        <dsp:cNvSpPr/>
      </dsp:nvSpPr>
      <dsp:spPr>
        <a:xfrm>
          <a:off x="239124" y="557560"/>
          <a:ext cx="1490302" cy="1490302"/>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ar-DZ" sz="2600" kern="1200" dirty="0" smtClean="0"/>
            <a:t>أتجاه </a:t>
          </a:r>
          <a:r>
            <a:rPr lang="ar-DZ" sz="2600" kern="1200" dirty="0" err="1" smtClean="0"/>
            <a:t>إجتماعي</a:t>
          </a:r>
          <a:r>
            <a:rPr lang="ar-DZ" sz="2600" kern="1200" dirty="0" smtClean="0"/>
            <a:t> </a:t>
          </a:r>
          <a:endParaRPr lang="fr-FR" sz="2600" kern="1200" dirty="0"/>
        </a:p>
      </dsp:txBody>
      <dsp:txXfrm>
        <a:off x="457374" y="775810"/>
        <a:ext cx="1053802" cy="1053802"/>
      </dsp:txXfrm>
    </dsp:sp>
    <dsp:sp modelId="{FE1F474E-4F55-4956-BE56-3D4BC6EAD3FF}">
      <dsp:nvSpPr>
        <dsp:cNvPr id="0" name=""/>
        <dsp:cNvSpPr/>
      </dsp:nvSpPr>
      <dsp:spPr>
        <a:xfrm>
          <a:off x="4908270" y="0"/>
          <a:ext cx="2980605" cy="2605424"/>
        </a:xfrm>
        <a:prstGeom prst="rightArrow">
          <a:avLst>
            <a:gd name="adj1" fmla="val 70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5BB98C23-F78E-4383-84EC-D0C8D76CBC42}">
      <dsp:nvSpPr>
        <dsp:cNvPr id="0" name=""/>
        <dsp:cNvSpPr/>
      </dsp:nvSpPr>
      <dsp:spPr>
        <a:xfrm>
          <a:off x="4163119" y="557560"/>
          <a:ext cx="1490302" cy="1490302"/>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ar-DZ" sz="2600" kern="1200" dirty="0" err="1" smtClean="0"/>
            <a:t>إتجاه</a:t>
          </a:r>
          <a:r>
            <a:rPr lang="ar-DZ" sz="2600" kern="1200" dirty="0" smtClean="0"/>
            <a:t> تقني </a:t>
          </a:r>
          <a:endParaRPr lang="fr-FR" sz="2600" kern="1200" dirty="0"/>
        </a:p>
      </dsp:txBody>
      <dsp:txXfrm>
        <a:off x="4381369" y="775810"/>
        <a:ext cx="1053802" cy="10538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854E88-E200-4693-A8FB-00E6ABF2E22A}">
      <dsp:nvSpPr>
        <dsp:cNvPr id="0" name=""/>
        <dsp:cNvSpPr/>
      </dsp:nvSpPr>
      <dsp:spPr>
        <a:xfrm>
          <a:off x="609599" y="0"/>
          <a:ext cx="6908800" cy="2008909"/>
        </a:xfrm>
        <a:prstGeom prst="rightArrow">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994799B-E8DD-42A4-B65A-A7971AA1A08C}">
      <dsp:nvSpPr>
        <dsp:cNvPr id="0" name=""/>
        <dsp:cNvSpPr/>
      </dsp:nvSpPr>
      <dsp:spPr>
        <a:xfrm>
          <a:off x="205581" y="602672"/>
          <a:ext cx="2438400" cy="803563"/>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DZ" sz="2000" kern="1200" dirty="0" smtClean="0"/>
            <a:t>الاتصال</a:t>
          </a:r>
          <a:endParaRPr lang="fr-FR" sz="2000" kern="1200" dirty="0"/>
        </a:p>
      </dsp:txBody>
      <dsp:txXfrm>
        <a:off x="244808" y="641899"/>
        <a:ext cx="2359946" cy="725109"/>
      </dsp:txXfrm>
    </dsp:sp>
    <dsp:sp modelId="{67FAA710-D233-4541-BBF3-B5A4B1E93668}">
      <dsp:nvSpPr>
        <dsp:cNvPr id="0" name=""/>
        <dsp:cNvSpPr/>
      </dsp:nvSpPr>
      <dsp:spPr>
        <a:xfrm>
          <a:off x="2844799" y="602672"/>
          <a:ext cx="2438400" cy="803563"/>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DZ" sz="2000" kern="1200" dirty="0" smtClean="0"/>
            <a:t>تبادل ومشاركة وتفاعل</a:t>
          </a:r>
          <a:endParaRPr lang="fr-FR" sz="2000" kern="1200" dirty="0"/>
        </a:p>
      </dsp:txBody>
      <dsp:txXfrm>
        <a:off x="2884026" y="641899"/>
        <a:ext cx="2359946" cy="725109"/>
      </dsp:txXfrm>
    </dsp:sp>
    <dsp:sp modelId="{078B9AAB-2764-4FDB-9245-9E292E11DA34}">
      <dsp:nvSpPr>
        <dsp:cNvPr id="0" name=""/>
        <dsp:cNvSpPr/>
      </dsp:nvSpPr>
      <dsp:spPr>
        <a:xfrm>
          <a:off x="5484018" y="602672"/>
          <a:ext cx="2438400" cy="803563"/>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DZ" sz="2000" kern="1200" dirty="0" smtClean="0"/>
            <a:t>الفهم تطوير العلاقات وتحقيق الهدف</a:t>
          </a:r>
          <a:endParaRPr lang="fr-FR" sz="2000" kern="1200" dirty="0"/>
        </a:p>
      </dsp:txBody>
      <dsp:txXfrm>
        <a:off x="5523245" y="641899"/>
        <a:ext cx="2359946" cy="7251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A0A6C2-A0C0-4CFF-B7CE-0F368566664B}">
      <dsp:nvSpPr>
        <dsp:cNvPr id="0" name=""/>
        <dsp:cNvSpPr/>
      </dsp:nvSpPr>
      <dsp:spPr>
        <a:xfrm>
          <a:off x="3379390" y="2313"/>
          <a:ext cx="1369218" cy="88999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ar-DZ" sz="2100" kern="1200" dirty="0" smtClean="0"/>
            <a:t>الديناميكية </a:t>
          </a:r>
          <a:endParaRPr lang="fr-FR" sz="2100" kern="1200" dirty="0"/>
        </a:p>
      </dsp:txBody>
      <dsp:txXfrm>
        <a:off x="3422836" y="45759"/>
        <a:ext cx="1282326" cy="803100"/>
      </dsp:txXfrm>
    </dsp:sp>
    <dsp:sp modelId="{773D7BEB-3229-49A0-872B-9718648A4DB0}">
      <dsp:nvSpPr>
        <dsp:cNvPr id="0" name=""/>
        <dsp:cNvSpPr/>
      </dsp:nvSpPr>
      <dsp:spPr>
        <a:xfrm>
          <a:off x="2285470" y="447309"/>
          <a:ext cx="3557059" cy="3557059"/>
        </a:xfrm>
        <a:custGeom>
          <a:avLst/>
          <a:gdLst/>
          <a:ahLst/>
          <a:cxnLst/>
          <a:rect l="0" t="0" r="0" b="0"/>
          <a:pathLst>
            <a:path>
              <a:moveTo>
                <a:pt x="2646670" y="226273"/>
              </a:moveTo>
              <a:arcTo wR="1778529" hR="1778529" stAng="17953037" swAng="1212171"/>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814B1503-910A-4F50-BDC3-CB8D31C1EB96}">
      <dsp:nvSpPr>
        <dsp:cNvPr id="0" name=""/>
        <dsp:cNvSpPr/>
      </dsp:nvSpPr>
      <dsp:spPr>
        <a:xfrm>
          <a:off x="5070872" y="1231246"/>
          <a:ext cx="1369218" cy="88999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ar-DZ" sz="2100" kern="1200" dirty="0" err="1" smtClean="0"/>
            <a:t>الإستمرارية</a:t>
          </a:r>
          <a:r>
            <a:rPr lang="ar-DZ" sz="2100" kern="1200" dirty="0" smtClean="0"/>
            <a:t> </a:t>
          </a:r>
          <a:endParaRPr lang="fr-FR" sz="2100" kern="1200" dirty="0"/>
        </a:p>
      </dsp:txBody>
      <dsp:txXfrm>
        <a:off x="5114318" y="1274692"/>
        <a:ext cx="1282326" cy="803100"/>
      </dsp:txXfrm>
    </dsp:sp>
    <dsp:sp modelId="{2D84272C-635F-4E84-8E0B-38322D4097CB}">
      <dsp:nvSpPr>
        <dsp:cNvPr id="0" name=""/>
        <dsp:cNvSpPr/>
      </dsp:nvSpPr>
      <dsp:spPr>
        <a:xfrm>
          <a:off x="2285470" y="447309"/>
          <a:ext cx="3557059" cy="3557059"/>
        </a:xfrm>
        <a:custGeom>
          <a:avLst/>
          <a:gdLst/>
          <a:ahLst/>
          <a:cxnLst/>
          <a:rect l="0" t="0" r="0" b="0"/>
          <a:pathLst>
            <a:path>
              <a:moveTo>
                <a:pt x="3552800" y="1901537"/>
              </a:moveTo>
              <a:arcTo wR="1778529" hR="1778529" stAng="21837954" swAng="1360215"/>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22D7EEFB-98B8-420D-8041-14EA55F52BAF}">
      <dsp:nvSpPr>
        <dsp:cNvPr id="0" name=""/>
        <dsp:cNvSpPr/>
      </dsp:nvSpPr>
      <dsp:spPr>
        <a:xfrm>
          <a:off x="4424784" y="3219703"/>
          <a:ext cx="1369218" cy="88999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ar-DZ" sz="2100" kern="1200" dirty="0" smtClean="0"/>
            <a:t>المشاركة في المعنى</a:t>
          </a:r>
          <a:endParaRPr lang="fr-FR" sz="2100" kern="1200" dirty="0"/>
        </a:p>
      </dsp:txBody>
      <dsp:txXfrm>
        <a:off x="4468230" y="3263149"/>
        <a:ext cx="1282326" cy="803100"/>
      </dsp:txXfrm>
    </dsp:sp>
    <dsp:sp modelId="{6DD2BBD4-9B87-4272-8424-5D11A631EE55}">
      <dsp:nvSpPr>
        <dsp:cNvPr id="0" name=""/>
        <dsp:cNvSpPr/>
      </dsp:nvSpPr>
      <dsp:spPr>
        <a:xfrm>
          <a:off x="2285470" y="447309"/>
          <a:ext cx="3557059" cy="3557059"/>
        </a:xfrm>
        <a:custGeom>
          <a:avLst/>
          <a:gdLst/>
          <a:ahLst/>
          <a:cxnLst/>
          <a:rect l="0" t="0" r="0" b="0"/>
          <a:pathLst>
            <a:path>
              <a:moveTo>
                <a:pt x="1996968" y="3543594"/>
              </a:moveTo>
              <a:arcTo wR="1778529" hR="1778529" stAng="4976707" swAng="846585"/>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1CD36DEE-7DDD-4F36-A8E9-2FF5AF82339F}">
      <dsp:nvSpPr>
        <dsp:cNvPr id="0" name=""/>
        <dsp:cNvSpPr/>
      </dsp:nvSpPr>
      <dsp:spPr>
        <a:xfrm>
          <a:off x="2333997" y="3219703"/>
          <a:ext cx="1369218" cy="88999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ar-DZ" sz="2100" kern="1200" dirty="0" smtClean="0"/>
            <a:t>التفاعلية </a:t>
          </a:r>
          <a:endParaRPr lang="fr-FR" sz="2100" kern="1200" dirty="0"/>
        </a:p>
      </dsp:txBody>
      <dsp:txXfrm>
        <a:off x="2377443" y="3263149"/>
        <a:ext cx="1282326" cy="803100"/>
      </dsp:txXfrm>
    </dsp:sp>
    <dsp:sp modelId="{2AC9D497-E115-438E-BBE2-AAA236480473}">
      <dsp:nvSpPr>
        <dsp:cNvPr id="0" name=""/>
        <dsp:cNvSpPr/>
      </dsp:nvSpPr>
      <dsp:spPr>
        <a:xfrm>
          <a:off x="2285470" y="447309"/>
          <a:ext cx="3557059" cy="3557059"/>
        </a:xfrm>
        <a:custGeom>
          <a:avLst/>
          <a:gdLst/>
          <a:ahLst/>
          <a:cxnLst/>
          <a:rect l="0" t="0" r="0" b="0"/>
          <a:pathLst>
            <a:path>
              <a:moveTo>
                <a:pt x="188752" y="2575885"/>
              </a:moveTo>
              <a:arcTo wR="1778529" hR="1778529" stAng="9201831" swAng="1360215"/>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63173F8A-94E9-4514-8A0F-31E0953A2553}">
      <dsp:nvSpPr>
        <dsp:cNvPr id="0" name=""/>
        <dsp:cNvSpPr/>
      </dsp:nvSpPr>
      <dsp:spPr>
        <a:xfrm>
          <a:off x="1687908" y="1231246"/>
          <a:ext cx="1369218" cy="88999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ar-DZ" sz="2100" kern="1200" dirty="0" smtClean="0"/>
            <a:t>العمق</a:t>
          </a:r>
          <a:endParaRPr lang="fr-FR" sz="2100" kern="1200" dirty="0"/>
        </a:p>
      </dsp:txBody>
      <dsp:txXfrm>
        <a:off x="1731354" y="1274692"/>
        <a:ext cx="1282326" cy="803100"/>
      </dsp:txXfrm>
    </dsp:sp>
    <dsp:sp modelId="{CBAACEEC-349E-476F-9642-B087E95B7877}">
      <dsp:nvSpPr>
        <dsp:cNvPr id="0" name=""/>
        <dsp:cNvSpPr/>
      </dsp:nvSpPr>
      <dsp:spPr>
        <a:xfrm>
          <a:off x="2285470" y="447309"/>
          <a:ext cx="3557059" cy="3557059"/>
        </a:xfrm>
        <a:custGeom>
          <a:avLst/>
          <a:gdLst/>
          <a:ahLst/>
          <a:cxnLst/>
          <a:rect l="0" t="0" r="0" b="0"/>
          <a:pathLst>
            <a:path>
              <a:moveTo>
                <a:pt x="427736" y="621582"/>
              </a:moveTo>
              <a:arcTo wR="1778529" hR="1778529" stAng="13234792" swAng="1212171"/>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2F884E53-60DB-49FF-8AE1-E7E180068D6A}" type="datetimeFigureOut">
              <a:rPr lang="fr-FR" smtClean="0"/>
              <a:t>02/11/2024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CEA518-8C93-435C-B2F6-7EBE9B6523B1}" type="slidenum">
              <a:rPr lang="fr-FR" smtClean="0"/>
              <a:t>‹N°›</a:t>
            </a:fld>
            <a:endParaRPr lang="fr-FR"/>
          </a:p>
        </p:txBody>
      </p:sp>
    </p:spTree>
    <p:extLst>
      <p:ext uri="{BB962C8B-B14F-4D97-AF65-F5344CB8AC3E}">
        <p14:creationId xmlns:p14="http://schemas.microsoft.com/office/powerpoint/2010/main" val="2191838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F884E53-60DB-49FF-8AE1-E7E180068D6A}" type="datetimeFigureOut">
              <a:rPr lang="fr-FR" smtClean="0"/>
              <a:t>02/11/2024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CEA518-8C93-435C-B2F6-7EBE9B6523B1}" type="slidenum">
              <a:rPr lang="fr-FR" smtClean="0"/>
              <a:t>‹N°›</a:t>
            </a:fld>
            <a:endParaRPr lang="fr-FR"/>
          </a:p>
        </p:txBody>
      </p:sp>
    </p:spTree>
    <p:extLst>
      <p:ext uri="{BB962C8B-B14F-4D97-AF65-F5344CB8AC3E}">
        <p14:creationId xmlns:p14="http://schemas.microsoft.com/office/powerpoint/2010/main" val="2218017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F884E53-60DB-49FF-8AE1-E7E180068D6A}" type="datetimeFigureOut">
              <a:rPr lang="fr-FR" smtClean="0"/>
              <a:t>02/11/2024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CEA518-8C93-435C-B2F6-7EBE9B6523B1}" type="slidenum">
              <a:rPr lang="fr-FR" smtClean="0"/>
              <a:t>‹N°›</a:t>
            </a:fld>
            <a:endParaRPr lang="fr-FR"/>
          </a:p>
        </p:txBody>
      </p:sp>
    </p:spTree>
    <p:extLst>
      <p:ext uri="{BB962C8B-B14F-4D97-AF65-F5344CB8AC3E}">
        <p14:creationId xmlns:p14="http://schemas.microsoft.com/office/powerpoint/2010/main" val="2887654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F884E53-60DB-49FF-8AE1-E7E180068D6A}" type="datetimeFigureOut">
              <a:rPr lang="fr-FR" smtClean="0"/>
              <a:t>02/11/2024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CEA518-8C93-435C-B2F6-7EBE9B6523B1}" type="slidenum">
              <a:rPr lang="fr-FR" smtClean="0"/>
              <a:t>‹N°›</a:t>
            </a:fld>
            <a:endParaRPr lang="fr-FR"/>
          </a:p>
        </p:txBody>
      </p:sp>
    </p:spTree>
    <p:extLst>
      <p:ext uri="{BB962C8B-B14F-4D97-AF65-F5344CB8AC3E}">
        <p14:creationId xmlns:p14="http://schemas.microsoft.com/office/powerpoint/2010/main" val="1487972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2F884E53-60DB-49FF-8AE1-E7E180068D6A}" type="datetimeFigureOut">
              <a:rPr lang="fr-FR" smtClean="0"/>
              <a:t>02/11/2024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CEA518-8C93-435C-B2F6-7EBE9B6523B1}" type="slidenum">
              <a:rPr lang="fr-FR" smtClean="0"/>
              <a:t>‹N°›</a:t>
            </a:fld>
            <a:endParaRPr lang="fr-FR"/>
          </a:p>
        </p:txBody>
      </p:sp>
    </p:spTree>
    <p:extLst>
      <p:ext uri="{BB962C8B-B14F-4D97-AF65-F5344CB8AC3E}">
        <p14:creationId xmlns:p14="http://schemas.microsoft.com/office/powerpoint/2010/main" val="2447779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F884E53-60DB-49FF-8AE1-E7E180068D6A}" type="datetimeFigureOut">
              <a:rPr lang="fr-FR" smtClean="0"/>
              <a:t>02/11/2024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CEA518-8C93-435C-B2F6-7EBE9B6523B1}" type="slidenum">
              <a:rPr lang="fr-FR" smtClean="0"/>
              <a:t>‹N°›</a:t>
            </a:fld>
            <a:endParaRPr lang="fr-FR"/>
          </a:p>
        </p:txBody>
      </p:sp>
    </p:spTree>
    <p:extLst>
      <p:ext uri="{BB962C8B-B14F-4D97-AF65-F5344CB8AC3E}">
        <p14:creationId xmlns:p14="http://schemas.microsoft.com/office/powerpoint/2010/main" val="213434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F884E53-60DB-49FF-8AE1-E7E180068D6A}" type="datetimeFigureOut">
              <a:rPr lang="fr-FR" smtClean="0"/>
              <a:t>02/11/2024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2CEA518-8C93-435C-B2F6-7EBE9B6523B1}" type="slidenum">
              <a:rPr lang="fr-FR" smtClean="0"/>
              <a:t>‹N°›</a:t>
            </a:fld>
            <a:endParaRPr lang="fr-FR"/>
          </a:p>
        </p:txBody>
      </p:sp>
    </p:spTree>
    <p:extLst>
      <p:ext uri="{BB962C8B-B14F-4D97-AF65-F5344CB8AC3E}">
        <p14:creationId xmlns:p14="http://schemas.microsoft.com/office/powerpoint/2010/main" val="4002901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2F884E53-60DB-49FF-8AE1-E7E180068D6A}" type="datetimeFigureOut">
              <a:rPr lang="fr-FR" smtClean="0"/>
              <a:t>02/11/2024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2CEA518-8C93-435C-B2F6-7EBE9B6523B1}" type="slidenum">
              <a:rPr lang="fr-FR" smtClean="0"/>
              <a:t>‹N°›</a:t>
            </a:fld>
            <a:endParaRPr lang="fr-FR"/>
          </a:p>
        </p:txBody>
      </p:sp>
    </p:spTree>
    <p:extLst>
      <p:ext uri="{BB962C8B-B14F-4D97-AF65-F5344CB8AC3E}">
        <p14:creationId xmlns:p14="http://schemas.microsoft.com/office/powerpoint/2010/main" val="1498279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F884E53-60DB-49FF-8AE1-E7E180068D6A}" type="datetimeFigureOut">
              <a:rPr lang="fr-FR" smtClean="0"/>
              <a:t>02/11/2024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2CEA518-8C93-435C-B2F6-7EBE9B6523B1}" type="slidenum">
              <a:rPr lang="fr-FR" smtClean="0"/>
              <a:t>‹N°›</a:t>
            </a:fld>
            <a:endParaRPr lang="fr-FR"/>
          </a:p>
        </p:txBody>
      </p:sp>
    </p:spTree>
    <p:extLst>
      <p:ext uri="{BB962C8B-B14F-4D97-AF65-F5344CB8AC3E}">
        <p14:creationId xmlns:p14="http://schemas.microsoft.com/office/powerpoint/2010/main" val="2983735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2F884E53-60DB-49FF-8AE1-E7E180068D6A}" type="datetimeFigureOut">
              <a:rPr lang="fr-FR" smtClean="0"/>
              <a:t>02/11/2024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CEA518-8C93-435C-B2F6-7EBE9B6523B1}" type="slidenum">
              <a:rPr lang="fr-FR" smtClean="0"/>
              <a:t>‹N°›</a:t>
            </a:fld>
            <a:endParaRPr lang="fr-FR"/>
          </a:p>
        </p:txBody>
      </p:sp>
    </p:spTree>
    <p:extLst>
      <p:ext uri="{BB962C8B-B14F-4D97-AF65-F5344CB8AC3E}">
        <p14:creationId xmlns:p14="http://schemas.microsoft.com/office/powerpoint/2010/main" val="243485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2F884E53-60DB-49FF-8AE1-E7E180068D6A}" type="datetimeFigureOut">
              <a:rPr lang="fr-FR" smtClean="0"/>
              <a:t>02/11/2024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CEA518-8C93-435C-B2F6-7EBE9B6523B1}" type="slidenum">
              <a:rPr lang="fr-FR" smtClean="0"/>
              <a:t>‹N°›</a:t>
            </a:fld>
            <a:endParaRPr lang="fr-FR"/>
          </a:p>
        </p:txBody>
      </p:sp>
    </p:spTree>
    <p:extLst>
      <p:ext uri="{BB962C8B-B14F-4D97-AF65-F5344CB8AC3E}">
        <p14:creationId xmlns:p14="http://schemas.microsoft.com/office/powerpoint/2010/main" val="3982998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884E53-60DB-49FF-8AE1-E7E180068D6A}" type="datetimeFigureOut">
              <a:rPr lang="fr-FR" smtClean="0"/>
              <a:t>02/11/2024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CEA518-8C93-435C-B2F6-7EBE9B6523B1}" type="slidenum">
              <a:rPr lang="fr-FR" smtClean="0"/>
              <a:t>‹N°›</a:t>
            </a:fld>
            <a:endParaRPr lang="fr-FR"/>
          </a:p>
        </p:txBody>
      </p:sp>
    </p:spTree>
    <p:extLst>
      <p:ext uri="{BB962C8B-B14F-4D97-AF65-F5344CB8AC3E}">
        <p14:creationId xmlns:p14="http://schemas.microsoft.com/office/powerpoint/2010/main" val="2006883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9.tmp"/><Relationship Id="rId2" Type="http://schemas.openxmlformats.org/officeDocument/2006/relationships/image" Target="../media/image8.tmp"/><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1.tmp"/><Relationship Id="rId2" Type="http://schemas.openxmlformats.org/officeDocument/2006/relationships/image" Target="../media/image10.tmp"/><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2.tmp"/><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4.tmp"/><Relationship Id="rId2" Type="http://schemas.openxmlformats.org/officeDocument/2006/relationships/image" Target="../media/image13.tmp"/><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5.tmp"/><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6.tmp"/><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محاضرات مقياس البلاغة </a:t>
            </a:r>
            <a:r>
              <a:rPr lang="ar-DZ" dirty="0" err="1" smtClean="0"/>
              <a:t>والإتصال</a:t>
            </a:r>
            <a:endParaRPr lang="fr-FR" dirty="0"/>
          </a:p>
        </p:txBody>
      </p:sp>
      <p:sp>
        <p:nvSpPr>
          <p:cNvPr id="3" name="Sous-titre 2"/>
          <p:cNvSpPr>
            <a:spLocks noGrp="1"/>
          </p:cNvSpPr>
          <p:nvPr>
            <p:ph type="subTitle" idx="1"/>
          </p:nvPr>
        </p:nvSpPr>
        <p:spPr/>
        <p:txBody>
          <a:bodyPr/>
          <a:lstStyle/>
          <a:p>
            <a:r>
              <a:rPr lang="ar-DZ" dirty="0" smtClean="0"/>
              <a:t>دكتورة مهري شفيقة </a:t>
            </a:r>
            <a:endParaRPr lang="fr-FR" dirty="0"/>
          </a:p>
        </p:txBody>
      </p:sp>
    </p:spTree>
    <p:extLst>
      <p:ext uri="{BB962C8B-B14F-4D97-AF65-F5344CB8AC3E}">
        <p14:creationId xmlns:p14="http://schemas.microsoft.com/office/powerpoint/2010/main" val="2139821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llipse 2"/>
          <p:cNvSpPr/>
          <p:nvPr/>
        </p:nvSpPr>
        <p:spPr>
          <a:xfrm>
            <a:off x="4225637" y="762000"/>
            <a:ext cx="2978728" cy="9005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t>الاتجاه التقني </a:t>
            </a:r>
            <a:endParaRPr lang="fr-FR" sz="2800" b="1" dirty="0"/>
          </a:p>
        </p:txBody>
      </p:sp>
      <p:cxnSp>
        <p:nvCxnSpPr>
          <p:cNvPr id="5" name="Connecteur droit avec flèche 4"/>
          <p:cNvCxnSpPr>
            <a:stCxn id="3" idx="2"/>
          </p:cNvCxnSpPr>
          <p:nvPr/>
        </p:nvCxnSpPr>
        <p:spPr>
          <a:xfrm flipH="1">
            <a:off x="2677491" y="1212273"/>
            <a:ext cx="1548146" cy="6198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Connecteur droit avec flèche 6"/>
          <p:cNvCxnSpPr/>
          <p:nvPr/>
        </p:nvCxnSpPr>
        <p:spPr>
          <a:xfrm flipH="1">
            <a:off x="4717669" y="1530663"/>
            <a:ext cx="841471" cy="9354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a:stCxn id="3" idx="5"/>
          </p:cNvCxnSpPr>
          <p:nvPr/>
        </p:nvCxnSpPr>
        <p:spPr>
          <a:xfrm>
            <a:off x="6768140" y="1530663"/>
            <a:ext cx="1115096" cy="9354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a:stCxn id="3" idx="6"/>
          </p:cNvCxnSpPr>
          <p:nvPr/>
        </p:nvCxnSpPr>
        <p:spPr>
          <a:xfrm>
            <a:off x="7204365" y="1212273"/>
            <a:ext cx="1676399" cy="7861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8742219" y="2019168"/>
            <a:ext cx="2050471" cy="21613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 </a:t>
            </a:r>
            <a:r>
              <a:rPr lang="ar-DZ" dirty="0" smtClean="0"/>
              <a:t>النظرية  الألية الميكانيكية </a:t>
            </a:r>
          </a:p>
          <a:p>
            <a:pPr algn="ctr" rtl="1"/>
            <a:r>
              <a:rPr lang="ar-DZ" dirty="0" smtClean="0"/>
              <a:t>تعبر عنها النماذج الأولى في الاتصال كنموذج شانون ويفر  ونموذج </a:t>
            </a:r>
            <a:r>
              <a:rPr lang="ar-DZ" dirty="0" err="1" smtClean="0"/>
              <a:t>لازويل</a:t>
            </a:r>
            <a:r>
              <a:rPr lang="ar-DZ" dirty="0" smtClean="0"/>
              <a:t> 5 </a:t>
            </a:r>
            <a:r>
              <a:rPr lang="fr-FR" dirty="0" smtClean="0"/>
              <a:t>w</a:t>
            </a:r>
          </a:p>
          <a:p>
            <a:pPr algn="ctr" rtl="1"/>
            <a:r>
              <a:rPr lang="ar-DZ" dirty="0"/>
              <a:t> </a:t>
            </a:r>
            <a:r>
              <a:rPr lang="ar-DZ" dirty="0" smtClean="0"/>
              <a:t>حيث أهمل المتلقي </a:t>
            </a:r>
            <a:endParaRPr lang="fr-FR" dirty="0"/>
          </a:p>
        </p:txBody>
      </p:sp>
      <p:sp>
        <p:nvSpPr>
          <p:cNvPr id="15" name="Rectangle 14"/>
          <p:cNvSpPr/>
          <p:nvPr/>
        </p:nvSpPr>
        <p:spPr>
          <a:xfrm>
            <a:off x="533212" y="1766455"/>
            <a:ext cx="2050471" cy="21613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المقاربة التقنية: </a:t>
            </a:r>
          </a:p>
          <a:p>
            <a:pPr algn="ctr"/>
            <a:r>
              <a:rPr lang="ar-DZ" dirty="0" smtClean="0"/>
              <a:t>تقوم هذه المقاربة على </a:t>
            </a:r>
            <a:r>
              <a:rPr lang="ar-DZ" dirty="0" err="1" smtClean="0"/>
              <a:t>إعتبار</a:t>
            </a:r>
            <a:r>
              <a:rPr lang="ar-DZ" dirty="0" smtClean="0"/>
              <a:t> أن الاتصال  عبارة عن أدوات  وأن </a:t>
            </a:r>
            <a:r>
              <a:rPr lang="ar-DZ" dirty="0" err="1" smtClean="0"/>
              <a:t>أستخدام</a:t>
            </a:r>
            <a:r>
              <a:rPr lang="ar-DZ" dirty="0" smtClean="0"/>
              <a:t> الأداة </a:t>
            </a:r>
            <a:r>
              <a:rPr lang="ar-DZ" dirty="0" err="1" smtClean="0"/>
              <a:t>الأتصالية</a:t>
            </a:r>
            <a:r>
              <a:rPr lang="ar-DZ" dirty="0" smtClean="0"/>
              <a:t> الملائمة كفيل بحل مشاكل الاتصال </a:t>
            </a:r>
            <a:endParaRPr lang="fr-FR" dirty="0"/>
          </a:p>
        </p:txBody>
      </p:sp>
      <p:sp>
        <p:nvSpPr>
          <p:cNvPr id="16" name="Pensées 15"/>
          <p:cNvSpPr/>
          <p:nvPr/>
        </p:nvSpPr>
        <p:spPr>
          <a:xfrm>
            <a:off x="6768139" y="110836"/>
            <a:ext cx="4897387" cy="1101437"/>
          </a:xfrm>
          <a:prstGeom prst="cloud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smtClean="0"/>
              <a:t>الاتصال كصيرورة ألية تقنية  وتركز على التأثير كهدف للاتصال وليس المشاركة وبذلك فهو اتصال أحادي الاتجاه</a:t>
            </a:r>
            <a:endParaRPr lang="fr-FR" dirty="0"/>
          </a:p>
        </p:txBody>
      </p:sp>
      <p:sp>
        <p:nvSpPr>
          <p:cNvPr id="17" name="Rectangle 16"/>
          <p:cNvSpPr/>
          <p:nvPr/>
        </p:nvSpPr>
        <p:spPr>
          <a:xfrm>
            <a:off x="6300546" y="2635695"/>
            <a:ext cx="2050471" cy="21613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المقاربة الكمية :  تعبر أن الاتصال تدفق مفتوح حيث تركز على حجم وكمية الاتصال  فالتأثير يحدث نتيجة التكرار والكثافة   وتبقى قنوات الاتصال مفتوحة</a:t>
            </a:r>
            <a:endParaRPr lang="fr-FR" dirty="0"/>
          </a:p>
        </p:txBody>
      </p:sp>
      <p:sp>
        <p:nvSpPr>
          <p:cNvPr id="18" name="Rectangle 17"/>
          <p:cNvSpPr/>
          <p:nvPr/>
        </p:nvSpPr>
        <p:spPr>
          <a:xfrm>
            <a:off x="3087933" y="2635694"/>
            <a:ext cx="2050471" cy="21613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مقاربة القذيفة: تركز على أثر </a:t>
            </a:r>
            <a:r>
              <a:rPr lang="ar-DZ" dirty="0" err="1" smtClean="0"/>
              <a:t>الاتصالبعيدا</a:t>
            </a:r>
            <a:r>
              <a:rPr lang="ar-DZ" dirty="0" smtClean="0"/>
              <a:t> عن كل عناصر  السياق أو الموقف </a:t>
            </a:r>
            <a:r>
              <a:rPr lang="ar-DZ" dirty="0" err="1" smtClean="0"/>
              <a:t>الاتصالي</a:t>
            </a:r>
            <a:r>
              <a:rPr lang="ar-DZ" dirty="0" smtClean="0"/>
              <a:t>  فالاتصال ينطلق كالقذيفة  من المرسل للمستقبل  محدثا أثرا</a:t>
            </a:r>
            <a:endParaRPr lang="fr-FR" dirty="0"/>
          </a:p>
        </p:txBody>
      </p:sp>
    </p:spTree>
    <p:extLst>
      <p:ext uri="{BB962C8B-B14F-4D97-AF65-F5344CB8AC3E}">
        <p14:creationId xmlns:p14="http://schemas.microsoft.com/office/powerpoint/2010/main" val="4187025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4308764" y="665018"/>
            <a:ext cx="2923309" cy="16486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err="1" smtClean="0"/>
              <a:t>الإتجاه</a:t>
            </a:r>
            <a:r>
              <a:rPr lang="ar-DZ" dirty="0" smtClean="0"/>
              <a:t> الاجتماعي   التفاعلي   ثنائي الاتجاه</a:t>
            </a:r>
            <a:endParaRPr lang="fr-FR" dirty="0"/>
          </a:p>
        </p:txBody>
      </p:sp>
      <p:sp>
        <p:nvSpPr>
          <p:cNvPr id="5" name="ZoneTexte 4"/>
          <p:cNvSpPr txBox="1"/>
          <p:nvPr/>
        </p:nvSpPr>
        <p:spPr>
          <a:xfrm>
            <a:off x="544944" y="2722418"/>
            <a:ext cx="10741894" cy="1754326"/>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DZ" dirty="0" smtClean="0"/>
              <a:t>كما رأينا سابقا  أن </a:t>
            </a:r>
            <a:r>
              <a:rPr lang="ar-DZ" dirty="0" err="1" smtClean="0"/>
              <a:t>الإتجاه</a:t>
            </a:r>
            <a:r>
              <a:rPr lang="ar-DZ" dirty="0" smtClean="0"/>
              <a:t> التقني الألي  الذي ركز على بعد التأثير  وعلى ألية الإرسال وأهمل عنصر المشاركة، ظهر </a:t>
            </a:r>
            <a:r>
              <a:rPr lang="ar-DZ" dirty="0" err="1" smtClean="0"/>
              <a:t>الأتجاه</a:t>
            </a:r>
            <a:r>
              <a:rPr lang="ar-DZ" dirty="0" smtClean="0"/>
              <a:t> الاجتماعي  الذي يعتبر </a:t>
            </a:r>
            <a:r>
              <a:rPr lang="ar-DZ" dirty="0" err="1" smtClean="0"/>
              <a:t>الإتصال</a:t>
            </a:r>
            <a:r>
              <a:rPr lang="ar-DZ" dirty="0" smtClean="0"/>
              <a:t> عملية  </a:t>
            </a:r>
            <a:r>
              <a:rPr lang="ar-DZ" dirty="0" err="1" smtClean="0"/>
              <a:t>إشتراك</a:t>
            </a:r>
            <a:r>
              <a:rPr lang="ar-DZ" dirty="0" smtClean="0"/>
              <a:t> في المعنى  من خلال التفاعل الرمزي  فهو عملية تفاعل </a:t>
            </a:r>
            <a:r>
              <a:rPr lang="ar-DZ" dirty="0" err="1" smtClean="0"/>
              <a:t>إجتماعي</a:t>
            </a:r>
            <a:r>
              <a:rPr lang="ar-DZ" dirty="0" smtClean="0"/>
              <a:t> يستخدمها الناس  لبناء معاني  تشكل في عقولهم صور ذهنية للعالم ويتبادلون  هذه الصور عن طريق الرموز  وهو ما يعرف بالمشاركة  في فكرة أو موقف أو </a:t>
            </a:r>
            <a:r>
              <a:rPr lang="ar-DZ" dirty="0" err="1" smtClean="0"/>
              <a:t>إتجاه</a:t>
            </a:r>
            <a:r>
              <a:rPr lang="ar-DZ" dirty="0" smtClean="0"/>
              <a:t> " هاشتاك رفض العدوان </a:t>
            </a:r>
            <a:r>
              <a:rPr lang="ar-DZ" dirty="0" err="1" smtClean="0"/>
              <a:t>الصهوني</a:t>
            </a:r>
            <a:r>
              <a:rPr lang="ar-DZ" dirty="0" smtClean="0"/>
              <a:t> على غزة" ولا يشترط أن تكون  المشاركة  </a:t>
            </a:r>
            <a:r>
              <a:rPr lang="ar-DZ" dirty="0" err="1" smtClean="0"/>
              <a:t>بالإتفاق</a:t>
            </a:r>
            <a:r>
              <a:rPr lang="ar-DZ" dirty="0" smtClean="0"/>
              <a:t> أو التطابق </a:t>
            </a:r>
          </a:p>
          <a:p>
            <a:r>
              <a:rPr lang="ar-DZ" dirty="0"/>
              <a:t> </a:t>
            </a:r>
            <a:r>
              <a:rPr lang="ar-DZ" dirty="0" smtClean="0"/>
              <a:t>وبذلك يمكن تعريف الاتصال من المنظور الاجتماعي أنه عملية </a:t>
            </a:r>
            <a:r>
              <a:rPr lang="ar-DZ" dirty="0" err="1" smtClean="0"/>
              <a:t>إجتماعية</a:t>
            </a:r>
            <a:r>
              <a:rPr lang="ar-DZ" dirty="0" smtClean="0"/>
              <a:t> تفاعلية  متبادلة بين المرسل والمستقبل  من خلال يتم التعبير عن الذات  والأفكار والمشاعر والخبرات  وتؤدي إلى إشاعة الفهم  والتعاطف وتطوير العلاقات وتحقيق الأهداف من </a:t>
            </a:r>
            <a:r>
              <a:rPr lang="ar-DZ" dirty="0" err="1" smtClean="0"/>
              <a:t>الإتصال</a:t>
            </a:r>
            <a:r>
              <a:rPr lang="ar-DZ" dirty="0" smtClean="0"/>
              <a:t>   </a:t>
            </a:r>
            <a:endParaRPr lang="fr-FR" dirty="0"/>
          </a:p>
        </p:txBody>
      </p:sp>
      <p:graphicFrame>
        <p:nvGraphicFramePr>
          <p:cNvPr id="6" name="Diagramme 5"/>
          <p:cNvGraphicFramePr/>
          <p:nvPr>
            <p:extLst/>
          </p:nvPr>
        </p:nvGraphicFramePr>
        <p:xfrm>
          <a:off x="1851891" y="4476744"/>
          <a:ext cx="8128000" cy="20089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9044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48545" y="1163782"/>
            <a:ext cx="4922519"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DZ" sz="2400" dirty="0" smtClean="0"/>
              <a:t>خصائص عملية الأتصال حسب </a:t>
            </a:r>
            <a:r>
              <a:rPr lang="ar-DZ" sz="2400" dirty="0" err="1" smtClean="0"/>
              <a:t>الإتجاه</a:t>
            </a:r>
            <a:r>
              <a:rPr lang="ar-DZ" sz="2400" dirty="0" smtClean="0"/>
              <a:t> التفاعلي </a:t>
            </a:r>
            <a:endParaRPr lang="fr-FR" sz="2400" dirty="0"/>
          </a:p>
        </p:txBody>
      </p:sp>
      <p:graphicFrame>
        <p:nvGraphicFramePr>
          <p:cNvPr id="3" name="Diagramme 2"/>
          <p:cNvGraphicFramePr/>
          <p:nvPr>
            <p:extLst/>
          </p:nvPr>
        </p:nvGraphicFramePr>
        <p:xfrm>
          <a:off x="2032000" y="1967345"/>
          <a:ext cx="8128000" cy="41709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7163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ésultat de recherche d'images pour &quot;empty book png&quot;">
            <a:extLst>
              <a:ext uri="{FF2B5EF4-FFF2-40B4-BE49-F238E27FC236}">
                <a16:creationId xmlns:a16="http://schemas.microsoft.com/office/drawing/2014/main" id="{3DD8E551-79CA-4134-B92C-51F30D8E2A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232" y="-157026"/>
            <a:ext cx="12626714"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a:extLst>
              <a:ext uri="{FF2B5EF4-FFF2-40B4-BE49-F238E27FC236}">
                <a16:creationId xmlns:a16="http://schemas.microsoft.com/office/drawing/2014/main" id="{DC2A783E-B186-4E9B-A294-438CD6EA0C66}"/>
              </a:ext>
            </a:extLst>
          </p:cNvPr>
          <p:cNvSpPr txBox="1"/>
          <p:nvPr/>
        </p:nvSpPr>
        <p:spPr>
          <a:xfrm>
            <a:off x="6285877" y="1148316"/>
            <a:ext cx="4452079" cy="4247317"/>
          </a:xfrm>
          <a:prstGeom prst="rect">
            <a:avLst/>
          </a:prstGeom>
          <a:noFill/>
        </p:spPr>
        <p:txBody>
          <a:bodyPr wrap="square" rtlCol="1">
            <a:spAutoFit/>
          </a:bodyPr>
          <a:lstStyle/>
          <a:p>
            <a:pPr algn="r"/>
            <a:r>
              <a:rPr lang="ar-DZ" dirty="0"/>
              <a:t>وتؤدي العوامل النفسية والاجتماعية والثقافية مجتمعة دورا مهما في فاعلية العملية الاتصالية ،وفي تحقيق الأهداف التي يسعى القائم بالاتصال إلى تحقيقها .فالاتصال كما سبق أن أوضحنا من قبل عملية تفاعل بين الأطراف المشاركة فيه .ويتأثر القائم بالاتصال بمكانته في النظام الاجتماعي والثقافي الذي يتم الاتصال فيه ولكي نحدد التأثير المطلوب من العملية الاتصالية التي يقوم </a:t>
            </a:r>
            <a:r>
              <a:rPr lang="ar-DZ" dirty="0" err="1"/>
              <a:t>بها،علينا</a:t>
            </a:r>
            <a:r>
              <a:rPr lang="ar-DZ" dirty="0"/>
              <a:t> أن نتعرف على أنواع النظم الاجتماعية التي يعمل في ظلها. ومكانته في النظام الاجتماعي والأدوار التي يؤديها والمهام التي يجب أن يقوم </a:t>
            </a:r>
            <a:r>
              <a:rPr lang="ar-DZ" dirty="0" err="1"/>
              <a:t>بها،والوضع</a:t>
            </a:r>
            <a:r>
              <a:rPr lang="ar-DZ" dirty="0"/>
              <a:t> الذي يراه الناس </a:t>
            </a:r>
            <a:r>
              <a:rPr lang="ar-DZ" dirty="0" err="1"/>
              <a:t>فيه،كما</a:t>
            </a:r>
            <a:r>
              <a:rPr lang="ar-DZ" dirty="0"/>
              <a:t> أننا في حاجة إلى معرفة المضمون أو الإطار الثقافي الذي يعمل </a:t>
            </a:r>
            <a:r>
              <a:rPr lang="ar-DZ" dirty="0" err="1"/>
              <a:t>فيه،والمعتقدات</a:t>
            </a:r>
            <a:r>
              <a:rPr lang="ar-DZ" dirty="0"/>
              <a:t> السياسية المطلوبة أو غير المطلوبة في ثقافته، فالذي لا شك فيه، أن مكانة القائم بالاتصال في البناء الاجتماعي والثقافي وآراءه السياسية تلعب دورا هاما في عملية الاتصال.</a:t>
            </a:r>
          </a:p>
        </p:txBody>
      </p:sp>
      <p:sp>
        <p:nvSpPr>
          <p:cNvPr id="4" name="ZoneTexte 3">
            <a:extLst>
              <a:ext uri="{FF2B5EF4-FFF2-40B4-BE49-F238E27FC236}">
                <a16:creationId xmlns:a16="http://schemas.microsoft.com/office/drawing/2014/main" id="{05C5F296-24AB-4C15-BA84-4BD80DED65F7}"/>
              </a:ext>
            </a:extLst>
          </p:cNvPr>
          <p:cNvSpPr txBox="1"/>
          <p:nvPr/>
        </p:nvSpPr>
        <p:spPr>
          <a:xfrm>
            <a:off x="1324131" y="914400"/>
            <a:ext cx="4581994" cy="646331"/>
          </a:xfrm>
          <a:prstGeom prst="rect">
            <a:avLst/>
          </a:prstGeom>
          <a:noFill/>
        </p:spPr>
        <p:txBody>
          <a:bodyPr wrap="square" rtlCol="1">
            <a:spAutoFit/>
          </a:bodyPr>
          <a:lstStyle/>
          <a:p>
            <a:pPr algn="ctr"/>
            <a:r>
              <a:rPr lang="ar-DZ" sz="3600" b="1" dirty="0" smtClean="0"/>
              <a:t>وظائف الاتصال </a:t>
            </a:r>
            <a:endParaRPr lang="ar-DZ" sz="3600" b="1" dirty="0"/>
          </a:p>
        </p:txBody>
      </p:sp>
      <p:sp>
        <p:nvSpPr>
          <p:cNvPr id="6" name="Oval 3">
            <a:extLst>
              <a:ext uri="{FF2B5EF4-FFF2-40B4-BE49-F238E27FC236}">
                <a16:creationId xmlns:a16="http://schemas.microsoft.com/office/drawing/2014/main" id="{98498735-CB0C-4D43-8C05-1FF7D1C04EC6}"/>
              </a:ext>
            </a:extLst>
          </p:cNvPr>
          <p:cNvSpPr>
            <a:spLocks noChangeArrowheads="1"/>
          </p:cNvSpPr>
          <p:nvPr/>
        </p:nvSpPr>
        <p:spPr bwMode="auto">
          <a:xfrm>
            <a:off x="2325063" y="3824150"/>
            <a:ext cx="1266825" cy="534035"/>
          </a:xfrm>
          <a:prstGeom prst="ellipse">
            <a:avLst/>
          </a:prstGeom>
          <a:gradFill rotWithShape="0">
            <a:gsLst>
              <a:gs pos="0">
                <a:schemeClr val="accent3">
                  <a:lumMod val="60000"/>
                  <a:lumOff val="40000"/>
                </a:schemeClr>
              </a:gs>
              <a:gs pos="50000">
                <a:schemeClr val="accent3">
                  <a:lumMod val="20000"/>
                  <a:lumOff val="80000"/>
                </a:schemeClr>
              </a:gs>
              <a:gs pos="100000">
                <a:schemeClr val="accent3">
                  <a:lumMod val="60000"/>
                  <a:lumOff val="40000"/>
                </a:schemeClr>
              </a:gs>
            </a:gsLst>
            <a:lin ang="18900000" scaled="1"/>
          </a:gradFill>
          <a:ln w="12700">
            <a:solidFill>
              <a:schemeClr val="accent3">
                <a:lumMod val="60000"/>
                <a:lumOff val="40000"/>
              </a:schemeClr>
            </a:solidFill>
            <a:round/>
            <a:headEnd/>
            <a:tailEnd/>
          </a:ln>
          <a:effectLst>
            <a:outerShdw dist="28398" dir="3806097" algn="ctr" rotWithShape="0">
              <a:schemeClr val="accent3">
                <a:lumMod val="50000"/>
                <a:lumOff val="0"/>
                <a:alpha val="50000"/>
              </a:schemeClr>
            </a:outerShdw>
          </a:effectLst>
        </p:spPr>
        <p:txBody>
          <a:bodyPr rot="0" vert="horz" wrap="square" lIns="91440" tIns="45720" rIns="91440" bIns="45720" anchor="t" anchorCtr="0" upright="1">
            <a:noAutofit/>
          </a:bodyPr>
          <a:lstStyle/>
          <a:p>
            <a:pPr algn="ctr">
              <a:lnSpc>
                <a:spcPct val="115000"/>
              </a:lnSpc>
              <a:spcAft>
                <a:spcPts val="1000"/>
              </a:spcAft>
            </a:pPr>
            <a:r>
              <a:rPr lang="ar-DZ" sz="1100" b="1" dirty="0"/>
              <a:t>الوظيفة </a:t>
            </a:r>
            <a:r>
              <a:rPr lang="ar-DZ" sz="1100" b="1" dirty="0" err="1"/>
              <a:t>الإرتباطية</a:t>
            </a:r>
            <a:endParaRPr lang="fr-FR" sz="1100" dirty="0">
              <a:effectLst/>
              <a:latin typeface="Calibri"/>
              <a:ea typeface="Times New Roman"/>
              <a:cs typeface="Arial"/>
            </a:endParaRPr>
          </a:p>
        </p:txBody>
      </p:sp>
      <p:sp>
        <p:nvSpPr>
          <p:cNvPr id="7" name="Oval 2">
            <a:extLst>
              <a:ext uri="{FF2B5EF4-FFF2-40B4-BE49-F238E27FC236}">
                <a16:creationId xmlns:a16="http://schemas.microsoft.com/office/drawing/2014/main" id="{4814F3B3-0AA8-4D44-A9D7-D1E0494C2C86}"/>
              </a:ext>
            </a:extLst>
          </p:cNvPr>
          <p:cNvSpPr>
            <a:spLocks noChangeArrowheads="1"/>
          </p:cNvSpPr>
          <p:nvPr/>
        </p:nvSpPr>
        <p:spPr bwMode="auto">
          <a:xfrm>
            <a:off x="1220163" y="2462622"/>
            <a:ext cx="1104900" cy="614045"/>
          </a:xfrm>
          <a:prstGeom prst="ellipse">
            <a:avLst/>
          </a:prstGeom>
          <a:gradFill rotWithShape="0">
            <a:gsLst>
              <a:gs pos="0">
                <a:schemeClr val="accent3">
                  <a:lumMod val="60000"/>
                  <a:lumOff val="40000"/>
                </a:schemeClr>
              </a:gs>
              <a:gs pos="50000">
                <a:schemeClr val="accent3">
                  <a:lumMod val="20000"/>
                  <a:lumOff val="80000"/>
                </a:schemeClr>
              </a:gs>
              <a:gs pos="100000">
                <a:schemeClr val="accent3">
                  <a:lumMod val="60000"/>
                  <a:lumOff val="40000"/>
                </a:schemeClr>
              </a:gs>
            </a:gsLst>
            <a:lin ang="18900000" scaled="1"/>
          </a:gradFill>
          <a:ln w="12700">
            <a:solidFill>
              <a:schemeClr val="accent3">
                <a:lumMod val="60000"/>
                <a:lumOff val="40000"/>
              </a:schemeClr>
            </a:solidFill>
            <a:round/>
            <a:headEnd/>
            <a:tailEnd/>
          </a:ln>
          <a:effectLst>
            <a:outerShdw dist="28398" dir="3806097" algn="ctr" rotWithShape="0">
              <a:schemeClr val="accent3">
                <a:lumMod val="50000"/>
                <a:lumOff val="0"/>
                <a:alpha val="50000"/>
              </a:schemeClr>
            </a:outerShdw>
          </a:effectLst>
        </p:spPr>
        <p:txBody>
          <a:bodyPr rot="0" vert="horz" wrap="square" lIns="91440" tIns="45720" rIns="91440" bIns="45720" anchor="t" anchorCtr="0" upright="1">
            <a:noAutofit/>
          </a:bodyPr>
          <a:lstStyle/>
          <a:p>
            <a:pPr algn="ctr">
              <a:lnSpc>
                <a:spcPct val="115000"/>
              </a:lnSpc>
              <a:spcAft>
                <a:spcPts val="1000"/>
              </a:spcAft>
            </a:pPr>
            <a:r>
              <a:rPr lang="ar-DZ" sz="1100" b="1" dirty="0"/>
              <a:t>وظيفة التبليغ </a:t>
            </a:r>
            <a:endParaRPr lang="fr-FR" sz="1100" dirty="0">
              <a:effectLst/>
              <a:latin typeface="Calibri"/>
              <a:ea typeface="Times New Roman"/>
              <a:cs typeface="Arial"/>
            </a:endParaRPr>
          </a:p>
        </p:txBody>
      </p:sp>
      <p:sp>
        <p:nvSpPr>
          <p:cNvPr id="8" name="Oval 4">
            <a:extLst>
              <a:ext uri="{FF2B5EF4-FFF2-40B4-BE49-F238E27FC236}">
                <a16:creationId xmlns:a16="http://schemas.microsoft.com/office/drawing/2014/main" id="{8193A72C-7EAE-4576-A6A2-F62D29FA96EC}"/>
              </a:ext>
            </a:extLst>
          </p:cNvPr>
          <p:cNvSpPr>
            <a:spLocks noChangeArrowheads="1"/>
          </p:cNvSpPr>
          <p:nvPr/>
        </p:nvSpPr>
        <p:spPr bwMode="auto">
          <a:xfrm>
            <a:off x="4058188" y="3626792"/>
            <a:ext cx="981075" cy="676910"/>
          </a:xfrm>
          <a:prstGeom prst="ellipse">
            <a:avLst/>
          </a:prstGeom>
          <a:gradFill rotWithShape="0">
            <a:gsLst>
              <a:gs pos="0">
                <a:schemeClr val="accent3">
                  <a:lumMod val="60000"/>
                  <a:lumOff val="40000"/>
                </a:schemeClr>
              </a:gs>
              <a:gs pos="50000">
                <a:schemeClr val="accent3">
                  <a:lumMod val="20000"/>
                  <a:lumOff val="80000"/>
                </a:schemeClr>
              </a:gs>
              <a:gs pos="100000">
                <a:schemeClr val="accent3">
                  <a:lumMod val="60000"/>
                  <a:lumOff val="40000"/>
                </a:schemeClr>
              </a:gs>
            </a:gsLst>
            <a:lin ang="18900000" scaled="1"/>
          </a:gradFill>
          <a:ln w="12700">
            <a:solidFill>
              <a:schemeClr val="accent3">
                <a:lumMod val="60000"/>
                <a:lumOff val="40000"/>
              </a:schemeClr>
            </a:solidFill>
            <a:round/>
            <a:headEnd/>
            <a:tailEnd/>
          </a:ln>
          <a:effectLst>
            <a:outerShdw dist="28398" dir="3806097" algn="ctr" rotWithShape="0">
              <a:schemeClr val="accent3">
                <a:lumMod val="50000"/>
                <a:lumOff val="0"/>
                <a:alpha val="50000"/>
              </a:schemeClr>
            </a:outerShdw>
          </a:effectLst>
        </p:spPr>
        <p:txBody>
          <a:bodyPr rot="0" vert="horz" wrap="square" lIns="91440" tIns="45720" rIns="91440" bIns="45720" anchor="t" anchorCtr="0" upright="1">
            <a:noAutofit/>
          </a:bodyPr>
          <a:lstStyle/>
          <a:p>
            <a:pPr algn="ctr">
              <a:lnSpc>
                <a:spcPct val="115000"/>
              </a:lnSpc>
              <a:spcAft>
                <a:spcPts val="1000"/>
              </a:spcAft>
            </a:pPr>
            <a:r>
              <a:rPr lang="ar-DZ" sz="1100" b="1" dirty="0"/>
              <a:t>وظيفة الإقناع </a:t>
            </a:r>
            <a:endParaRPr lang="fr-FR" sz="1100" dirty="0">
              <a:effectLst/>
              <a:latin typeface="Calibri"/>
              <a:ea typeface="Times New Roman"/>
              <a:cs typeface="Arial"/>
            </a:endParaRPr>
          </a:p>
        </p:txBody>
      </p:sp>
      <p:sp>
        <p:nvSpPr>
          <p:cNvPr id="10" name="Oval 5">
            <a:extLst>
              <a:ext uri="{FF2B5EF4-FFF2-40B4-BE49-F238E27FC236}">
                <a16:creationId xmlns:a16="http://schemas.microsoft.com/office/drawing/2014/main" id="{29F25C3C-34AC-4E49-AC25-FE9185C16EE3}"/>
              </a:ext>
            </a:extLst>
          </p:cNvPr>
          <p:cNvSpPr>
            <a:spLocks noChangeArrowheads="1"/>
          </p:cNvSpPr>
          <p:nvPr/>
        </p:nvSpPr>
        <p:spPr bwMode="auto">
          <a:xfrm>
            <a:off x="979640" y="3430624"/>
            <a:ext cx="1276350" cy="562610"/>
          </a:xfrm>
          <a:prstGeom prst="ellipse">
            <a:avLst/>
          </a:prstGeom>
          <a:gradFill rotWithShape="0">
            <a:gsLst>
              <a:gs pos="0">
                <a:schemeClr val="accent3">
                  <a:lumMod val="60000"/>
                  <a:lumOff val="40000"/>
                </a:schemeClr>
              </a:gs>
              <a:gs pos="50000">
                <a:schemeClr val="accent3">
                  <a:lumMod val="20000"/>
                  <a:lumOff val="80000"/>
                </a:schemeClr>
              </a:gs>
              <a:gs pos="100000">
                <a:schemeClr val="accent3">
                  <a:lumMod val="60000"/>
                  <a:lumOff val="40000"/>
                </a:schemeClr>
              </a:gs>
            </a:gsLst>
            <a:lin ang="18900000" scaled="1"/>
          </a:gradFill>
          <a:ln w="12700">
            <a:solidFill>
              <a:schemeClr val="accent3">
                <a:lumMod val="60000"/>
                <a:lumOff val="40000"/>
              </a:schemeClr>
            </a:solidFill>
            <a:round/>
            <a:headEnd/>
            <a:tailEnd/>
          </a:ln>
          <a:effectLst>
            <a:outerShdw dist="28398" dir="3806097" algn="ctr" rotWithShape="0">
              <a:schemeClr val="accent3">
                <a:lumMod val="50000"/>
                <a:lumOff val="0"/>
                <a:alpha val="50000"/>
              </a:schemeClr>
            </a:outerShdw>
          </a:effectLst>
        </p:spPr>
        <p:txBody>
          <a:bodyPr rot="0" vert="horz" wrap="square" lIns="91440" tIns="45720" rIns="91440" bIns="45720" anchor="t" anchorCtr="0" upright="1">
            <a:noAutofit/>
          </a:bodyPr>
          <a:lstStyle/>
          <a:p>
            <a:pPr algn="ctr">
              <a:lnSpc>
                <a:spcPct val="115000"/>
              </a:lnSpc>
              <a:spcAft>
                <a:spcPts val="1000"/>
              </a:spcAft>
            </a:pPr>
            <a:r>
              <a:rPr lang="ar-DZ" sz="1100" dirty="0"/>
              <a:t>وظيفة التعليم </a:t>
            </a:r>
            <a:endParaRPr lang="fr-FR" sz="1100" dirty="0">
              <a:effectLst/>
              <a:latin typeface="Calibri"/>
              <a:ea typeface="Times New Roman"/>
              <a:cs typeface="Arial"/>
            </a:endParaRPr>
          </a:p>
        </p:txBody>
      </p:sp>
      <p:sp>
        <p:nvSpPr>
          <p:cNvPr id="15" name="Oval 3">
            <a:extLst>
              <a:ext uri="{FF2B5EF4-FFF2-40B4-BE49-F238E27FC236}">
                <a16:creationId xmlns:a16="http://schemas.microsoft.com/office/drawing/2014/main" id="{98498735-CB0C-4D43-8C05-1FF7D1C04EC6}"/>
              </a:ext>
            </a:extLst>
          </p:cNvPr>
          <p:cNvSpPr>
            <a:spLocks noChangeArrowheads="1"/>
          </p:cNvSpPr>
          <p:nvPr/>
        </p:nvSpPr>
        <p:spPr bwMode="auto">
          <a:xfrm>
            <a:off x="4058188" y="2692717"/>
            <a:ext cx="1266825" cy="534035"/>
          </a:xfrm>
          <a:prstGeom prst="ellipse">
            <a:avLst/>
          </a:prstGeom>
          <a:gradFill rotWithShape="0">
            <a:gsLst>
              <a:gs pos="0">
                <a:schemeClr val="accent3">
                  <a:lumMod val="60000"/>
                  <a:lumOff val="40000"/>
                </a:schemeClr>
              </a:gs>
              <a:gs pos="50000">
                <a:schemeClr val="accent3">
                  <a:lumMod val="20000"/>
                  <a:lumOff val="80000"/>
                </a:schemeClr>
              </a:gs>
              <a:gs pos="100000">
                <a:schemeClr val="accent3">
                  <a:lumMod val="60000"/>
                  <a:lumOff val="40000"/>
                </a:schemeClr>
              </a:gs>
            </a:gsLst>
            <a:lin ang="18900000" scaled="1"/>
          </a:gradFill>
          <a:ln w="12700">
            <a:solidFill>
              <a:schemeClr val="accent3">
                <a:lumMod val="60000"/>
                <a:lumOff val="40000"/>
              </a:schemeClr>
            </a:solidFill>
            <a:round/>
            <a:headEnd/>
            <a:tailEnd/>
          </a:ln>
          <a:effectLst>
            <a:outerShdw dist="28398" dir="3806097" algn="ctr" rotWithShape="0">
              <a:schemeClr val="accent3">
                <a:lumMod val="50000"/>
                <a:lumOff val="0"/>
                <a:alpha val="50000"/>
              </a:schemeClr>
            </a:outerShdw>
          </a:effectLst>
        </p:spPr>
        <p:txBody>
          <a:bodyPr rot="0" vert="horz" wrap="square" lIns="91440" tIns="45720" rIns="91440" bIns="45720" anchor="t" anchorCtr="0" upright="1">
            <a:noAutofit/>
          </a:bodyPr>
          <a:lstStyle/>
          <a:p>
            <a:pPr algn="ctr">
              <a:lnSpc>
                <a:spcPct val="115000"/>
              </a:lnSpc>
              <a:spcAft>
                <a:spcPts val="1000"/>
              </a:spcAft>
            </a:pPr>
            <a:r>
              <a:rPr lang="ar-DZ" sz="1100" b="1" dirty="0"/>
              <a:t>الوظيفة </a:t>
            </a:r>
            <a:r>
              <a:rPr lang="ar-DZ" sz="1100" b="1" dirty="0" smtClean="0"/>
              <a:t>الترفيهية </a:t>
            </a:r>
            <a:endParaRPr lang="fr-FR" sz="1100" dirty="0">
              <a:effectLst/>
              <a:latin typeface="Calibri"/>
              <a:ea typeface="Times New Roman"/>
              <a:cs typeface="Arial"/>
            </a:endParaRPr>
          </a:p>
        </p:txBody>
      </p:sp>
      <p:sp>
        <p:nvSpPr>
          <p:cNvPr id="16" name="Oval 3">
            <a:extLst>
              <a:ext uri="{FF2B5EF4-FFF2-40B4-BE49-F238E27FC236}">
                <a16:creationId xmlns:a16="http://schemas.microsoft.com/office/drawing/2014/main" id="{98498735-CB0C-4D43-8C05-1FF7D1C04EC6}"/>
              </a:ext>
            </a:extLst>
          </p:cNvPr>
          <p:cNvSpPr>
            <a:spLocks noChangeArrowheads="1"/>
          </p:cNvSpPr>
          <p:nvPr/>
        </p:nvSpPr>
        <p:spPr bwMode="auto">
          <a:xfrm>
            <a:off x="2706608" y="2035345"/>
            <a:ext cx="1266825" cy="534035"/>
          </a:xfrm>
          <a:prstGeom prst="ellipse">
            <a:avLst/>
          </a:prstGeom>
          <a:gradFill rotWithShape="0">
            <a:gsLst>
              <a:gs pos="0">
                <a:schemeClr val="accent3">
                  <a:lumMod val="60000"/>
                  <a:lumOff val="40000"/>
                </a:schemeClr>
              </a:gs>
              <a:gs pos="50000">
                <a:schemeClr val="accent3">
                  <a:lumMod val="20000"/>
                  <a:lumOff val="80000"/>
                </a:schemeClr>
              </a:gs>
              <a:gs pos="100000">
                <a:schemeClr val="accent3">
                  <a:lumMod val="60000"/>
                  <a:lumOff val="40000"/>
                </a:schemeClr>
              </a:gs>
            </a:gsLst>
            <a:lin ang="18900000" scaled="1"/>
          </a:gradFill>
          <a:ln w="12700">
            <a:solidFill>
              <a:schemeClr val="accent3">
                <a:lumMod val="60000"/>
                <a:lumOff val="40000"/>
              </a:schemeClr>
            </a:solidFill>
            <a:round/>
            <a:headEnd/>
            <a:tailEnd/>
          </a:ln>
          <a:effectLst>
            <a:outerShdw dist="28398" dir="3806097" algn="ctr" rotWithShape="0">
              <a:schemeClr val="accent3">
                <a:lumMod val="50000"/>
                <a:lumOff val="0"/>
                <a:alpha val="50000"/>
              </a:schemeClr>
            </a:outerShdw>
          </a:effectLst>
        </p:spPr>
        <p:txBody>
          <a:bodyPr rot="0" vert="horz" wrap="square" lIns="91440" tIns="45720" rIns="91440" bIns="45720" anchor="t" anchorCtr="0" upright="1">
            <a:noAutofit/>
          </a:bodyPr>
          <a:lstStyle/>
          <a:p>
            <a:pPr algn="ctr">
              <a:lnSpc>
                <a:spcPct val="115000"/>
              </a:lnSpc>
              <a:spcAft>
                <a:spcPts val="1000"/>
              </a:spcAft>
            </a:pPr>
            <a:r>
              <a:rPr lang="ar-DZ" sz="1100" b="1" dirty="0"/>
              <a:t>الوظيفة الرقابية:</a:t>
            </a:r>
            <a:endParaRPr lang="fr-FR" sz="1100" dirty="0">
              <a:effectLst/>
              <a:latin typeface="Calibri"/>
              <a:ea typeface="Times New Roman"/>
              <a:cs typeface="Arial"/>
            </a:endParaRPr>
          </a:p>
        </p:txBody>
      </p:sp>
    </p:spTree>
    <p:extLst>
      <p:ext uri="{BB962C8B-B14F-4D97-AF65-F5344CB8AC3E}">
        <p14:creationId xmlns:p14="http://schemas.microsoft.com/office/powerpoint/2010/main" val="21014616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ésultat de recherche d'images pour &quot;empty book png&quot;">
            <a:extLst>
              <a:ext uri="{FF2B5EF4-FFF2-40B4-BE49-F238E27FC236}">
                <a16:creationId xmlns:a16="http://schemas.microsoft.com/office/drawing/2014/main" id="{3DD8E551-79CA-4134-B92C-51F30D8E2A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6857999"/>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a:extLst>
              <a:ext uri="{FF2B5EF4-FFF2-40B4-BE49-F238E27FC236}">
                <a16:creationId xmlns:a16="http://schemas.microsoft.com/office/drawing/2014/main" id="{FC5CF361-A005-4025-B00A-A9F42967096C}"/>
              </a:ext>
            </a:extLst>
          </p:cNvPr>
          <p:cNvSpPr txBox="1"/>
          <p:nvPr/>
        </p:nvSpPr>
        <p:spPr>
          <a:xfrm>
            <a:off x="1139252" y="716980"/>
            <a:ext cx="4721902" cy="4739759"/>
          </a:xfrm>
          <a:prstGeom prst="rect">
            <a:avLst/>
          </a:prstGeom>
          <a:noFill/>
        </p:spPr>
        <p:txBody>
          <a:bodyPr wrap="square" rtlCol="1">
            <a:spAutoFit/>
          </a:bodyPr>
          <a:lstStyle/>
          <a:p>
            <a:pPr algn="ctr" rtl="1"/>
            <a:r>
              <a:rPr lang="ar-DZ" sz="3200" b="1" dirty="0" smtClean="0"/>
              <a:t>أهداف الاتصال </a:t>
            </a:r>
            <a:r>
              <a:rPr lang="ar-DZ" dirty="0" smtClean="0"/>
              <a:t>:</a:t>
            </a:r>
          </a:p>
          <a:p>
            <a:pPr algn="r" rtl="1"/>
            <a:r>
              <a:rPr lang="ar-DZ" b="1" dirty="0" smtClean="0"/>
              <a:t>هدف </a:t>
            </a:r>
            <a:r>
              <a:rPr lang="ar-DZ" b="1" dirty="0" err="1" smtClean="0"/>
              <a:t>توجيهي</a:t>
            </a:r>
            <a:r>
              <a:rPr lang="ar-DZ" dirty="0" err="1" smtClean="0"/>
              <a:t>:وهذا</a:t>
            </a:r>
            <a:r>
              <a:rPr lang="ar-DZ" dirty="0" smtClean="0"/>
              <a:t> </a:t>
            </a:r>
            <a:r>
              <a:rPr lang="ar-DZ" dirty="0"/>
              <a:t>النوع من الأهداف يمكن أن يحقق حينما يتجه الاتصال إلى إكساب المستقبل اتجاهات جديدة أو تعديل وتثبيت اتجاهات قديمة موجودة عنده ومرغوب فيها </a:t>
            </a:r>
            <a:r>
              <a:rPr lang="ar-DZ" dirty="0" smtClean="0"/>
              <a:t>2</a:t>
            </a:r>
          </a:p>
          <a:p>
            <a:pPr algn="r" rtl="1"/>
            <a:r>
              <a:rPr lang="ar-DZ" dirty="0" smtClean="0"/>
              <a:t>- </a:t>
            </a:r>
            <a:r>
              <a:rPr lang="ar-DZ" b="1" dirty="0"/>
              <a:t>هدف </a:t>
            </a:r>
            <a:r>
              <a:rPr lang="ar-DZ" b="1" dirty="0" smtClean="0"/>
              <a:t>تثقيفي</a:t>
            </a:r>
            <a:r>
              <a:rPr lang="ar-DZ" dirty="0" smtClean="0"/>
              <a:t>: ويقصد به مساعدة وزيادة معارف  الجمهور لما </a:t>
            </a:r>
            <a:r>
              <a:rPr lang="ar-DZ" dirty="0"/>
              <a:t>يدور حولهم من أحداث.</a:t>
            </a:r>
            <a:br>
              <a:rPr lang="ar-DZ" dirty="0"/>
            </a:br>
            <a:r>
              <a:rPr lang="ar-DZ" b="1" dirty="0"/>
              <a:t>3- هدف </a:t>
            </a:r>
            <a:r>
              <a:rPr lang="ar-DZ" b="1" dirty="0" smtClean="0"/>
              <a:t>تعليمي</a:t>
            </a:r>
            <a:r>
              <a:rPr lang="ar-DZ" dirty="0" smtClean="0"/>
              <a:t>: عندما </a:t>
            </a:r>
            <a:r>
              <a:rPr lang="ar-DZ" dirty="0"/>
              <a:t>يتجه الاتصال نحو إكساب المستقبل خبرات أو مهارات ومفاهيم ومعلومات جديدة، وذلك في مجالات الحياة المختلفة، حيث هذه الجوانب المختلفة تعود بالفائدة عليه </a:t>
            </a:r>
            <a:r>
              <a:rPr lang="ar-DZ" b="1" dirty="0" smtClean="0"/>
              <a:t>4- </a:t>
            </a:r>
            <a:r>
              <a:rPr lang="ar-DZ" b="1" dirty="0"/>
              <a:t>هدف </a:t>
            </a:r>
            <a:r>
              <a:rPr lang="ar-DZ" b="1" dirty="0" smtClean="0"/>
              <a:t>ترفيهي</a:t>
            </a:r>
            <a:r>
              <a:rPr lang="ar-DZ" dirty="0" smtClean="0"/>
              <a:t>: ويتحقق </a:t>
            </a:r>
            <a:r>
              <a:rPr lang="ar-DZ" dirty="0"/>
              <a:t>هذا الهدف عندما يتجه الاتصال نحو إدخال البهجة والسرور والاستمتاع إلى نفس المستقبل، </a:t>
            </a:r>
            <a:br>
              <a:rPr lang="ar-DZ" dirty="0"/>
            </a:br>
            <a:r>
              <a:rPr lang="ar-DZ" dirty="0"/>
              <a:t>5- </a:t>
            </a:r>
            <a:r>
              <a:rPr lang="ar-DZ" b="1" dirty="0"/>
              <a:t>هدف </a:t>
            </a:r>
            <a:r>
              <a:rPr lang="ar-DZ" b="1" dirty="0" smtClean="0"/>
              <a:t>إداري</a:t>
            </a:r>
            <a:r>
              <a:rPr lang="ar-DZ" dirty="0" smtClean="0"/>
              <a:t>: لذلك </a:t>
            </a:r>
            <a:r>
              <a:rPr lang="ar-DZ" dirty="0"/>
              <a:t>فإن هذه المؤسسات والمنظمات تعمل دائما على تحقيق أهدافها، وهذه الأهداف تتحقق عندما يتجه الاتصال داخل هذه المنظمات نحو تحسين سير العمل وتوزيع المسؤوليات ودعم التفاهم بين العاملين في المؤسسة أو الهيئة التنظيمية، </a:t>
            </a:r>
            <a:endParaRPr lang="fr-FR" dirty="0"/>
          </a:p>
        </p:txBody>
      </p:sp>
      <p:sp>
        <p:nvSpPr>
          <p:cNvPr id="2" name="Rectangle 1"/>
          <p:cNvSpPr/>
          <p:nvPr/>
        </p:nvSpPr>
        <p:spPr>
          <a:xfrm>
            <a:off x="6423949" y="1270978"/>
            <a:ext cx="4444678" cy="3693319"/>
          </a:xfrm>
          <a:prstGeom prst="rect">
            <a:avLst/>
          </a:prstGeom>
        </p:spPr>
        <p:txBody>
          <a:bodyPr wrap="square">
            <a:spAutoFit/>
          </a:bodyPr>
          <a:lstStyle/>
          <a:p>
            <a:pPr algn="just" rtl="1"/>
            <a:r>
              <a:rPr lang="ar-DZ" dirty="0"/>
              <a:t>اشار جون ديوي  إلى نقاط  اساسية  توجز مهمة </a:t>
            </a:r>
            <a:r>
              <a:rPr lang="ar-DZ" dirty="0" err="1"/>
              <a:t>الإتصال</a:t>
            </a:r>
            <a:r>
              <a:rPr lang="ar-DZ" dirty="0"/>
              <a:t> في حياة الأفراد والجماعات وهي:</a:t>
            </a:r>
            <a:endParaRPr lang="fr-FR" dirty="0"/>
          </a:p>
          <a:p>
            <a:pPr algn="just" rtl="1"/>
            <a:r>
              <a:rPr lang="ar-DZ" dirty="0"/>
              <a:t>أن وجود المجتمع </a:t>
            </a:r>
            <a:r>
              <a:rPr lang="ar-DZ" dirty="0" err="1"/>
              <a:t>وإستمراره</a:t>
            </a:r>
            <a:r>
              <a:rPr lang="ar-DZ" dirty="0"/>
              <a:t>  متوقف على نقل  عادات العمل  والتفكير  والشعور  من الكبار إلى </a:t>
            </a:r>
            <a:r>
              <a:rPr lang="ar-DZ" dirty="0" err="1"/>
              <a:t>الناشئيين</a:t>
            </a:r>
            <a:r>
              <a:rPr lang="ar-DZ" dirty="0"/>
              <a:t> ، ولا يمكن للحياة </a:t>
            </a:r>
            <a:r>
              <a:rPr lang="ar-DZ" dirty="0" err="1"/>
              <a:t>الإجتماعية</a:t>
            </a:r>
            <a:r>
              <a:rPr lang="ar-DZ" dirty="0"/>
              <a:t> أن تمضي  في تصاعد وتقدم  </a:t>
            </a:r>
            <a:r>
              <a:rPr lang="ar-DZ" dirty="0" err="1"/>
              <a:t>وغبداع</a:t>
            </a:r>
            <a:r>
              <a:rPr lang="ar-DZ" dirty="0"/>
              <a:t> بدون هذا النقل  الشامل للمثل العليا  والقيم ، والأفكار من السلف غلى الخلف</a:t>
            </a:r>
            <a:endParaRPr lang="fr-FR" dirty="0"/>
          </a:p>
          <a:p>
            <a:pPr algn="just" rtl="1"/>
            <a:r>
              <a:rPr lang="ar-DZ" dirty="0"/>
              <a:t>أن </a:t>
            </a:r>
            <a:r>
              <a:rPr lang="ar-DZ" dirty="0" err="1"/>
              <a:t>الإتصال</a:t>
            </a:r>
            <a:r>
              <a:rPr lang="ar-DZ" dirty="0"/>
              <a:t> يؤدي إلى زيادة  خبرات الأفراد والجماعات  فتتسع  دائرة الخبرة  التي  يود كل   طرف إشراك  الأخر فيها </a:t>
            </a:r>
            <a:endParaRPr lang="fr-FR" dirty="0"/>
          </a:p>
          <a:p>
            <a:pPr algn="just" rtl="1"/>
            <a:r>
              <a:rPr lang="ar-DZ" dirty="0"/>
              <a:t>ويعمل </a:t>
            </a:r>
            <a:r>
              <a:rPr lang="ar-DZ" dirty="0" err="1"/>
              <a:t>الإتصال</a:t>
            </a:r>
            <a:r>
              <a:rPr lang="ar-DZ" dirty="0"/>
              <a:t> على شد الجماعات  بعضها ببعض  وتأكيد العناصر الفكرية  والثقافية  والدينية والعقائدية   </a:t>
            </a:r>
            <a:r>
              <a:rPr lang="ar-DZ" dirty="0" err="1"/>
              <a:t>والإجتماعية</a:t>
            </a:r>
            <a:r>
              <a:rPr lang="ar-DZ" dirty="0"/>
              <a:t> التي يشتركون  فيها</a:t>
            </a:r>
            <a:endParaRPr lang="fr-FR" dirty="0"/>
          </a:p>
        </p:txBody>
      </p:sp>
    </p:spTree>
    <p:extLst>
      <p:ext uri="{BB962C8B-B14F-4D97-AF65-F5344CB8AC3E}">
        <p14:creationId xmlns:p14="http://schemas.microsoft.com/office/powerpoint/2010/main" val="303725604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6689" y="1443841"/>
            <a:ext cx="9641711" cy="2862322"/>
          </a:xfrm>
          <a:prstGeom prst="rect">
            <a:avLst/>
          </a:prstGeom>
        </p:spPr>
        <p:txBody>
          <a:bodyPr wrap="square">
            <a:spAutoFit/>
          </a:bodyPr>
          <a:lstStyle/>
          <a:p>
            <a:r>
              <a:rPr lang="fr-FR" b="1" dirty="0"/>
              <a:t> Les objectifs de communication :</a:t>
            </a:r>
          </a:p>
          <a:p>
            <a:r>
              <a:rPr lang="fr-FR" b="1" dirty="0"/>
              <a:t>Objectif Cognitive /Faire connaître : </a:t>
            </a:r>
            <a:r>
              <a:rPr lang="fr-FR" dirty="0"/>
              <a:t>le but est de faire connaître l’entreprise. Informer sur l’existence ou rappeler l’existence du produits/services .Cet objectif touche la notoriété</a:t>
            </a:r>
          </a:p>
          <a:p>
            <a:r>
              <a:rPr lang="fr-FR" b="1" dirty="0"/>
              <a:t>Objectif affectif/Faire aimer :</a:t>
            </a:r>
            <a:r>
              <a:rPr lang="fr-FR" dirty="0"/>
              <a:t> la communication vise à faire aimer l’entreprise et ses produits et à leur donner une bonne image ; créer un préférence pour le produit. Appelé aussi objectif « Image »</a:t>
            </a:r>
          </a:p>
          <a:p>
            <a:r>
              <a:rPr lang="fr-FR" b="1" dirty="0"/>
              <a:t>Objectif conatif/Faire agir : </a:t>
            </a:r>
            <a:r>
              <a:rPr lang="fr-FR" dirty="0"/>
              <a:t>la communication vise à faire agir, pousser à l’action (l’action qui peut être de se déplacer au point de vente, d’essayer le produit ou d’acheter…) Inciter à l’achat. Appelé aussi « </a:t>
            </a:r>
            <a:r>
              <a:rPr lang="fr-FR" b="1" dirty="0"/>
              <a:t>objectif comportementale</a:t>
            </a:r>
            <a:r>
              <a:rPr lang="fr-FR" dirty="0"/>
              <a:t> »</a:t>
            </a:r>
          </a:p>
        </p:txBody>
      </p:sp>
    </p:spTree>
    <p:extLst>
      <p:ext uri="{BB962C8B-B14F-4D97-AF65-F5344CB8AC3E}">
        <p14:creationId xmlns:p14="http://schemas.microsoft.com/office/powerpoint/2010/main" val="12840981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ésultat de recherche d'images pour &quot;empty book png&quot;">
            <a:extLst>
              <a:ext uri="{FF2B5EF4-FFF2-40B4-BE49-F238E27FC236}">
                <a16:creationId xmlns:a16="http://schemas.microsoft.com/office/drawing/2014/main" id="{3DD8E551-79CA-4134-B92C-51F30D8E2A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a:extLst>
              <a:ext uri="{FF2B5EF4-FFF2-40B4-BE49-F238E27FC236}">
                <a16:creationId xmlns:a16="http://schemas.microsoft.com/office/drawing/2014/main" id="{9FEB2DF3-D227-4BD0-A004-C20C409FF63C}"/>
              </a:ext>
            </a:extLst>
          </p:cNvPr>
          <p:cNvSpPr txBox="1"/>
          <p:nvPr/>
        </p:nvSpPr>
        <p:spPr>
          <a:xfrm>
            <a:off x="6096000" y="929390"/>
            <a:ext cx="5041692" cy="7571303"/>
          </a:xfrm>
          <a:prstGeom prst="rect">
            <a:avLst/>
          </a:prstGeom>
          <a:noFill/>
        </p:spPr>
        <p:txBody>
          <a:bodyPr wrap="square" rtlCol="1">
            <a:spAutoFit/>
          </a:bodyPr>
          <a:lstStyle/>
          <a:p>
            <a:pPr algn="r"/>
            <a:r>
              <a:rPr lang="ar-DZ" b="1" dirty="0" smtClean="0"/>
              <a:t>6- </a:t>
            </a:r>
            <a:r>
              <a:rPr lang="ar-DZ" b="1" dirty="0"/>
              <a:t>هدف اجتماعي:</a:t>
            </a:r>
            <a:br>
              <a:rPr lang="ar-DZ" b="1" dirty="0"/>
            </a:br>
            <a:r>
              <a:rPr lang="ar-DZ" dirty="0"/>
              <a:t>يقصد به الأوضاع الاجتماعية المختلفة التي تقوم على العلاقات بين أفراد المجتمع الواحد أو المجتمعات المختلفة، ويتحقق هذا الهدف عندما يتيح الاتصال الفرصة لزيادة احتكاك الجماهير بعضهم بالبعض الآخر، وهذه العملية بحد ذاتها تؤدي إلى تقوية الصلات والعلاقات الاجتماعية بين الأفراد.</a:t>
            </a:r>
            <a:br>
              <a:rPr lang="ar-DZ" dirty="0"/>
            </a:br>
            <a:r>
              <a:rPr lang="ar-DZ" dirty="0"/>
              <a:t>وفي الحقيقة نستطيع أن نقول أن الاتصال من الممكن أن يجمع بين أكثر من هدف في وقت واحد، </a:t>
            </a:r>
            <a:r>
              <a:rPr lang="ar-DZ" b="1" dirty="0"/>
              <a:t>والمرسل أو القائم بالاتصال يقوم بعملية الاتصال بهدف إحداث التأثير أو التغيير في الآتية:</a:t>
            </a:r>
            <a:r>
              <a:rPr lang="ar-DZ" dirty="0"/>
              <a:t/>
            </a:r>
            <a:br>
              <a:rPr lang="ar-DZ" dirty="0"/>
            </a:br>
            <a:r>
              <a:rPr lang="ar-DZ" dirty="0"/>
              <a:t>1- </a:t>
            </a:r>
            <a:r>
              <a:rPr lang="ar-DZ" b="1" dirty="0"/>
              <a:t>زيادة المعلومات </a:t>
            </a:r>
            <a:r>
              <a:rPr lang="ar-DZ" dirty="0"/>
              <a:t>الموجودة لدى المستقبل وإكسابه الخبرة والمعرفة التي لم تكن لديه من قبل.</a:t>
            </a:r>
            <a:br>
              <a:rPr lang="ar-DZ" dirty="0"/>
            </a:br>
            <a:r>
              <a:rPr lang="ar-DZ" dirty="0"/>
              <a:t>2- محاولة </a:t>
            </a:r>
            <a:r>
              <a:rPr lang="ar-DZ" b="1" dirty="0"/>
              <a:t>خلق مفاهيم وآراء وأفكار جديدة </a:t>
            </a:r>
            <a:r>
              <a:rPr lang="ar-DZ" dirty="0"/>
              <a:t>عن الموضوعات والقضايا التي تهم المستقبل.</a:t>
            </a:r>
            <a:br>
              <a:rPr lang="ar-DZ" dirty="0"/>
            </a:br>
            <a:r>
              <a:rPr lang="ar-DZ" dirty="0"/>
              <a:t>3- تدعيم </a:t>
            </a:r>
            <a:r>
              <a:rPr lang="ar-DZ" b="1" dirty="0"/>
              <a:t>الاتجاهات الموجودة </a:t>
            </a:r>
            <a:r>
              <a:rPr lang="ar-DZ" dirty="0"/>
              <a:t>عند المستقبل، والتي لم يكن متأكد من صحتها وأهميتها.</a:t>
            </a:r>
            <a:br>
              <a:rPr lang="ar-DZ" dirty="0"/>
            </a:br>
            <a:r>
              <a:rPr lang="ar-DZ" dirty="0"/>
              <a:t>4- محاولة </a:t>
            </a:r>
            <a:r>
              <a:rPr lang="ar-DZ" b="1" dirty="0"/>
              <a:t>تغير الاتجاهات التي تتعارض ولا تتفق مع أغراضه </a:t>
            </a:r>
            <a:r>
              <a:rPr lang="ar-DZ" dirty="0"/>
              <a:t>وأهدافه وميوله، وهي موجودة لديه وتكون عائق في بعض الأحيان لتحقيق بعض الرغبات التي يشعر أنه بحاجة إليها.</a:t>
            </a:r>
          </a:p>
          <a:p>
            <a:pPr algn="ctr" rtl="1"/>
            <a:endParaRPr lang="ar-DZ" dirty="0"/>
          </a:p>
          <a:p>
            <a:pPr algn="ctr" rtl="1"/>
            <a:endParaRPr lang="ar-DZ" dirty="0"/>
          </a:p>
          <a:p>
            <a:pPr algn="ctr" rtl="1"/>
            <a:endParaRPr lang="ar-DZ" dirty="0"/>
          </a:p>
          <a:p>
            <a:pPr algn="ctr" rtl="1"/>
            <a:endParaRPr lang="ar-DZ" dirty="0"/>
          </a:p>
          <a:p>
            <a:pPr algn="ctr" rtl="1"/>
            <a:endParaRPr lang="fr-FR" dirty="0"/>
          </a:p>
          <a:p>
            <a:endParaRPr lang="ar-DZ" dirty="0"/>
          </a:p>
          <a:p>
            <a:endParaRPr lang="ar-DZ" dirty="0"/>
          </a:p>
          <a:p>
            <a:endParaRPr lang="ar-DZ" dirty="0"/>
          </a:p>
          <a:p>
            <a:endParaRPr lang="ar-DZ" dirty="0"/>
          </a:p>
        </p:txBody>
      </p:sp>
      <p:sp>
        <p:nvSpPr>
          <p:cNvPr id="3" name="ZoneTexte 2">
            <a:extLst>
              <a:ext uri="{FF2B5EF4-FFF2-40B4-BE49-F238E27FC236}">
                <a16:creationId xmlns:a16="http://schemas.microsoft.com/office/drawing/2014/main" id="{25112AC5-D0D9-4DC0-A061-4690FFD72411}"/>
              </a:ext>
            </a:extLst>
          </p:cNvPr>
          <p:cNvSpPr txBox="1"/>
          <p:nvPr/>
        </p:nvSpPr>
        <p:spPr>
          <a:xfrm>
            <a:off x="2953062" y="949802"/>
            <a:ext cx="2101205" cy="400110"/>
          </a:xfrm>
          <a:prstGeom prst="rect">
            <a:avLst/>
          </a:prstGeom>
          <a:noFill/>
        </p:spPr>
        <p:txBody>
          <a:bodyPr wrap="square" rtlCol="1">
            <a:spAutoFit/>
          </a:bodyPr>
          <a:lstStyle/>
          <a:p>
            <a:r>
              <a:rPr lang="ar-DZ" sz="2000" b="1" dirty="0" smtClean="0"/>
              <a:t>عناصر عملية الاتصال </a:t>
            </a:r>
            <a:endParaRPr lang="ar-DZ" sz="2000" b="1" dirty="0"/>
          </a:p>
        </p:txBody>
      </p:sp>
      <p:sp>
        <p:nvSpPr>
          <p:cNvPr id="5" name="AutoShape 2" descr="عناصر الاتصال التنظيمي موضوع أكاديمي شامل و موثق بالمصادر- المعهد"/>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 name="AutoShape 4" descr="عناصر الاتصال التنظيمي موضوع أكاديمي شامل و موثق بالمصادر- المعهد"/>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 name="AutoShape 6" descr="مدخل مفاهيمي للاتصال : عناصر الاتصال"/>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 name="AutoShape 8" descr="مدخل مفاهيمي للاتصال : عناصر الاتصال"/>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2058" name="Picture 10" descr="C:\Users\pc\Desktop\téléchargemen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7142" y="1349912"/>
            <a:ext cx="4562245" cy="44605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3706683"/>
      </p:ext>
    </p:extLst>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وظائف الاتصال - YouTub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5" name="AutoShape 4" descr="وظائف الاتصال - YouTub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8" name="Picture 9" descr="C:\Users\pc\Desktop\2_00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0823" y="312738"/>
            <a:ext cx="13541150" cy="7730835"/>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a:extLst/>
        </p:spPr>
      </p:pic>
    </p:spTree>
    <p:extLst>
      <p:ext uri="{BB962C8B-B14F-4D97-AF65-F5344CB8AC3E}">
        <p14:creationId xmlns:p14="http://schemas.microsoft.com/office/powerpoint/2010/main" val="2330174081"/>
      </p:ext>
    </p:extLst>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ésultat de recherche d'images pour &quot;empty book png&quot;">
            <a:extLst>
              <a:ext uri="{FF2B5EF4-FFF2-40B4-BE49-F238E27FC236}">
                <a16:creationId xmlns:a16="http://schemas.microsoft.com/office/drawing/2014/main" id="{3DD8E551-79CA-4134-B92C-51F30D8E2A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a:extLst>
              <a:ext uri="{FF2B5EF4-FFF2-40B4-BE49-F238E27FC236}">
                <a16:creationId xmlns:a16="http://schemas.microsoft.com/office/drawing/2014/main" id="{51FC8123-B413-4CD8-B15B-0BB57C655DC7}"/>
              </a:ext>
            </a:extLst>
          </p:cNvPr>
          <p:cNvSpPr txBox="1"/>
          <p:nvPr/>
        </p:nvSpPr>
        <p:spPr>
          <a:xfrm>
            <a:off x="6325849" y="759038"/>
            <a:ext cx="4422099" cy="5078313"/>
          </a:xfrm>
          <a:prstGeom prst="rect">
            <a:avLst/>
          </a:prstGeom>
          <a:noFill/>
        </p:spPr>
        <p:txBody>
          <a:bodyPr wrap="square" rtlCol="1">
            <a:spAutoFit/>
          </a:bodyPr>
          <a:lstStyle/>
          <a:p>
            <a:pPr algn="r" rtl="1"/>
            <a:r>
              <a:rPr lang="en-US" dirty="0" smtClean="0"/>
              <a:t> </a:t>
            </a:r>
            <a:r>
              <a:rPr lang="ar-DZ" dirty="0" smtClean="0"/>
              <a:t> </a:t>
            </a:r>
            <a:r>
              <a:rPr lang="ar-DZ" b="1" dirty="0" smtClean="0"/>
              <a:t>أشكال  الاتصال: </a:t>
            </a:r>
          </a:p>
          <a:p>
            <a:pPr algn="r" rtl="1"/>
            <a:r>
              <a:rPr lang="ar-DZ" b="1" dirty="0" smtClean="0"/>
              <a:t>حسب الفاعلين في الاتصال</a:t>
            </a:r>
          </a:p>
          <a:p>
            <a:pPr algn="r" rtl="1"/>
            <a:r>
              <a:rPr lang="ar-DZ" b="1" dirty="0" smtClean="0"/>
              <a:t>الاتصال الذاتي: و </a:t>
            </a:r>
            <a:r>
              <a:rPr lang="ar-DZ" dirty="0"/>
              <a:t>هو العملية الاتصالية التي تحدث بين الشخص و ذاته أو نفسه و يرتبط هذا النوع من الاتصال بالشعور ،الإدراك و التعلم وغيرها من السمات النفسية الأخرى ،و أشار علماء النفس  إلى أنه يحدث داخل عقل الفرد ،و يتضمن أفكاره و تجاربه ،إذ يستطيع الفرد أن يرى نفسه بنفسه ،كما يبصر صورته في المرآة ،فهو يستطيع أن يكون خارج نفسه و يحاسبها و يناقشها و يحاورها و يحبها و يكرهها و يرضى عنها .و هو الاتصال مع أنفسنا أو ما يسمى" </a:t>
            </a:r>
            <a:r>
              <a:rPr lang="ar-DZ" b="1" dirty="0"/>
              <a:t>بالاتصال الداخلي</a:t>
            </a:r>
            <a:r>
              <a:rPr lang="ar-DZ" dirty="0"/>
              <a:t>  " و يتضمن الحوار الداخلي و المفاهيم و الجهود الخاصة بتحريك </a:t>
            </a:r>
            <a:r>
              <a:rPr lang="ar-DZ" dirty="0" smtClean="0"/>
              <a:t>أنفسنا</a:t>
            </a:r>
          </a:p>
          <a:p>
            <a:pPr algn="r" rtl="1"/>
            <a:r>
              <a:rPr lang="ar-DZ" b="1" dirty="0" smtClean="0"/>
              <a:t>الأتصال </a:t>
            </a:r>
            <a:r>
              <a:rPr lang="ar-DZ" b="1" dirty="0" err="1" smtClean="0"/>
              <a:t>الشخصي:</a:t>
            </a:r>
            <a:r>
              <a:rPr lang="ar-DZ" b="1" dirty="0" err="1"/>
              <a:t>فهو</a:t>
            </a:r>
            <a:r>
              <a:rPr lang="ar-DZ" b="1" dirty="0"/>
              <a:t> </a:t>
            </a:r>
            <a:r>
              <a:rPr lang="ar-DZ" dirty="0"/>
              <a:t>اتصال الشخص إلى الشخص حيث يمكن رؤية الشخص الذي نتصل معه ،فهو يتم وجها لوجه بين شخصين أو اكثر .حيث يمكن أن نستخدم فيه حواسنا الخمس ،إذ يعتمد هذا النوع من الاتصال في توصيل معلوماته و أفكاره على الكلام المنطوق و كذا مجمل ملامح المنظومة الإشارية </a:t>
            </a:r>
            <a:r>
              <a:rPr lang="ar-DZ" dirty="0" smtClean="0"/>
              <a:t>.</a:t>
            </a:r>
            <a:endParaRPr lang="fr-FR" dirty="0"/>
          </a:p>
        </p:txBody>
      </p:sp>
      <p:sp>
        <p:nvSpPr>
          <p:cNvPr id="5" name="Rectangle 4"/>
          <p:cNvSpPr/>
          <p:nvPr/>
        </p:nvSpPr>
        <p:spPr>
          <a:xfrm>
            <a:off x="1261640" y="759038"/>
            <a:ext cx="4664597" cy="3139321"/>
          </a:xfrm>
          <a:prstGeom prst="rect">
            <a:avLst/>
          </a:prstGeom>
        </p:spPr>
        <p:txBody>
          <a:bodyPr wrap="square">
            <a:spAutoFit/>
          </a:bodyPr>
          <a:lstStyle/>
          <a:p>
            <a:pPr algn="just" rtl="1"/>
            <a:r>
              <a:rPr lang="ar-DZ" b="1" dirty="0" smtClean="0"/>
              <a:t>الاتصال الجماهيري</a:t>
            </a:r>
            <a:r>
              <a:rPr lang="ar-DZ" dirty="0" smtClean="0"/>
              <a:t>: </a:t>
            </a:r>
          </a:p>
          <a:p>
            <a:pPr algn="just" rtl="1"/>
            <a:r>
              <a:rPr lang="ar-DZ" dirty="0" smtClean="0"/>
              <a:t>ويقصد </a:t>
            </a:r>
            <a:r>
              <a:rPr lang="ar-DZ" dirty="0"/>
              <a:t>به  تلك العملية التي تتم باستخدام وسائل الاعلام الجماهيري و يتميز في قدرته على توصيل الرسائل إلى جمهور عريض و متباين الاتجاهات و المستويات ،حيث تصلهم الرسالة في نفس اللحظة و بسرعة فائقة من خلال وسائل الاعلام الجماهيرية </a:t>
            </a:r>
            <a:r>
              <a:rPr lang="ar-DZ" dirty="0" smtClean="0"/>
              <a:t>.إن </a:t>
            </a:r>
            <a:r>
              <a:rPr lang="ar-DZ" dirty="0"/>
              <a:t>ثمة فرق بين مصطلحي "الاتصال الجماهيري "و"الاعلام الجماهيري " ، فالاتصال الجماهيري ينطوي على مغزى التفاعل وتبادل المعاني و الافكار و الرسائل بين </a:t>
            </a:r>
            <a:r>
              <a:rPr lang="ar-DZ" dirty="0" err="1"/>
              <a:t>طرفبن</a:t>
            </a:r>
            <a:r>
              <a:rPr lang="ar-DZ" dirty="0"/>
              <a:t> :"مرسل" ،و "مستقبل "، بينما يشير الاعلام الجماهيري إلى إرسال معلومات و نقل رسائل ، من طرف واحد و في اتجاه </a:t>
            </a:r>
            <a:endParaRPr lang="ar-DZ" dirty="0" smtClean="0"/>
          </a:p>
          <a:p>
            <a:pPr algn="just"/>
            <a:r>
              <a:rPr lang="ar-DZ" dirty="0" smtClean="0"/>
              <a:t>واحد </a:t>
            </a:r>
            <a:r>
              <a:rPr lang="ar-DZ" dirty="0"/>
              <a:t>فقط ، في حين يظل الطرف الآخر في حالة </a:t>
            </a:r>
            <a:r>
              <a:rPr lang="ar-DZ" dirty="0" err="1"/>
              <a:t>إستقبال</a:t>
            </a:r>
            <a:r>
              <a:rPr lang="ar-DZ" dirty="0"/>
              <a:t> </a:t>
            </a:r>
            <a:r>
              <a:rPr lang="ar-DZ" dirty="0" smtClean="0"/>
              <a:t>فقط</a:t>
            </a:r>
          </a:p>
        </p:txBody>
      </p:sp>
      <p:pic>
        <p:nvPicPr>
          <p:cNvPr id="4098" name="Picture 2" descr="C:\Users\pc\Desktop\JJJ.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61640" y="3989501"/>
            <a:ext cx="4363656" cy="21219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8719465"/>
      </p:ext>
    </p:extLst>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ésultat de recherche d'images pour &quot;empty book png&quot;">
            <a:extLst>
              <a:ext uri="{FF2B5EF4-FFF2-40B4-BE49-F238E27FC236}">
                <a16:creationId xmlns:a16="http://schemas.microsoft.com/office/drawing/2014/main" id="{3DD8E551-79CA-4134-B92C-51F30D8E2A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5609" y="-179882"/>
            <a:ext cx="12517609" cy="703788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6574420" y="715033"/>
            <a:ext cx="4294208" cy="5078313"/>
          </a:xfrm>
          <a:prstGeom prst="rect">
            <a:avLst/>
          </a:prstGeom>
        </p:spPr>
        <p:txBody>
          <a:bodyPr wrap="square">
            <a:spAutoFit/>
          </a:bodyPr>
          <a:lstStyle/>
          <a:p>
            <a:pPr algn="just" rtl="1"/>
            <a:r>
              <a:rPr lang="ar-DZ" b="1" dirty="0" smtClean="0"/>
              <a:t>الاتصال </a:t>
            </a:r>
            <a:r>
              <a:rPr lang="ar-DZ" b="1" dirty="0"/>
              <a:t>اللفظي: </a:t>
            </a:r>
            <a:endParaRPr lang="ar-DZ" b="1" dirty="0" smtClean="0"/>
          </a:p>
          <a:p>
            <a:pPr algn="just" rtl="1"/>
            <a:r>
              <a:rPr lang="ar-DZ" dirty="0" smtClean="0"/>
              <a:t>ويتم </a:t>
            </a:r>
            <a:r>
              <a:rPr lang="ar-DZ" dirty="0"/>
              <a:t>هذا الاتصال بالكلام المنطوق سواءً أكان ذلك بالمحادثات أم الاجتماعات أم غيرها، وقد يكون بالكلام المكتوب مثل التقارير والمنشورات والكتب وغيرها من الطرق الكتابية، ويتميّز الاتصال اللفظيّ بإمكانية الاحتفاظ به والعودة إليه حين الحاجة لذلك، كما يتميّز بحماية البيانات والمعلومات من أي تحريف أو تغيير، أما عيوبه فتتلخص فيما يلي: البطء في توصيل المعلومات، ويمكن أن يتم فهم الكلام المكتوب أو غير المكتوب بشكل خاطئ خاصة عندما يُستخدم بعض المعاني التي تحمل أكثر من معنى. </a:t>
            </a:r>
            <a:endParaRPr lang="ar-DZ" b="1" dirty="0" smtClean="0"/>
          </a:p>
          <a:p>
            <a:pPr algn="just" rtl="1"/>
            <a:r>
              <a:rPr lang="ar-DZ" b="1" dirty="0" smtClean="0"/>
              <a:t>الاتصال </a:t>
            </a:r>
            <a:r>
              <a:rPr lang="ar-DZ" b="1" dirty="0"/>
              <a:t>غير اللفظي</a:t>
            </a:r>
            <a:r>
              <a:rPr lang="ar-DZ" b="1" dirty="0" smtClean="0"/>
              <a:t>:</a:t>
            </a:r>
          </a:p>
          <a:p>
            <a:pPr algn="just" rtl="1"/>
            <a:r>
              <a:rPr lang="ar-DZ" dirty="0" smtClean="0"/>
              <a:t> </a:t>
            </a:r>
            <a:r>
              <a:rPr lang="ar-DZ" dirty="0"/>
              <a:t>وهنا يتم نقل المعلومات والأفكار دون أي لغة، ومن الأمثلة عليه: الإيماءات، واللمس، وتعابير الوجه، والحركات باليدين، بالإضافة للتعبيرات الصوتية والتي قد تعبر عن مشاعر معينة مثل الفرح والمرح والهدوء والخوف وغيرها</a:t>
            </a:r>
            <a:br>
              <a:rPr lang="ar-DZ" dirty="0"/>
            </a:br>
            <a:endParaRPr lang="fr-FR" dirty="0"/>
          </a:p>
        </p:txBody>
      </p:sp>
      <p:pic>
        <p:nvPicPr>
          <p:cNvPr id="3074" name="Picture 2" descr="C:\Users\pc\Desktop\R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6997" y="451413"/>
            <a:ext cx="4676173" cy="547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0367187"/>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Capture d’écran"/>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8873" y="1316182"/>
            <a:ext cx="10390909" cy="4668635"/>
          </a:xfrm>
        </p:spPr>
      </p:pic>
    </p:spTree>
    <p:extLst>
      <p:ext uri="{BB962C8B-B14F-4D97-AF65-F5344CB8AC3E}">
        <p14:creationId xmlns:p14="http://schemas.microsoft.com/office/powerpoint/2010/main" val="1727948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ésultat de recherche d'images pour &quot;empty book png&quot;">
            <a:extLst>
              <a:ext uri="{FF2B5EF4-FFF2-40B4-BE49-F238E27FC236}">
                <a16:creationId xmlns:a16="http://schemas.microsoft.com/office/drawing/2014/main" id="{3DD8E551-79CA-4134-B92C-51F30D8E2A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796" y="-57873"/>
            <a:ext cx="12077204" cy="6857999"/>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a:extLst>
              <a:ext uri="{FF2B5EF4-FFF2-40B4-BE49-F238E27FC236}">
                <a16:creationId xmlns:a16="http://schemas.microsoft.com/office/drawing/2014/main" id="{BF5C960E-E711-4738-97D8-710312782B84}"/>
              </a:ext>
            </a:extLst>
          </p:cNvPr>
          <p:cNvSpPr txBox="1"/>
          <p:nvPr/>
        </p:nvSpPr>
        <p:spPr>
          <a:xfrm>
            <a:off x="1514007" y="959370"/>
            <a:ext cx="4362137" cy="369332"/>
          </a:xfrm>
          <a:prstGeom prst="rect">
            <a:avLst/>
          </a:prstGeom>
          <a:noFill/>
        </p:spPr>
        <p:txBody>
          <a:bodyPr wrap="square" rtlCol="1">
            <a:spAutoFit/>
          </a:bodyPr>
          <a:lstStyle/>
          <a:p>
            <a:pPr algn="ctr" rtl="1"/>
            <a:r>
              <a:rPr lang="ar-DZ" dirty="0" smtClean="0"/>
              <a:t>.</a:t>
            </a:r>
            <a:endParaRPr lang="fr-FR" dirty="0"/>
          </a:p>
        </p:txBody>
      </p:sp>
      <p:pic>
        <p:nvPicPr>
          <p:cNvPr id="5122" name="Picture 2" descr="C:\Users\pc\Desktop\J4J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2664" y="810228"/>
            <a:ext cx="9491240" cy="5185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6058474"/>
      </p:ext>
    </p:extLst>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35382" y="2119745"/>
            <a:ext cx="7703127" cy="1862048"/>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ar-DZ" sz="11500" dirty="0" smtClean="0"/>
              <a:t>ا</a:t>
            </a:r>
            <a:r>
              <a:rPr lang="ar-DZ" sz="8000" dirty="0" smtClean="0"/>
              <a:t>لتواصل</a:t>
            </a:r>
            <a:r>
              <a:rPr lang="ar-DZ" sz="1200" dirty="0" smtClean="0"/>
              <a:t> </a:t>
            </a:r>
            <a:endParaRPr lang="fr-FR" sz="1200" dirty="0"/>
          </a:p>
        </p:txBody>
      </p:sp>
    </p:spTree>
    <p:extLst>
      <p:ext uri="{BB962C8B-B14F-4D97-AF65-F5344CB8AC3E}">
        <p14:creationId xmlns:p14="http://schemas.microsoft.com/office/powerpoint/2010/main" val="302762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BF5C960E-E711-4738-97D8-710312782B84}"/>
              </a:ext>
            </a:extLst>
          </p:cNvPr>
          <p:cNvSpPr txBox="1"/>
          <p:nvPr/>
        </p:nvSpPr>
        <p:spPr>
          <a:xfrm>
            <a:off x="1514007" y="959370"/>
            <a:ext cx="4362137" cy="369332"/>
          </a:xfrm>
          <a:prstGeom prst="rect">
            <a:avLst/>
          </a:prstGeom>
          <a:noFill/>
        </p:spPr>
        <p:txBody>
          <a:bodyPr wrap="square" rtlCol="1">
            <a:spAutoFit/>
          </a:bodyPr>
          <a:lstStyle/>
          <a:p>
            <a:pPr algn="ctr" rtl="1"/>
            <a:r>
              <a:rPr lang="ar-DZ" dirty="0" smtClean="0"/>
              <a:t>.</a:t>
            </a:r>
            <a:endParaRPr lang="fr-FR" dirty="0"/>
          </a:p>
        </p:txBody>
      </p:sp>
      <p:pic>
        <p:nvPicPr>
          <p:cNvPr id="2" name="Image 1"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782" y="-27818"/>
            <a:ext cx="11790218" cy="2022872"/>
          </a:xfrm>
          <a:prstGeom prst="rect">
            <a:avLst/>
          </a:prstGeom>
        </p:spPr>
      </p:pic>
      <p:pic>
        <p:nvPicPr>
          <p:cNvPr id="4" name="Image 3" descr="Capture d’écr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9381" y="1995054"/>
            <a:ext cx="11942619" cy="4724400"/>
          </a:xfrm>
          <a:prstGeom prst="rect">
            <a:avLst/>
          </a:prstGeom>
          <a:ln>
            <a:solidFill>
              <a:srgbClr val="5F5F5F"/>
            </a:solidFill>
          </a:ln>
        </p:spPr>
      </p:pic>
    </p:spTree>
    <p:extLst>
      <p:ext uri="{BB962C8B-B14F-4D97-AF65-F5344CB8AC3E}">
        <p14:creationId xmlns:p14="http://schemas.microsoft.com/office/powerpoint/2010/main" val="2777182739"/>
      </p:ext>
    </p:extLst>
  </p:cSld>
  <p:clrMapOvr>
    <a:masterClrMapping/>
  </p:clrMapOvr>
  <p:transition spd="slow">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909" y="484909"/>
            <a:ext cx="11139056" cy="1842655"/>
          </a:xfrm>
          <a:prstGeom prst="rect">
            <a:avLst/>
          </a:prstGeom>
        </p:spPr>
      </p:pic>
      <p:pic>
        <p:nvPicPr>
          <p:cNvPr id="3" name="Image 2" descr="Capture d’écr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4909" y="2327564"/>
            <a:ext cx="11139056" cy="2798617"/>
          </a:xfrm>
          <a:prstGeom prst="rect">
            <a:avLst/>
          </a:prstGeom>
        </p:spPr>
      </p:pic>
    </p:spTree>
    <p:extLst>
      <p:ext uri="{BB962C8B-B14F-4D97-AF65-F5344CB8AC3E}">
        <p14:creationId xmlns:p14="http://schemas.microsoft.com/office/powerpoint/2010/main" val="26985867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745" y="692728"/>
            <a:ext cx="10626437" cy="5098472"/>
          </a:xfrm>
          <a:prstGeom prst="rect">
            <a:avLst/>
          </a:prstGeom>
        </p:spPr>
      </p:pic>
    </p:spTree>
    <p:extLst>
      <p:ext uri="{BB962C8B-B14F-4D97-AF65-F5344CB8AC3E}">
        <p14:creationId xmlns:p14="http://schemas.microsoft.com/office/powerpoint/2010/main" val="5032017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2508" y="392075"/>
            <a:ext cx="11152909" cy="3334798"/>
          </a:xfrm>
          <a:prstGeom prst="rect">
            <a:avLst/>
          </a:prstGeom>
        </p:spPr>
      </p:pic>
      <p:pic>
        <p:nvPicPr>
          <p:cNvPr id="3" name="Image 2" descr="Capture d’écr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619" y="3602182"/>
            <a:ext cx="10972798" cy="3006436"/>
          </a:xfrm>
          <a:prstGeom prst="rect">
            <a:avLst/>
          </a:prstGeom>
        </p:spPr>
      </p:pic>
    </p:spTree>
    <p:extLst>
      <p:ext uri="{BB962C8B-B14F-4D97-AF65-F5344CB8AC3E}">
        <p14:creationId xmlns:p14="http://schemas.microsoft.com/office/powerpoint/2010/main" val="38998421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3782" y="803564"/>
            <a:ext cx="9919854" cy="5237018"/>
          </a:xfrm>
          <a:prstGeom prst="rect">
            <a:avLst/>
          </a:prstGeom>
        </p:spPr>
      </p:pic>
    </p:spTree>
    <p:extLst>
      <p:ext uri="{BB962C8B-B14F-4D97-AF65-F5344CB8AC3E}">
        <p14:creationId xmlns:p14="http://schemas.microsoft.com/office/powerpoint/2010/main" val="697769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0436" y="1041975"/>
            <a:ext cx="10958946" cy="4567503"/>
          </a:xfrm>
          <a:prstGeom prst="rect">
            <a:avLst/>
          </a:prstGeom>
        </p:spPr>
      </p:pic>
      <p:sp>
        <p:nvSpPr>
          <p:cNvPr id="3" name="ZoneTexte 2"/>
          <p:cNvSpPr txBox="1"/>
          <p:nvPr/>
        </p:nvSpPr>
        <p:spPr>
          <a:xfrm>
            <a:off x="2299855" y="457200"/>
            <a:ext cx="6539345" cy="584775"/>
          </a:xfrm>
          <a:prstGeom prst="rect">
            <a:avLst/>
          </a:prstGeom>
          <a:noFill/>
        </p:spPr>
        <p:txBody>
          <a:bodyPr wrap="square" rtlCol="0">
            <a:spAutoFit/>
          </a:bodyPr>
          <a:lstStyle/>
          <a:p>
            <a:pPr algn="ctr"/>
            <a:r>
              <a:rPr lang="ar-DZ" sz="3200" b="1" dirty="0" smtClean="0"/>
              <a:t>الفرق بين </a:t>
            </a:r>
            <a:r>
              <a:rPr lang="ar-DZ" sz="3200" b="1" dirty="0" err="1" smtClean="0"/>
              <a:t>الإتصال</a:t>
            </a:r>
            <a:r>
              <a:rPr lang="ar-DZ" sz="3200" b="1" dirty="0" smtClean="0"/>
              <a:t> والتواصل</a:t>
            </a:r>
            <a:r>
              <a:rPr lang="ar-DZ" dirty="0" smtClean="0"/>
              <a:t>  </a:t>
            </a:r>
            <a:endParaRPr lang="fr-FR" dirty="0"/>
          </a:p>
        </p:txBody>
      </p:sp>
    </p:spTree>
    <p:extLst>
      <p:ext uri="{BB962C8B-B14F-4D97-AF65-F5344CB8AC3E}">
        <p14:creationId xmlns:p14="http://schemas.microsoft.com/office/powerpoint/2010/main" val="38864023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9640" y="2847068"/>
            <a:ext cx="10515600" cy="1325563"/>
          </a:xfrm>
        </p:spPr>
        <p:style>
          <a:lnRef idx="1">
            <a:schemeClr val="accent4"/>
          </a:lnRef>
          <a:fillRef idx="2">
            <a:schemeClr val="accent4"/>
          </a:fillRef>
          <a:effectRef idx="1">
            <a:schemeClr val="accent4"/>
          </a:effectRef>
          <a:fontRef idx="minor">
            <a:schemeClr val="dk1"/>
          </a:fontRef>
        </p:style>
        <p:txBody>
          <a:bodyPr/>
          <a:lstStyle/>
          <a:p>
            <a:pPr algn="ctr"/>
            <a:r>
              <a:rPr lang="ar-DZ" dirty="0" smtClean="0"/>
              <a:t>مقدمة</a:t>
            </a:r>
            <a:endParaRPr lang="fr-FR" dirty="0"/>
          </a:p>
        </p:txBody>
      </p:sp>
    </p:spTree>
    <p:extLst>
      <p:ext uri="{BB962C8B-B14F-4D97-AF65-F5344CB8AC3E}">
        <p14:creationId xmlns:p14="http://schemas.microsoft.com/office/powerpoint/2010/main" val="171813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ésultat de recherche d'images pour &quot;empty book png&quot;">
            <a:extLst>
              <a:ext uri="{FF2B5EF4-FFF2-40B4-BE49-F238E27FC236}">
                <a16:creationId xmlns:a16="http://schemas.microsoft.com/office/drawing/2014/main" id="{3DD8E551-79CA-4134-B92C-51F30D8E2A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336904"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a:extLst>
              <a:ext uri="{FF2B5EF4-FFF2-40B4-BE49-F238E27FC236}">
                <a16:creationId xmlns:a16="http://schemas.microsoft.com/office/drawing/2014/main" id="{D8E9B4C5-01D4-49A8-86EB-35133110C46F}"/>
              </a:ext>
            </a:extLst>
          </p:cNvPr>
          <p:cNvSpPr txBox="1"/>
          <p:nvPr/>
        </p:nvSpPr>
        <p:spPr>
          <a:xfrm>
            <a:off x="6481824" y="821715"/>
            <a:ext cx="4434455" cy="5632311"/>
          </a:xfrm>
          <a:prstGeom prst="rect">
            <a:avLst/>
          </a:prstGeom>
        </p:spPr>
        <p:style>
          <a:lnRef idx="0">
            <a:scrgbClr r="0" g="0" b="0"/>
          </a:lnRef>
          <a:fillRef idx="1002">
            <a:schemeClr val="lt2"/>
          </a:fillRef>
          <a:effectRef idx="0">
            <a:scrgbClr r="0" g="0" b="0"/>
          </a:effectRef>
          <a:fontRef idx="major"/>
        </p:style>
        <p:txBody>
          <a:bodyPr wrap="square" rtlCol="1">
            <a:spAutoFit/>
          </a:bodyPr>
          <a:lstStyle/>
          <a:p>
            <a:pPr algn="just" rtl="1"/>
            <a:r>
              <a:rPr lang="ar-DZ" sz="2000" dirty="0">
                <a:ln w="0"/>
                <a:effectLst>
                  <a:outerShdw blurRad="38100" dist="25400" dir="5400000" algn="ctr" rotWithShape="0">
                    <a:srgbClr val="6E747A">
                      <a:alpha val="43000"/>
                    </a:srgbClr>
                  </a:outerShdw>
                </a:effectLst>
              </a:rPr>
              <a:t>مقدمة</a:t>
            </a:r>
            <a:r>
              <a:rPr lang="ar-DZ" sz="2000" b="1" dirty="0" smtClean="0"/>
              <a:t>:</a:t>
            </a:r>
          </a:p>
          <a:p>
            <a:pPr algn="just" rtl="1"/>
            <a:r>
              <a:rPr lang="ar-DZ" sz="2000" b="1" dirty="0" smtClean="0"/>
              <a:t>يعتبر الاتصال عصب الحياة بالنسبة للأفراد والمنظمات، ويحتل جزء كبير من الأنشطة اليومية للأفراد والمؤسسات، في هذا الإطار برزت توجهات لدراسة علم الاتصال </a:t>
            </a:r>
            <a:r>
              <a:rPr lang="ar-DZ" sz="2000" b="1" dirty="0" err="1" smtClean="0"/>
              <a:t>والإستفادة</a:t>
            </a:r>
            <a:r>
              <a:rPr lang="ar-DZ" sz="2000" b="1" dirty="0" smtClean="0"/>
              <a:t> منه في تحسين مختلف جوانب الحياة، فتفرعت عن الاتصال العديد من المجالات والتخصصات الفرعية نظرا لتشعب ممارساته وتأثيراته، فهو من بين العلوم المتشعبة  الفروع ومن بين المجالات التي ارتبطت بالاتصال مجال البلاغة كفرع من فروع الدراسات اللغوية ، فاللغة حامل الاتصال ووعائه، وهي الموصلة لتحقيق التواصل والتأثير والإقناع، </a:t>
            </a:r>
            <a:r>
              <a:rPr lang="ar-DZ" sz="2000" b="1" dirty="0" err="1" smtClean="0"/>
              <a:t>وإمتد</a:t>
            </a:r>
            <a:r>
              <a:rPr lang="ar-DZ" sz="2000" b="1" dirty="0" smtClean="0"/>
              <a:t> تأثير البلاغة لمجالات الاتصال المختلفة وهنا نخص بالذكر الخطاب الإعلامي ، والصورة الإشهارية   والخطاب السياسي ، وباتت تستخدم في مختلف مجالات الاتصال الفعال </a:t>
            </a:r>
          </a:p>
          <a:p>
            <a:pPr algn="just" rtl="1"/>
            <a:r>
              <a:rPr lang="ar-DZ" sz="2000" b="1" dirty="0" smtClean="0"/>
              <a:t>فهي لا تضم البعد الجمالي والفني في الرسالة </a:t>
            </a:r>
            <a:r>
              <a:rPr lang="ar-DZ" sz="2000" b="1" dirty="0" err="1" smtClean="0"/>
              <a:t>الإتصالية</a:t>
            </a:r>
            <a:r>
              <a:rPr lang="ar-DZ" sz="2000" b="1" dirty="0" smtClean="0"/>
              <a:t> بل تشمل البعد </a:t>
            </a:r>
            <a:r>
              <a:rPr lang="ar-DZ" sz="2000" b="1" dirty="0" err="1" smtClean="0"/>
              <a:t>الإقناعي</a:t>
            </a:r>
            <a:r>
              <a:rPr lang="ar-DZ" sz="2000" b="1" dirty="0" smtClean="0"/>
              <a:t> من خلال قوة الحجة والبرهنة </a:t>
            </a:r>
            <a:r>
              <a:rPr lang="ar-DZ" sz="2000" b="1" dirty="0" err="1" smtClean="0"/>
              <a:t>ويلاغة</a:t>
            </a:r>
            <a:r>
              <a:rPr lang="ar-DZ" sz="2000" b="1" dirty="0" smtClean="0"/>
              <a:t> المعنى وتأثيره </a:t>
            </a:r>
            <a:endParaRPr lang="ar-DZ" sz="2000" b="1" dirty="0"/>
          </a:p>
        </p:txBody>
      </p:sp>
      <p:sp>
        <p:nvSpPr>
          <p:cNvPr id="3" name="ZoneTexte 2">
            <a:extLst>
              <a:ext uri="{FF2B5EF4-FFF2-40B4-BE49-F238E27FC236}">
                <a16:creationId xmlns:a16="http://schemas.microsoft.com/office/drawing/2014/main" id="{DF6C7529-E25C-45BA-AB1E-A76369517107}"/>
              </a:ext>
            </a:extLst>
          </p:cNvPr>
          <p:cNvSpPr txBox="1"/>
          <p:nvPr/>
        </p:nvSpPr>
        <p:spPr>
          <a:xfrm>
            <a:off x="1362808" y="911510"/>
            <a:ext cx="4397828" cy="5478423"/>
          </a:xfrm>
          <a:prstGeom prst="rect">
            <a:avLst/>
          </a:prstGeom>
          <a:noFill/>
        </p:spPr>
        <p:txBody>
          <a:bodyPr wrap="square" rtlCol="1">
            <a:spAutoFit/>
          </a:bodyPr>
          <a:lstStyle/>
          <a:p>
            <a:pPr algn="ctr" rtl="1"/>
            <a:r>
              <a:rPr lang="ar-DZ" dirty="0" smtClean="0">
                <a:cs typeface="+mj-cs"/>
              </a:rPr>
              <a:t> ويعتبر مقياس البلاغة </a:t>
            </a:r>
            <a:r>
              <a:rPr lang="ar-DZ" dirty="0" err="1" smtClean="0">
                <a:cs typeface="+mj-cs"/>
              </a:rPr>
              <a:t>والإتصال</a:t>
            </a:r>
            <a:r>
              <a:rPr lang="ar-DZ" dirty="0" smtClean="0">
                <a:cs typeface="+mj-cs"/>
              </a:rPr>
              <a:t> من </a:t>
            </a:r>
            <a:r>
              <a:rPr lang="ar-DZ" dirty="0" err="1" smtClean="0">
                <a:cs typeface="+mj-cs"/>
              </a:rPr>
              <a:t>المقايس</a:t>
            </a:r>
            <a:r>
              <a:rPr lang="ar-DZ" dirty="0" smtClean="0">
                <a:cs typeface="+mj-cs"/>
              </a:rPr>
              <a:t> المهمة في تخصصات الإعلام والاتصال وتحديدا لدى مهني </a:t>
            </a:r>
            <a:r>
              <a:rPr lang="ar-DZ" dirty="0" err="1" smtClean="0">
                <a:cs typeface="+mj-cs"/>
              </a:rPr>
              <a:t>الإتصال</a:t>
            </a:r>
            <a:r>
              <a:rPr lang="ar-DZ" dirty="0" smtClean="0">
                <a:cs typeface="+mj-cs"/>
              </a:rPr>
              <a:t> والعلاقات العامة لأنه يمكنهم من توظيف البلاغة كعلم وفن وتقنية لتحقيق الاتصال </a:t>
            </a:r>
            <a:r>
              <a:rPr lang="ar-DZ" dirty="0" err="1" smtClean="0">
                <a:cs typeface="+mj-cs"/>
              </a:rPr>
              <a:t>الإقناعي</a:t>
            </a:r>
            <a:r>
              <a:rPr lang="ar-DZ" dirty="0" smtClean="0">
                <a:cs typeface="+mj-cs"/>
              </a:rPr>
              <a:t> الفعال ، فلا </a:t>
            </a:r>
            <a:r>
              <a:rPr lang="ar-DZ" dirty="0" err="1" smtClean="0">
                <a:cs typeface="+mj-cs"/>
              </a:rPr>
              <a:t>إتصال</a:t>
            </a:r>
            <a:r>
              <a:rPr lang="ar-DZ" dirty="0" smtClean="0">
                <a:cs typeface="+mj-cs"/>
              </a:rPr>
              <a:t> فعال بدون بلاغة اللغة وقوة معانيها ووصولها للجمهور المتلقي ،في </a:t>
            </a:r>
            <a:r>
              <a:rPr lang="ar-DZ" sz="2000" dirty="0" smtClean="0">
                <a:cs typeface="+mj-cs"/>
              </a:rPr>
              <a:t>هذا الإطار حاولنا من  خلال هذا المقياس دراسة  البلاغة  كعلم وتوضيح علاقتها بالاتصال وكيفية الاستفادة من أدواتها وتقنياتها في بناء الخطاب الإعلامي والإشهاري والسياسي  والتسويقي  بشكل فعال ومؤثر ومقنع ، ستكون المحاضرات الأولى كمداخل مفاهيمية ونظرية حول الاتصال والبلاغة والعلاقة بينهما لتغوص المحاضرات في البلاغة كمصطلح وفرع معرفي جديد على طالب الإعلام من خلال التعرف على تاريخها و أنواعها وأقسامها ووظائفها، ثم تأتي المحاضرات التي تقدم أمثلة عن توظيف البلاغة في الخطاب الإعلامي والإشهاري ليستفيد منها القائم بالعلاقات العامة ويكتسب المهارات اللازمة لإنجاز وظائفها</a:t>
            </a:r>
            <a:endParaRPr lang="fr-FR" sz="2400" dirty="0">
              <a:solidFill>
                <a:srgbClr val="FF0000"/>
              </a:solidFill>
              <a:cs typeface="+mj-cs"/>
            </a:endParaRPr>
          </a:p>
        </p:txBody>
      </p:sp>
    </p:spTree>
    <p:extLst>
      <p:ext uri="{BB962C8B-B14F-4D97-AF65-F5344CB8AC3E}">
        <p14:creationId xmlns:p14="http://schemas.microsoft.com/office/powerpoint/2010/main" val="392894616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ésultat de recherche d'images pour &quot;empty book png&quot;">
            <a:extLst>
              <a:ext uri="{FF2B5EF4-FFF2-40B4-BE49-F238E27FC236}">
                <a16:creationId xmlns:a16="http://schemas.microsoft.com/office/drawing/2014/main" id="{3DD8E551-79CA-4134-B92C-51F30D8E2A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6857999"/>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a:extLst>
              <a:ext uri="{FF2B5EF4-FFF2-40B4-BE49-F238E27FC236}">
                <a16:creationId xmlns:a16="http://schemas.microsoft.com/office/drawing/2014/main" id="{5F15B80A-65E7-4E7F-B1E1-6F74C731753E}"/>
              </a:ext>
            </a:extLst>
          </p:cNvPr>
          <p:cNvSpPr txBox="1"/>
          <p:nvPr/>
        </p:nvSpPr>
        <p:spPr>
          <a:xfrm>
            <a:off x="971509" y="2500227"/>
            <a:ext cx="5085907" cy="830997"/>
          </a:xfrm>
          <a:prstGeom prst="rect">
            <a:avLst/>
          </a:prstGeom>
          <a:noFill/>
        </p:spPr>
        <p:txBody>
          <a:bodyPr wrap="square" rtlCol="1">
            <a:spAutoFit/>
          </a:bodyPr>
          <a:lstStyle/>
          <a:p>
            <a:pPr algn="ctr" rtl="1"/>
            <a:r>
              <a:rPr lang="ar-DZ" sz="2400" b="1" dirty="0" smtClean="0"/>
              <a:t>المحاضرة1</a:t>
            </a:r>
          </a:p>
          <a:p>
            <a:pPr algn="ctr" rtl="1"/>
            <a:r>
              <a:rPr lang="ar-DZ" sz="2400" b="1" dirty="0" smtClean="0"/>
              <a:t>مدخل للاتصال  والتواصل</a:t>
            </a:r>
            <a:endParaRPr lang="ar-DZ" sz="2400" dirty="0"/>
          </a:p>
        </p:txBody>
      </p:sp>
    </p:spTree>
    <p:extLst>
      <p:ext uri="{BB962C8B-B14F-4D97-AF65-F5344CB8AC3E}">
        <p14:creationId xmlns:p14="http://schemas.microsoft.com/office/powerpoint/2010/main" val="418445532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803563" y="2507672"/>
            <a:ext cx="10016836" cy="1692771"/>
          </a:xfrm>
          <a:prstGeom prst="rect">
            <a:avLst/>
          </a:prstGeom>
          <a:noFill/>
        </p:spPr>
        <p:txBody>
          <a:bodyPr wrap="square" rtlCol="0">
            <a:spAutoFit/>
          </a:bodyPr>
          <a:lstStyle/>
          <a:p>
            <a:pPr algn="ctr"/>
            <a:r>
              <a:rPr lang="ar-DZ" sz="3200" b="1" dirty="0" smtClean="0">
                <a:solidFill>
                  <a:srgbClr val="FF0000"/>
                </a:solidFill>
              </a:rPr>
              <a:t>الأهداف الإجرائية للدرس الأول :</a:t>
            </a:r>
          </a:p>
          <a:p>
            <a:pPr algn="r"/>
            <a:r>
              <a:rPr lang="ar-DZ" dirty="0" smtClean="0"/>
              <a:t>أن يفهم الطالب مدلولات مفهوم </a:t>
            </a:r>
            <a:r>
              <a:rPr lang="ar-DZ" dirty="0" err="1" smtClean="0"/>
              <a:t>الإتصال</a:t>
            </a:r>
            <a:r>
              <a:rPr lang="ar-DZ" dirty="0" smtClean="0"/>
              <a:t> وأبعاد المفهوم المختلفة </a:t>
            </a:r>
          </a:p>
          <a:p>
            <a:pPr algn="r"/>
            <a:r>
              <a:rPr lang="ar-DZ" dirty="0" smtClean="0"/>
              <a:t>أن يميز الطالب بين مفهوم الاتصال والتواصل </a:t>
            </a:r>
          </a:p>
          <a:p>
            <a:pPr algn="r"/>
            <a:r>
              <a:rPr lang="ar-DZ" dirty="0" smtClean="0"/>
              <a:t>أن يحدد خصائص الاتصال وأهدافه بدقة</a:t>
            </a:r>
          </a:p>
          <a:p>
            <a:pPr algn="r"/>
            <a:r>
              <a:rPr lang="ar-DZ" dirty="0" smtClean="0"/>
              <a:t>أن يميز بين مختلف  أشكال </a:t>
            </a:r>
            <a:r>
              <a:rPr lang="ar-DZ" dirty="0" err="1" smtClean="0"/>
              <a:t>الإتصال</a:t>
            </a:r>
            <a:r>
              <a:rPr lang="ar-DZ" dirty="0" smtClean="0"/>
              <a:t> </a:t>
            </a:r>
            <a:endParaRPr lang="fr-FR" dirty="0"/>
          </a:p>
        </p:txBody>
      </p:sp>
    </p:spTree>
    <p:extLst>
      <p:ext uri="{BB962C8B-B14F-4D97-AF65-F5344CB8AC3E}">
        <p14:creationId xmlns:p14="http://schemas.microsoft.com/office/powerpoint/2010/main" val="3628868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1721" y="1720840"/>
            <a:ext cx="9919503" cy="3908762"/>
          </a:xfrm>
          <a:prstGeom prst="rect">
            <a:avLst/>
          </a:prstGeom>
        </p:spPr>
        <p:txBody>
          <a:bodyPr wrap="square">
            <a:spAutoFit/>
          </a:bodyPr>
          <a:lstStyle/>
          <a:p>
            <a:pPr algn="just" rtl="1"/>
            <a:r>
              <a:rPr lang="ar-DZ" dirty="0"/>
              <a:t>لقد </a:t>
            </a:r>
            <a:r>
              <a:rPr lang="ar-DZ" sz="2400" dirty="0"/>
              <a:t>ورد مفهوم الاتصال من الكلمة </a:t>
            </a:r>
            <a:r>
              <a:rPr lang="ar-DZ" sz="2400" dirty="0" err="1"/>
              <a:t>اللاتنية</a:t>
            </a:r>
            <a:r>
              <a:rPr lang="ar-DZ" sz="2400" dirty="0"/>
              <a:t> </a:t>
            </a:r>
            <a:r>
              <a:rPr lang="fr-FR" sz="2400" dirty="0"/>
              <a:t>« </a:t>
            </a:r>
            <a:r>
              <a:rPr lang="fr-FR" sz="2400" dirty="0" err="1"/>
              <a:t>communis</a:t>
            </a:r>
            <a:r>
              <a:rPr lang="fr-FR" sz="2400" dirty="0"/>
              <a:t> »</a:t>
            </a:r>
            <a:r>
              <a:rPr lang="ar-DZ" sz="2400" dirty="0"/>
              <a:t> التي تعني باللغة الانجليزية </a:t>
            </a:r>
            <a:r>
              <a:rPr lang="fr-FR" sz="2400" dirty="0"/>
              <a:t>« </a:t>
            </a:r>
            <a:r>
              <a:rPr lang="fr-FR" sz="2400" dirty="0" err="1"/>
              <a:t>commons</a:t>
            </a:r>
            <a:r>
              <a:rPr lang="fr-FR" sz="2400" dirty="0"/>
              <a:t> » </a:t>
            </a:r>
            <a:r>
              <a:rPr lang="ar-DZ" sz="2400" dirty="0"/>
              <a:t>بمعنى عام أو شائع أو ذائع عن طريق المشاركة أي مشترك أو </a:t>
            </a:r>
            <a:r>
              <a:rPr lang="ar-DZ" sz="2400" dirty="0" err="1"/>
              <a:t>إشتراك</a:t>
            </a:r>
            <a:r>
              <a:rPr lang="ar-DZ" sz="2400" dirty="0"/>
              <a:t> .فنحن عندما نتواصل فإننا نعمل على تأسيس مشاركة مع شخص أو مجموعة من الاشخاص في ا لمعلومات أو الافكار أو </a:t>
            </a:r>
            <a:r>
              <a:rPr lang="ar-DZ" sz="2400" dirty="0" err="1"/>
              <a:t>الاتجاهات.و</a:t>
            </a:r>
            <a:r>
              <a:rPr lang="ar-DZ" sz="2400" dirty="0"/>
              <a:t> بالتالي نخلق جوا من الالفة و الاتساق </a:t>
            </a:r>
            <a:r>
              <a:rPr lang="fr-FR" sz="2400" dirty="0" err="1"/>
              <a:t>commoness</a:t>
            </a:r>
            <a:r>
              <a:rPr lang="ar-DZ" sz="2400" dirty="0"/>
              <a:t> و تحمل الكلمة باللغة العربية المعنى نفسه ،حيث تشير إلى إقامة الصلة بين أطراف عملية الاتصال .و لا يعد مفهوم الاتصال  مفهوما حديثا، لقد استخدمه علماء الاجتماع الاوائل و بخاصة تشارلز كولي </a:t>
            </a:r>
            <a:r>
              <a:rPr lang="fr-FR" sz="2400" dirty="0"/>
              <a:t>C/Cooley</a:t>
            </a:r>
            <a:r>
              <a:rPr lang="ar-DZ" sz="2400" dirty="0"/>
              <a:t> 1909 ليعني به ذلك </a:t>
            </a:r>
            <a:r>
              <a:rPr lang="ar-DZ" sz="2400" dirty="0" err="1"/>
              <a:t>الميكانيزم</a:t>
            </a:r>
            <a:r>
              <a:rPr lang="ar-DZ" sz="2400" dirty="0"/>
              <a:t> الذي من خلاله توجد العلاقات الانسانية و تنمو </a:t>
            </a:r>
            <a:r>
              <a:rPr lang="ar-DZ" sz="2400" dirty="0" smtClean="0"/>
              <a:t>وتتطور </a:t>
            </a:r>
            <a:r>
              <a:rPr lang="ar-DZ" sz="2400" dirty="0"/>
              <a:t>الرموز العقلية بواسطة وسائل نشر هذه الرموز عبر المكان و استمرارها عبر الزمان ، وهي تتضمن تعبيرات الوجه و الايماءات و الاشارات و نغمات الصوت و الكلمات و الطباعة و البرق و التلغراف و كل التدابير التي تعمل بسرعة و كفاءة على تجاوز بعدي الزمان و </a:t>
            </a:r>
            <a:r>
              <a:rPr lang="ar-DZ" sz="2400" dirty="0" smtClean="0"/>
              <a:t>المكان معا</a:t>
            </a:r>
            <a:endParaRPr lang="fr-FR" sz="2400" dirty="0"/>
          </a:p>
        </p:txBody>
      </p:sp>
      <p:sp>
        <p:nvSpPr>
          <p:cNvPr id="4" name="ZoneTexte 3"/>
          <p:cNvSpPr txBox="1"/>
          <p:nvPr/>
        </p:nvSpPr>
        <p:spPr>
          <a:xfrm>
            <a:off x="5458691" y="526473"/>
            <a:ext cx="1191492" cy="707886"/>
          </a:xfrm>
          <a:prstGeom prst="rect">
            <a:avLst/>
          </a:prstGeom>
          <a:noFill/>
        </p:spPr>
        <p:txBody>
          <a:bodyPr wrap="square" rtlCol="0">
            <a:spAutoFit/>
          </a:bodyPr>
          <a:lstStyle/>
          <a:p>
            <a:pPr algn="r"/>
            <a:r>
              <a:rPr lang="ar-DZ" sz="4000" dirty="0" smtClean="0"/>
              <a:t>مقدمة</a:t>
            </a:r>
            <a:r>
              <a:rPr lang="ar-DZ" dirty="0" smtClean="0"/>
              <a:t>:</a:t>
            </a:r>
            <a:endParaRPr lang="fr-FR" dirty="0"/>
          </a:p>
        </p:txBody>
      </p:sp>
    </p:spTree>
    <p:extLst>
      <p:ext uri="{BB962C8B-B14F-4D97-AF65-F5344CB8AC3E}">
        <p14:creationId xmlns:p14="http://schemas.microsoft.com/office/powerpoint/2010/main" val="13744520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ésultat de recherche d'images pour &quot;empty book png&quot;">
            <a:extLst>
              <a:ext uri="{FF2B5EF4-FFF2-40B4-BE49-F238E27FC236}">
                <a16:creationId xmlns:a16="http://schemas.microsoft.com/office/drawing/2014/main" id="{3DD8E551-79CA-4134-B92C-51F30D8E2A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494" y="-73009"/>
            <a:ext cx="12486806" cy="6977921"/>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a:extLst>
              <a:ext uri="{FF2B5EF4-FFF2-40B4-BE49-F238E27FC236}">
                <a16:creationId xmlns:a16="http://schemas.microsoft.com/office/drawing/2014/main" id="{D2EBA649-1807-48D6-9363-1AB114D86725}"/>
              </a:ext>
            </a:extLst>
          </p:cNvPr>
          <p:cNvSpPr txBox="1"/>
          <p:nvPr/>
        </p:nvSpPr>
        <p:spPr>
          <a:xfrm>
            <a:off x="6283842" y="961901"/>
            <a:ext cx="4774017" cy="5078313"/>
          </a:xfrm>
          <a:prstGeom prst="rect">
            <a:avLst/>
          </a:prstGeom>
          <a:noFill/>
        </p:spPr>
        <p:txBody>
          <a:bodyPr wrap="square" rtlCol="1">
            <a:spAutoFit/>
          </a:bodyPr>
          <a:lstStyle/>
          <a:p>
            <a:pPr algn="r" rtl="1"/>
            <a:r>
              <a:rPr lang="ar-SA" dirty="0"/>
              <a:t>يقول الباحث الإعلامي جورج </a:t>
            </a:r>
            <a:r>
              <a:rPr lang="ar-SA" dirty="0" err="1"/>
              <a:t>هربرت</a:t>
            </a:r>
            <a:r>
              <a:rPr lang="ar-SA" dirty="0"/>
              <a:t> ميد أن كلمة </a:t>
            </a:r>
            <a:r>
              <a:rPr lang="ar-SA" dirty="0" err="1"/>
              <a:t>إتصال</a:t>
            </a:r>
            <a:r>
              <a:rPr lang="ar-SA" dirty="0"/>
              <a:t>  تستخدم لتشير إلى التفاعل بواسطة العلامات والرموز  عادة حركات صور أو لغة  أو أي </a:t>
            </a:r>
            <a:r>
              <a:rPr lang="ar-SA" dirty="0" err="1"/>
              <a:t>شيئ</a:t>
            </a:r>
            <a:r>
              <a:rPr lang="ar-SA" dirty="0"/>
              <a:t> منبه للسلوك  ويشمل </a:t>
            </a:r>
            <a:r>
              <a:rPr lang="ar-SA" dirty="0" err="1"/>
              <a:t>الإتصال</a:t>
            </a:r>
            <a:r>
              <a:rPr lang="ar-SA" dirty="0"/>
              <a:t> العملية الرئيسية  التي تحمل بداخلها  عمليات فرعية  وأوجه  نشاط متنوعة  وهو تفاعل بالرموز  اللفظية وغير اللفظية ، الشخصية وغير الشخصية،  بين طرفين أحدهما  مرسل  والثاني مستقبل ينشأ عنه تفاعل وردود فعل إيجابية كانت أم سلبية . </a:t>
            </a:r>
            <a:endParaRPr lang="fr-FR" dirty="0"/>
          </a:p>
          <a:p>
            <a:pPr algn="r" rtl="1"/>
            <a:r>
              <a:rPr lang="ar-SA" dirty="0" err="1"/>
              <a:t>الإتصال</a:t>
            </a:r>
            <a:r>
              <a:rPr lang="ar-SA" dirty="0"/>
              <a:t> هو مجموعة الأفعال والتعبيرات  والاشكال  التي تتم بين بني البشر بغرض الإبلاغ  والإيحاء </a:t>
            </a:r>
            <a:r>
              <a:rPr lang="ar-SA" dirty="0" err="1"/>
              <a:t>والتاثير</a:t>
            </a:r>
            <a:r>
              <a:rPr lang="ar-SA" dirty="0"/>
              <a:t> في  العواطف والأفكار </a:t>
            </a:r>
            <a:endParaRPr lang="fr-FR" dirty="0"/>
          </a:p>
          <a:p>
            <a:pPr algn="r" rtl="1"/>
            <a:r>
              <a:rPr lang="ar-SA" dirty="0"/>
              <a:t>ونقل المعاني المشتركة لأغراض الإقناع  المبني على الحقائق  والشواهد والأدلة"</a:t>
            </a:r>
            <a:endParaRPr lang="fr-FR" dirty="0"/>
          </a:p>
          <a:p>
            <a:pPr algn="r" rtl="1"/>
            <a:r>
              <a:rPr lang="ar-SA" dirty="0" err="1"/>
              <a:t>الإتصال</a:t>
            </a:r>
            <a:r>
              <a:rPr lang="ar-SA" dirty="0"/>
              <a:t>  هو عملية تتكون  من سلسة من الأنشطة تتضمن </a:t>
            </a:r>
            <a:r>
              <a:rPr lang="ar-SA" dirty="0" err="1"/>
              <a:t>الغستماع</a:t>
            </a:r>
            <a:r>
              <a:rPr lang="ar-SA" dirty="0"/>
              <a:t> ، التأمل ، التعبير،  </a:t>
            </a:r>
            <a:r>
              <a:rPr lang="ar-SA" dirty="0" err="1"/>
              <a:t>الإختيار</a:t>
            </a:r>
            <a:r>
              <a:rPr lang="ar-SA" dirty="0"/>
              <a:t> ، الشعور ، السلوك،  وهو عملية مخطط لها  تستهدف تحفيز الأخرين  وخلق دوافع عندهم  لتبني مواقف وسلوكيات جديدة  وهو عملية منهجية عبر فترة زمنية  محددة تتطلب  تبادل وجهات النظر  من خلال حوار شخصين أحدهما مرسل والاخر مرسل إليه </a:t>
            </a:r>
            <a:r>
              <a:rPr lang="ar-SA" dirty="0" smtClean="0"/>
              <a:t>-- </a:t>
            </a:r>
            <a:endParaRPr lang="fr-FR" dirty="0"/>
          </a:p>
        </p:txBody>
      </p:sp>
      <p:sp>
        <p:nvSpPr>
          <p:cNvPr id="3" name="ZoneTexte 2">
            <a:extLst>
              <a:ext uri="{FF2B5EF4-FFF2-40B4-BE49-F238E27FC236}">
                <a16:creationId xmlns:a16="http://schemas.microsoft.com/office/drawing/2014/main" id="{728D7657-5049-4949-A996-720FC31E92AE}"/>
              </a:ext>
            </a:extLst>
          </p:cNvPr>
          <p:cNvSpPr txBox="1"/>
          <p:nvPr/>
        </p:nvSpPr>
        <p:spPr>
          <a:xfrm>
            <a:off x="1250067" y="781203"/>
            <a:ext cx="4696366" cy="5909310"/>
          </a:xfrm>
          <a:prstGeom prst="rect">
            <a:avLst/>
          </a:prstGeom>
          <a:noFill/>
        </p:spPr>
        <p:txBody>
          <a:bodyPr wrap="square" rtlCol="1">
            <a:spAutoFit/>
          </a:bodyPr>
          <a:lstStyle/>
          <a:p>
            <a:pPr algn="r" rtl="1"/>
            <a:r>
              <a:rPr lang="ar-SA" dirty="0"/>
              <a:t>". أما حسب </a:t>
            </a:r>
            <a:r>
              <a:rPr lang="ar-SA" dirty="0" err="1"/>
              <a:t>لاسويل</a:t>
            </a:r>
            <a:r>
              <a:rPr lang="ar-SA" dirty="0"/>
              <a:t>، والذي يعتبر أول من حدد بصورة موضوعية ومنطقية العناصر التي تؤلف العملية الاتصالية، فهو يرى انه لا يمكن للمرء وصف نشاط اتصالي ما، ما لم يجب على الأسئلة التالية: من؟ </a:t>
            </a:r>
            <a:r>
              <a:rPr lang="ar-SA" dirty="0" err="1"/>
              <a:t>ماذا؟إلى</a:t>
            </a:r>
            <a:r>
              <a:rPr lang="ar-SA" dirty="0"/>
              <a:t> </a:t>
            </a:r>
            <a:r>
              <a:rPr lang="ar-SA" dirty="0" err="1"/>
              <a:t>من؟بأي</a:t>
            </a:r>
            <a:r>
              <a:rPr lang="ar-SA" dirty="0"/>
              <a:t> </a:t>
            </a:r>
            <a:r>
              <a:rPr lang="ar-SA" dirty="0" err="1"/>
              <a:t>وسيلة؟وبأي</a:t>
            </a:r>
            <a:r>
              <a:rPr lang="ar-SA" dirty="0"/>
              <a:t> أثر؟.</a:t>
            </a:r>
            <a:endParaRPr lang="fr-FR" dirty="0"/>
          </a:p>
          <a:p>
            <a:pPr algn="r" rtl="1"/>
            <a:r>
              <a:rPr lang="ar-DZ" dirty="0"/>
              <a:t>كما أن مفهوم الاتصال كعملية يعني أن التفاعل الذي يتضمنه ذو طبيعة متبادلة وهذا التأثير المتبادل يحدث في جانبين: </a:t>
            </a:r>
            <a:endParaRPr lang="fr-FR" dirty="0"/>
          </a:p>
          <a:p>
            <a:pPr lvl="0" algn="r" rtl="1"/>
            <a:r>
              <a:rPr lang="ar-DZ" dirty="0"/>
              <a:t>داخل </a:t>
            </a:r>
            <a:r>
              <a:rPr lang="ar-DZ" dirty="0" err="1"/>
              <a:t>الفرد،حيث</a:t>
            </a:r>
            <a:r>
              <a:rPr lang="ar-DZ" dirty="0"/>
              <a:t> يعطي الشخص معنى ومدلولا معينا للرسائل بعيد عن حضور الأفراد الآخرين.</a:t>
            </a:r>
            <a:endParaRPr lang="fr-FR" dirty="0"/>
          </a:p>
          <a:p>
            <a:pPr lvl="0" algn="r" rtl="1"/>
            <a:r>
              <a:rPr lang="ar-DZ" dirty="0"/>
              <a:t>تفاعل ما بين </a:t>
            </a:r>
            <a:r>
              <a:rPr lang="ar-DZ" dirty="0" err="1"/>
              <a:t>الأفراد،بين</a:t>
            </a:r>
            <a:r>
              <a:rPr lang="ar-DZ" dirty="0"/>
              <a:t> اثنين أو </a:t>
            </a:r>
            <a:r>
              <a:rPr lang="ar-DZ" dirty="0" err="1"/>
              <a:t>أكثر،وهو</a:t>
            </a:r>
            <a:r>
              <a:rPr lang="ar-DZ" dirty="0"/>
              <a:t> تفاعل </a:t>
            </a:r>
            <a:r>
              <a:rPr lang="ar-DZ" dirty="0" err="1"/>
              <a:t>معقد،ويرتبط</a:t>
            </a:r>
            <a:r>
              <a:rPr lang="ar-DZ" dirty="0"/>
              <a:t> بالإطار المرجعي، ومدى انتماء الأفراد أو ابتعادهم عن هذا الإطار.</a:t>
            </a:r>
            <a:endParaRPr lang="fr-FR" dirty="0"/>
          </a:p>
          <a:p>
            <a:pPr algn="r" rtl="1"/>
            <a:r>
              <a:rPr lang="ar-DZ" b="1" dirty="0"/>
              <a:t>عرف عالم الاتصال ولبر </a:t>
            </a:r>
            <a:r>
              <a:rPr lang="ar-DZ" b="1" dirty="0" err="1"/>
              <a:t>شرام</a:t>
            </a:r>
            <a:r>
              <a:rPr lang="ar-DZ" b="1" dirty="0"/>
              <a:t> عام 1977 الاتصال: بأنه المشاركة في المعرفة عن طريق استخدام رموز تحمل دلالات.</a:t>
            </a:r>
            <a:endParaRPr lang="ar-DZ" dirty="0"/>
          </a:p>
          <a:p>
            <a:pPr algn="r" rtl="1"/>
            <a:r>
              <a:rPr lang="ar-DZ" b="1" dirty="0"/>
              <a:t>وعرفته جيهان رشتي أستاذ الاتصال والإعلام في كلية الإعلام في جامعة القاهرة عام 1975 بأنها العملية التي يتفاعل بمقتضاها متلقي ومرسل الرسالة_ كائنات حية أو بشرا أو آلات_ في مضامين اجتماعية معينة، حيث يتم خلال هذا التفاعل نقل أفكار ومعلومات ومنبهات عن قضية معينة أو معنى مجرد أو دافع معين.</a:t>
            </a:r>
            <a:endParaRPr lang="ar-DZ" dirty="0"/>
          </a:p>
          <a:p>
            <a:r>
              <a:rPr lang="ar-DZ" dirty="0"/>
              <a:t/>
            </a:r>
            <a:br>
              <a:rPr lang="ar-DZ" dirty="0"/>
            </a:br>
            <a:endParaRPr lang="fr-FR" dirty="0"/>
          </a:p>
        </p:txBody>
      </p:sp>
    </p:spTree>
    <p:extLst>
      <p:ext uri="{BB962C8B-B14F-4D97-AF65-F5344CB8AC3E}">
        <p14:creationId xmlns:p14="http://schemas.microsoft.com/office/powerpoint/2010/main" val="344540402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826327" y="955964"/>
            <a:ext cx="6192982" cy="584775"/>
          </a:xfrm>
          <a:prstGeom prst="rect">
            <a:avLst/>
          </a:prstGeom>
          <a:noFill/>
        </p:spPr>
        <p:txBody>
          <a:bodyPr wrap="square" rtlCol="0">
            <a:spAutoFit/>
          </a:bodyPr>
          <a:lstStyle/>
          <a:p>
            <a:pPr algn="ctr"/>
            <a:r>
              <a:rPr lang="ar-DZ" sz="3200" dirty="0" err="1" smtClean="0"/>
              <a:t>الإتجاهات</a:t>
            </a:r>
            <a:r>
              <a:rPr lang="ar-DZ" sz="3200" dirty="0" smtClean="0"/>
              <a:t> المحددة لمفهوم الاتصال</a:t>
            </a:r>
            <a:r>
              <a:rPr lang="ar-DZ" dirty="0" smtClean="0"/>
              <a:t> </a:t>
            </a:r>
            <a:endParaRPr lang="fr-FR" dirty="0"/>
          </a:p>
        </p:txBody>
      </p:sp>
      <p:sp>
        <p:nvSpPr>
          <p:cNvPr id="4" name="ZoneTexte 3"/>
          <p:cNvSpPr txBox="1"/>
          <p:nvPr/>
        </p:nvSpPr>
        <p:spPr>
          <a:xfrm>
            <a:off x="900545" y="2743200"/>
            <a:ext cx="10141528" cy="923330"/>
          </a:xfrm>
          <a:prstGeom prst="rect">
            <a:avLst/>
          </a:prstGeom>
          <a:noFill/>
        </p:spPr>
        <p:txBody>
          <a:bodyPr wrap="square" rtlCol="0">
            <a:spAutoFit/>
          </a:bodyPr>
          <a:lstStyle/>
          <a:p>
            <a:r>
              <a:rPr lang="ar-DZ" dirty="0" smtClean="0"/>
              <a:t>من خلال التعاريف السابقة  نلاحظ </a:t>
            </a:r>
            <a:r>
              <a:rPr lang="ar-DZ" dirty="0" err="1" smtClean="0"/>
              <a:t>إختلاف</a:t>
            </a:r>
            <a:r>
              <a:rPr lang="ar-DZ" dirty="0" smtClean="0"/>
              <a:t> الباحثين في تحديد  دلالة كلمة </a:t>
            </a:r>
            <a:r>
              <a:rPr lang="ar-DZ" dirty="0" err="1" smtClean="0"/>
              <a:t>إتصال</a:t>
            </a:r>
            <a:r>
              <a:rPr lang="ar-DZ" dirty="0" smtClean="0"/>
              <a:t>  إلا أنهم يتفقون  على أن الاتصال كلمة  متعددة المعاني  بتعدد وتنوع المهن  والمجالات البحثية  حيث تمحورت اتجاهات   التعاريف في </a:t>
            </a:r>
            <a:r>
              <a:rPr lang="ar-DZ" dirty="0" err="1" smtClean="0"/>
              <a:t>إتجاهين</a:t>
            </a:r>
            <a:r>
              <a:rPr lang="ar-DZ" dirty="0" smtClean="0"/>
              <a:t> :</a:t>
            </a:r>
          </a:p>
          <a:p>
            <a:endParaRPr lang="fr-FR" dirty="0"/>
          </a:p>
        </p:txBody>
      </p:sp>
      <p:graphicFrame>
        <p:nvGraphicFramePr>
          <p:cNvPr id="5" name="Diagramme 4"/>
          <p:cNvGraphicFramePr/>
          <p:nvPr>
            <p:extLst/>
          </p:nvPr>
        </p:nvGraphicFramePr>
        <p:xfrm>
          <a:off x="2032000" y="3532909"/>
          <a:ext cx="8128000" cy="26054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80760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1616</Words>
  <Application>Microsoft Office PowerPoint</Application>
  <PresentationFormat>Grand écran</PresentationFormat>
  <Paragraphs>95</Paragraphs>
  <Slides>27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27</vt:i4>
      </vt:variant>
    </vt:vector>
  </HeadingPairs>
  <TitlesOfParts>
    <vt:vector size="32" baseType="lpstr">
      <vt:lpstr>Arial</vt:lpstr>
      <vt:lpstr>Calibri</vt:lpstr>
      <vt:lpstr>Calibri Light</vt:lpstr>
      <vt:lpstr>Times New Roman</vt:lpstr>
      <vt:lpstr>Thème Office</vt:lpstr>
      <vt:lpstr>محاضرات مقياس البلاغة والإتصال</vt:lpstr>
      <vt:lpstr>Présentation PowerPoint</vt:lpstr>
      <vt:lpstr>مقدمة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مقياس البلاغة والإتصال</dc:title>
  <dc:creator>PC</dc:creator>
  <cp:lastModifiedBy>PC</cp:lastModifiedBy>
  <cp:revision>1</cp:revision>
  <dcterms:created xsi:type="dcterms:W3CDTF">2024-11-02T16:33:28Z</dcterms:created>
  <dcterms:modified xsi:type="dcterms:W3CDTF">2024-11-02T16:33:45Z</dcterms:modified>
</cp:coreProperties>
</file>