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6" r:id="rId9"/>
    <p:sldId id="263" r:id="rId10"/>
    <p:sldId id="268" r:id="rId11"/>
    <p:sldId id="272" r:id="rId12"/>
    <p:sldId id="273" r:id="rId13"/>
    <p:sldId id="274" r:id="rId14"/>
    <p:sldId id="275" r:id="rId15"/>
    <p:sldId id="276" r:id="rId16"/>
    <p:sldId id="277" r:id="rId17"/>
    <p:sldId id="278" r:id="rId18"/>
    <p:sldId id="269" r:id="rId19"/>
    <p:sldId id="267" r:id="rId20"/>
    <p:sldId id="270" r:id="rId21"/>
    <p:sldId id="264" r:id="rId22"/>
    <p:sldId id="265" r:id="rId23"/>
    <p:sldId id="271"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_rels/data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image" Target="../media/image7.svg"/><Relationship Id="rId1" Type="http://schemas.openxmlformats.org/officeDocument/2006/relationships/image" Target="../media/image6.png"/><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392E310C-68DD-409F-91AE-5E0892B8C90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EEAD35E5-0ABF-4856-BF36-70F8B6DADBD5}">
      <dgm:prSet/>
      <dgm:spPr/>
      <dgm:t>
        <a:bodyPr/>
        <a:lstStyle/>
        <a:p>
          <a:r>
            <a:rPr lang="fr-FR" b="1"/>
            <a:t>a) La lecture exploratoire (ou survol)</a:t>
          </a:r>
          <a:endParaRPr lang="en-US"/>
        </a:p>
      </dgm:t>
    </dgm:pt>
    <dgm:pt modelId="{952281C0-6AEA-4406-AB26-6A21D72B60A1}" type="parTrans" cxnId="{1D1378A2-2CD9-4C8A-A36D-2C8D5048C72D}">
      <dgm:prSet/>
      <dgm:spPr/>
      <dgm:t>
        <a:bodyPr/>
        <a:lstStyle/>
        <a:p>
          <a:endParaRPr lang="en-US"/>
        </a:p>
      </dgm:t>
    </dgm:pt>
    <dgm:pt modelId="{3763B26F-E847-4145-877B-3C0D350F6144}" type="sibTrans" cxnId="{1D1378A2-2CD9-4C8A-A36D-2C8D5048C72D}">
      <dgm:prSet/>
      <dgm:spPr/>
      <dgm:t>
        <a:bodyPr/>
        <a:lstStyle/>
        <a:p>
          <a:endParaRPr lang="en-US"/>
        </a:p>
      </dgm:t>
    </dgm:pt>
    <dgm:pt modelId="{45E9C325-C7D8-4723-AC84-3026A45E4401}">
      <dgm:prSet/>
      <dgm:spPr/>
      <dgm:t>
        <a:bodyPr/>
        <a:lstStyle/>
        <a:p>
          <a:r>
            <a:rPr lang="fr-FR"/>
            <a:t>C’est la première lecture globale du texte.</a:t>
          </a:r>
          <a:br>
            <a:rPr lang="fr-FR"/>
          </a:br>
          <a:r>
            <a:rPr lang="fr-FR"/>
            <a:t>Le traducteur lit </a:t>
          </a:r>
          <a:r>
            <a:rPr lang="fr-FR" b="1"/>
            <a:t>sans traduire</a:t>
          </a:r>
          <a:r>
            <a:rPr lang="fr-FR"/>
            <a:t> et </a:t>
          </a:r>
          <a:r>
            <a:rPr lang="fr-FR" b="1"/>
            <a:t>sans s’arrêter</a:t>
          </a:r>
          <a:r>
            <a:rPr lang="fr-FR"/>
            <a:t>.</a:t>
          </a:r>
          <a:endParaRPr lang="en-US"/>
        </a:p>
      </dgm:t>
    </dgm:pt>
    <dgm:pt modelId="{BA9399E0-DA08-42E0-825D-BBC471714C54}" type="parTrans" cxnId="{A13D1924-B6BE-4C50-AFCF-C31FC5E11471}">
      <dgm:prSet/>
      <dgm:spPr/>
      <dgm:t>
        <a:bodyPr/>
        <a:lstStyle/>
        <a:p>
          <a:endParaRPr lang="en-US"/>
        </a:p>
      </dgm:t>
    </dgm:pt>
    <dgm:pt modelId="{8769FD19-66FF-42CA-8E52-708FECCD306F}" type="sibTrans" cxnId="{A13D1924-B6BE-4C50-AFCF-C31FC5E11471}">
      <dgm:prSet/>
      <dgm:spPr/>
      <dgm:t>
        <a:bodyPr/>
        <a:lstStyle/>
        <a:p>
          <a:endParaRPr lang="en-US"/>
        </a:p>
      </dgm:t>
    </dgm:pt>
    <dgm:pt modelId="{A05F1DE8-7B67-41BC-813F-F8E4EE48D711}">
      <dgm:prSet/>
      <dgm:spPr/>
      <dgm:t>
        <a:bodyPr/>
        <a:lstStyle/>
        <a:p>
          <a:r>
            <a:rPr lang="fr-FR" b="1"/>
            <a:t>Objectifs :</a:t>
          </a:r>
          <a:endParaRPr lang="en-US"/>
        </a:p>
      </dgm:t>
    </dgm:pt>
    <dgm:pt modelId="{8D8E0130-1EA0-49A8-ADE0-DAE4AAFCD7C9}" type="parTrans" cxnId="{97CCFBE9-7FE8-4D1C-8ABD-3B6ED41B9182}">
      <dgm:prSet/>
      <dgm:spPr/>
      <dgm:t>
        <a:bodyPr/>
        <a:lstStyle/>
        <a:p>
          <a:endParaRPr lang="en-US"/>
        </a:p>
      </dgm:t>
    </dgm:pt>
    <dgm:pt modelId="{B4C65801-CC05-49F4-B13A-066C72EB946F}" type="sibTrans" cxnId="{97CCFBE9-7FE8-4D1C-8ABD-3B6ED41B9182}">
      <dgm:prSet/>
      <dgm:spPr/>
      <dgm:t>
        <a:bodyPr/>
        <a:lstStyle/>
        <a:p>
          <a:endParaRPr lang="en-US"/>
        </a:p>
      </dgm:t>
    </dgm:pt>
    <dgm:pt modelId="{792BDEA9-04FA-42E8-8B37-72FC5051EA42}">
      <dgm:prSet/>
      <dgm:spPr/>
      <dgm:t>
        <a:bodyPr/>
        <a:lstStyle/>
        <a:p>
          <a:r>
            <a:rPr lang="fr-FR"/>
            <a:t>Identifier le </a:t>
          </a:r>
          <a:r>
            <a:rPr lang="fr-FR" b="1"/>
            <a:t>thème général</a:t>
          </a:r>
          <a:r>
            <a:rPr lang="fr-FR"/>
            <a:t>, la </a:t>
          </a:r>
          <a:r>
            <a:rPr lang="fr-FR" b="1"/>
            <a:t>structure</a:t>
          </a:r>
          <a:r>
            <a:rPr lang="fr-FR"/>
            <a:t> et le </a:t>
          </a:r>
          <a:r>
            <a:rPr lang="fr-FR" b="1"/>
            <a:t>ton</a:t>
          </a:r>
          <a:r>
            <a:rPr lang="fr-FR"/>
            <a:t> ;</a:t>
          </a:r>
          <a:endParaRPr lang="en-US"/>
        </a:p>
      </dgm:t>
    </dgm:pt>
    <dgm:pt modelId="{945A3FD9-EDE1-419D-BCD8-48DB2BE1530D}" type="parTrans" cxnId="{F88AB23D-EDEB-437F-9B54-F9C15B5D895F}">
      <dgm:prSet/>
      <dgm:spPr/>
      <dgm:t>
        <a:bodyPr/>
        <a:lstStyle/>
        <a:p>
          <a:endParaRPr lang="en-US"/>
        </a:p>
      </dgm:t>
    </dgm:pt>
    <dgm:pt modelId="{F4C5C724-1268-4837-9F5A-23399CC0708E}" type="sibTrans" cxnId="{F88AB23D-EDEB-437F-9B54-F9C15B5D895F}">
      <dgm:prSet/>
      <dgm:spPr/>
      <dgm:t>
        <a:bodyPr/>
        <a:lstStyle/>
        <a:p>
          <a:endParaRPr lang="en-US"/>
        </a:p>
      </dgm:t>
    </dgm:pt>
    <dgm:pt modelId="{3447C7F4-5A9D-4BF7-91E9-4E8FCEFC3CB1}">
      <dgm:prSet/>
      <dgm:spPr/>
      <dgm:t>
        <a:bodyPr/>
        <a:lstStyle/>
        <a:p>
          <a:r>
            <a:rPr lang="fr-FR"/>
            <a:t>Repérer les </a:t>
          </a:r>
          <a:r>
            <a:rPr lang="fr-FR" b="1"/>
            <a:t>mots clés</a:t>
          </a:r>
          <a:r>
            <a:rPr lang="fr-FR"/>
            <a:t> et les </a:t>
          </a:r>
          <a:r>
            <a:rPr lang="fr-FR" b="1"/>
            <a:t>termes spécialisés</a:t>
          </a:r>
          <a:r>
            <a:rPr lang="fr-FR"/>
            <a:t> ;</a:t>
          </a:r>
          <a:endParaRPr lang="en-US"/>
        </a:p>
      </dgm:t>
    </dgm:pt>
    <dgm:pt modelId="{FA298A3B-7E34-4FCB-BE61-02F07CFDEED8}" type="parTrans" cxnId="{4099F23D-EA51-4714-9F04-60E3A44C3C49}">
      <dgm:prSet/>
      <dgm:spPr/>
      <dgm:t>
        <a:bodyPr/>
        <a:lstStyle/>
        <a:p>
          <a:endParaRPr lang="en-US"/>
        </a:p>
      </dgm:t>
    </dgm:pt>
    <dgm:pt modelId="{F19FF9C0-F30A-4FF6-88BD-49820B685CA9}" type="sibTrans" cxnId="{4099F23D-EA51-4714-9F04-60E3A44C3C49}">
      <dgm:prSet/>
      <dgm:spPr/>
      <dgm:t>
        <a:bodyPr/>
        <a:lstStyle/>
        <a:p>
          <a:endParaRPr lang="en-US"/>
        </a:p>
      </dgm:t>
    </dgm:pt>
    <dgm:pt modelId="{F4615741-0899-4C70-8087-F9ED3107D014}">
      <dgm:prSet/>
      <dgm:spPr/>
      <dgm:t>
        <a:bodyPr/>
        <a:lstStyle/>
        <a:p>
          <a:r>
            <a:rPr lang="fr-FR"/>
            <a:t>Distinguer les </a:t>
          </a:r>
          <a:r>
            <a:rPr lang="fr-FR" b="1"/>
            <a:t>parties principales</a:t>
          </a:r>
          <a:r>
            <a:rPr lang="fr-FR"/>
            <a:t> du texte.</a:t>
          </a:r>
          <a:endParaRPr lang="en-US"/>
        </a:p>
      </dgm:t>
    </dgm:pt>
    <dgm:pt modelId="{58211AF6-12FB-435F-8A35-286FEA54DCA8}" type="parTrans" cxnId="{EFDB310A-7696-41A5-BB3F-047FFF3EAE11}">
      <dgm:prSet/>
      <dgm:spPr/>
      <dgm:t>
        <a:bodyPr/>
        <a:lstStyle/>
        <a:p>
          <a:endParaRPr lang="en-US"/>
        </a:p>
      </dgm:t>
    </dgm:pt>
    <dgm:pt modelId="{03D11146-F8FD-45D3-87AA-F213CD82A914}" type="sibTrans" cxnId="{EFDB310A-7696-41A5-BB3F-047FFF3EAE11}">
      <dgm:prSet/>
      <dgm:spPr/>
      <dgm:t>
        <a:bodyPr/>
        <a:lstStyle/>
        <a:p>
          <a:endParaRPr lang="en-US"/>
        </a:p>
      </dgm:t>
    </dgm:pt>
    <dgm:pt modelId="{EB0AB636-AEC2-4D3B-B64F-60E956D7666E}" type="pres">
      <dgm:prSet presAssocID="{392E310C-68DD-409F-91AE-5E0892B8C904}" presName="root" presStyleCnt="0">
        <dgm:presLayoutVars>
          <dgm:dir/>
          <dgm:resizeHandles val="exact"/>
        </dgm:presLayoutVars>
      </dgm:prSet>
      <dgm:spPr/>
    </dgm:pt>
    <dgm:pt modelId="{68E8517A-E9E5-4F30-A3AE-25C1373FDD1C}" type="pres">
      <dgm:prSet presAssocID="{EEAD35E5-0ABF-4856-BF36-70F8B6DADBD5}" presName="compNode" presStyleCnt="0"/>
      <dgm:spPr/>
    </dgm:pt>
    <dgm:pt modelId="{EFCB3C22-0756-4520-894B-AE32030760F8}" type="pres">
      <dgm:prSet presAssocID="{EEAD35E5-0ABF-4856-BF36-70F8B6DADBD5}" presName="bgRect" presStyleLbl="bgShp" presStyleIdx="0" presStyleCnt="6"/>
      <dgm:spPr/>
    </dgm:pt>
    <dgm:pt modelId="{00448186-4E94-4793-9972-EFC94ADDB67E}" type="pres">
      <dgm:prSet presAssocID="{EEAD35E5-0ABF-4856-BF36-70F8B6DADBD5}"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Open Book"/>
        </a:ext>
      </dgm:extLst>
    </dgm:pt>
    <dgm:pt modelId="{8831C37B-BA48-4EB3-A03F-C510D6257069}" type="pres">
      <dgm:prSet presAssocID="{EEAD35E5-0ABF-4856-BF36-70F8B6DADBD5}" presName="spaceRect" presStyleCnt="0"/>
      <dgm:spPr/>
    </dgm:pt>
    <dgm:pt modelId="{7A97E0F3-5304-4604-8762-8DF16D5B8B71}" type="pres">
      <dgm:prSet presAssocID="{EEAD35E5-0ABF-4856-BF36-70F8B6DADBD5}" presName="parTx" presStyleLbl="revTx" presStyleIdx="0" presStyleCnt="6">
        <dgm:presLayoutVars>
          <dgm:chMax val="0"/>
          <dgm:chPref val="0"/>
        </dgm:presLayoutVars>
      </dgm:prSet>
      <dgm:spPr/>
    </dgm:pt>
    <dgm:pt modelId="{4A7C68F6-0F31-4F99-8DCF-AB9C74930CD7}" type="pres">
      <dgm:prSet presAssocID="{3763B26F-E847-4145-877B-3C0D350F6144}" presName="sibTrans" presStyleCnt="0"/>
      <dgm:spPr/>
    </dgm:pt>
    <dgm:pt modelId="{5F8B57D5-7093-488A-84E5-126EB680E295}" type="pres">
      <dgm:prSet presAssocID="{45E9C325-C7D8-4723-AC84-3026A45E4401}" presName="compNode" presStyleCnt="0"/>
      <dgm:spPr/>
    </dgm:pt>
    <dgm:pt modelId="{DC6C5A89-7B71-481D-9907-B590623B78E7}" type="pres">
      <dgm:prSet presAssocID="{45E9C325-C7D8-4723-AC84-3026A45E4401}" presName="bgRect" presStyleLbl="bgShp" presStyleIdx="1" presStyleCnt="6"/>
      <dgm:spPr/>
    </dgm:pt>
    <dgm:pt modelId="{548DB6F6-472D-46A0-BAD4-35972DB084BF}" type="pres">
      <dgm:prSet presAssocID="{45E9C325-C7D8-4723-AC84-3026A45E4401}"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Livres"/>
        </a:ext>
      </dgm:extLst>
    </dgm:pt>
    <dgm:pt modelId="{C0811F89-DA8B-45DC-A321-69B1A0670BBE}" type="pres">
      <dgm:prSet presAssocID="{45E9C325-C7D8-4723-AC84-3026A45E4401}" presName="spaceRect" presStyleCnt="0"/>
      <dgm:spPr/>
    </dgm:pt>
    <dgm:pt modelId="{6C60E252-B8B9-4C0E-B8A3-1630A1451E6A}" type="pres">
      <dgm:prSet presAssocID="{45E9C325-C7D8-4723-AC84-3026A45E4401}" presName="parTx" presStyleLbl="revTx" presStyleIdx="1" presStyleCnt="6">
        <dgm:presLayoutVars>
          <dgm:chMax val="0"/>
          <dgm:chPref val="0"/>
        </dgm:presLayoutVars>
      </dgm:prSet>
      <dgm:spPr/>
    </dgm:pt>
    <dgm:pt modelId="{DCD691ED-31B2-45E7-9176-8E845DEBDFA5}" type="pres">
      <dgm:prSet presAssocID="{8769FD19-66FF-42CA-8E52-708FECCD306F}" presName="sibTrans" presStyleCnt="0"/>
      <dgm:spPr/>
    </dgm:pt>
    <dgm:pt modelId="{9486FC91-0B13-4678-BB24-7E85804C19AA}" type="pres">
      <dgm:prSet presAssocID="{A05F1DE8-7B67-41BC-813F-F8E4EE48D711}" presName="compNode" presStyleCnt="0"/>
      <dgm:spPr/>
    </dgm:pt>
    <dgm:pt modelId="{8A875B42-9B7E-444A-8702-B491405EBF67}" type="pres">
      <dgm:prSet presAssocID="{A05F1DE8-7B67-41BC-813F-F8E4EE48D711}" presName="bgRect" presStyleLbl="bgShp" presStyleIdx="2" presStyleCnt="6"/>
      <dgm:spPr/>
    </dgm:pt>
    <dgm:pt modelId="{188D5CE1-999B-4DAB-8C6F-5EA0895E317A}" type="pres">
      <dgm:prSet presAssocID="{A05F1DE8-7B67-41BC-813F-F8E4EE48D711}"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ille"/>
        </a:ext>
      </dgm:extLst>
    </dgm:pt>
    <dgm:pt modelId="{8381AC22-AC58-4510-A40C-2CE47310F0D3}" type="pres">
      <dgm:prSet presAssocID="{A05F1DE8-7B67-41BC-813F-F8E4EE48D711}" presName="spaceRect" presStyleCnt="0"/>
      <dgm:spPr/>
    </dgm:pt>
    <dgm:pt modelId="{B2F6617D-12FD-452B-987E-820A31FAA098}" type="pres">
      <dgm:prSet presAssocID="{A05F1DE8-7B67-41BC-813F-F8E4EE48D711}" presName="parTx" presStyleLbl="revTx" presStyleIdx="2" presStyleCnt="6">
        <dgm:presLayoutVars>
          <dgm:chMax val="0"/>
          <dgm:chPref val="0"/>
        </dgm:presLayoutVars>
      </dgm:prSet>
      <dgm:spPr/>
    </dgm:pt>
    <dgm:pt modelId="{E3F40FBD-3BBA-4CEF-AE36-2063B7D4B891}" type="pres">
      <dgm:prSet presAssocID="{B4C65801-CC05-49F4-B13A-066C72EB946F}" presName="sibTrans" presStyleCnt="0"/>
      <dgm:spPr/>
    </dgm:pt>
    <dgm:pt modelId="{73841B49-9093-4295-ACD0-9652B69EB62D}" type="pres">
      <dgm:prSet presAssocID="{792BDEA9-04FA-42E8-8B37-72FC5051EA42}" presName="compNode" presStyleCnt="0"/>
      <dgm:spPr/>
    </dgm:pt>
    <dgm:pt modelId="{6CC32AA6-661A-48BB-947F-E7CED67E4487}" type="pres">
      <dgm:prSet presAssocID="{792BDEA9-04FA-42E8-8B37-72FC5051EA42}" presName="bgRect" presStyleLbl="bgShp" presStyleIdx="3" presStyleCnt="6"/>
      <dgm:spPr/>
    </dgm:pt>
    <dgm:pt modelId="{74366DA8-87FF-484B-BA2D-448C48351CF1}" type="pres">
      <dgm:prSet presAssocID="{792BDEA9-04FA-42E8-8B37-72FC5051EA42}"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Trombone"/>
        </a:ext>
      </dgm:extLst>
    </dgm:pt>
    <dgm:pt modelId="{E04ED108-B859-47B8-AF33-7A888D6C25A5}" type="pres">
      <dgm:prSet presAssocID="{792BDEA9-04FA-42E8-8B37-72FC5051EA42}" presName="spaceRect" presStyleCnt="0"/>
      <dgm:spPr/>
    </dgm:pt>
    <dgm:pt modelId="{4FAA5A75-9DF4-4673-932A-4127BD19D880}" type="pres">
      <dgm:prSet presAssocID="{792BDEA9-04FA-42E8-8B37-72FC5051EA42}" presName="parTx" presStyleLbl="revTx" presStyleIdx="3" presStyleCnt="6">
        <dgm:presLayoutVars>
          <dgm:chMax val="0"/>
          <dgm:chPref val="0"/>
        </dgm:presLayoutVars>
      </dgm:prSet>
      <dgm:spPr/>
    </dgm:pt>
    <dgm:pt modelId="{D54E1A9E-8537-4247-A631-48DFF7EFE63F}" type="pres">
      <dgm:prSet presAssocID="{F4C5C724-1268-4837-9F5A-23399CC0708E}" presName="sibTrans" presStyleCnt="0"/>
      <dgm:spPr/>
    </dgm:pt>
    <dgm:pt modelId="{678A8D36-A568-4C84-85E4-F9E3C002F29E}" type="pres">
      <dgm:prSet presAssocID="{3447C7F4-5A9D-4BF7-91E9-4E8FCEFC3CB1}" presName="compNode" presStyleCnt="0"/>
      <dgm:spPr/>
    </dgm:pt>
    <dgm:pt modelId="{CCA5EE6C-21CA-4483-B80C-86454BD0DB2D}" type="pres">
      <dgm:prSet presAssocID="{3447C7F4-5A9D-4BF7-91E9-4E8FCEFC3CB1}" presName="bgRect" presStyleLbl="bgShp" presStyleIdx="4" presStyleCnt="6"/>
      <dgm:spPr/>
    </dgm:pt>
    <dgm:pt modelId="{59CA09F6-06B6-4D8B-B80E-52D661CF57EF}" type="pres">
      <dgm:prSet presAssocID="{3447C7F4-5A9D-4BF7-91E9-4E8FCEFC3CB1}"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lé"/>
        </a:ext>
      </dgm:extLst>
    </dgm:pt>
    <dgm:pt modelId="{9F7F1FD9-9367-4C6A-895B-7D925F8B16F2}" type="pres">
      <dgm:prSet presAssocID="{3447C7F4-5A9D-4BF7-91E9-4E8FCEFC3CB1}" presName="spaceRect" presStyleCnt="0"/>
      <dgm:spPr/>
    </dgm:pt>
    <dgm:pt modelId="{AFB240AF-F142-4D5C-9C27-E1775B503AB0}" type="pres">
      <dgm:prSet presAssocID="{3447C7F4-5A9D-4BF7-91E9-4E8FCEFC3CB1}" presName="parTx" presStyleLbl="revTx" presStyleIdx="4" presStyleCnt="6">
        <dgm:presLayoutVars>
          <dgm:chMax val="0"/>
          <dgm:chPref val="0"/>
        </dgm:presLayoutVars>
      </dgm:prSet>
      <dgm:spPr/>
    </dgm:pt>
    <dgm:pt modelId="{8759FD50-BF25-467D-9ADE-300F22898512}" type="pres">
      <dgm:prSet presAssocID="{F19FF9C0-F30A-4FF6-88BD-49820B685CA9}" presName="sibTrans" presStyleCnt="0"/>
      <dgm:spPr/>
    </dgm:pt>
    <dgm:pt modelId="{3EE46BE5-A40D-4BCB-895E-9DF3164CBDD2}" type="pres">
      <dgm:prSet presAssocID="{F4615741-0899-4C70-8087-F9ED3107D014}" presName="compNode" presStyleCnt="0"/>
      <dgm:spPr/>
    </dgm:pt>
    <dgm:pt modelId="{C9C7861C-17A6-445C-A040-EB06C6D07487}" type="pres">
      <dgm:prSet presAssocID="{F4615741-0899-4C70-8087-F9ED3107D014}" presName="bgRect" presStyleLbl="bgShp" presStyleIdx="5" presStyleCnt="6"/>
      <dgm:spPr/>
    </dgm:pt>
    <dgm:pt modelId="{2DF4359E-F818-41F7-A539-5A6F7EC86CE3}" type="pres">
      <dgm:prSet presAssocID="{F4615741-0899-4C70-8087-F9ED3107D014}"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oche"/>
        </a:ext>
      </dgm:extLst>
    </dgm:pt>
    <dgm:pt modelId="{209C0DCC-5495-4501-800C-666E3B6F3030}" type="pres">
      <dgm:prSet presAssocID="{F4615741-0899-4C70-8087-F9ED3107D014}" presName="spaceRect" presStyleCnt="0"/>
      <dgm:spPr/>
    </dgm:pt>
    <dgm:pt modelId="{EF3D540E-FD2B-4948-A663-E88F372A986B}" type="pres">
      <dgm:prSet presAssocID="{F4615741-0899-4C70-8087-F9ED3107D014}" presName="parTx" presStyleLbl="revTx" presStyleIdx="5" presStyleCnt="6">
        <dgm:presLayoutVars>
          <dgm:chMax val="0"/>
          <dgm:chPref val="0"/>
        </dgm:presLayoutVars>
      </dgm:prSet>
      <dgm:spPr/>
    </dgm:pt>
  </dgm:ptLst>
  <dgm:cxnLst>
    <dgm:cxn modelId="{EFDB310A-7696-41A5-BB3F-047FFF3EAE11}" srcId="{392E310C-68DD-409F-91AE-5E0892B8C904}" destId="{F4615741-0899-4C70-8087-F9ED3107D014}" srcOrd="5" destOrd="0" parTransId="{58211AF6-12FB-435F-8A35-286FEA54DCA8}" sibTransId="{03D11146-F8FD-45D3-87AA-F213CD82A914}"/>
    <dgm:cxn modelId="{A13D1924-B6BE-4C50-AFCF-C31FC5E11471}" srcId="{392E310C-68DD-409F-91AE-5E0892B8C904}" destId="{45E9C325-C7D8-4723-AC84-3026A45E4401}" srcOrd="1" destOrd="0" parTransId="{BA9399E0-DA08-42E0-825D-BBC471714C54}" sibTransId="{8769FD19-66FF-42CA-8E52-708FECCD306F}"/>
    <dgm:cxn modelId="{81D9F52C-44A8-4EC1-8637-4C77B00862DF}" type="presOf" srcId="{F4615741-0899-4C70-8087-F9ED3107D014}" destId="{EF3D540E-FD2B-4948-A663-E88F372A986B}" srcOrd="0" destOrd="0" presId="urn:microsoft.com/office/officeart/2018/2/layout/IconVerticalSolidList"/>
    <dgm:cxn modelId="{3259DA3C-FB5F-4716-827E-D17D0CC64D3B}" type="presOf" srcId="{A05F1DE8-7B67-41BC-813F-F8E4EE48D711}" destId="{B2F6617D-12FD-452B-987E-820A31FAA098}" srcOrd="0" destOrd="0" presId="urn:microsoft.com/office/officeart/2018/2/layout/IconVerticalSolidList"/>
    <dgm:cxn modelId="{F88AB23D-EDEB-437F-9B54-F9C15B5D895F}" srcId="{392E310C-68DD-409F-91AE-5E0892B8C904}" destId="{792BDEA9-04FA-42E8-8B37-72FC5051EA42}" srcOrd="3" destOrd="0" parTransId="{945A3FD9-EDE1-419D-BCD8-48DB2BE1530D}" sibTransId="{F4C5C724-1268-4837-9F5A-23399CC0708E}"/>
    <dgm:cxn modelId="{4099F23D-EA51-4714-9F04-60E3A44C3C49}" srcId="{392E310C-68DD-409F-91AE-5E0892B8C904}" destId="{3447C7F4-5A9D-4BF7-91E9-4E8FCEFC3CB1}" srcOrd="4" destOrd="0" parTransId="{FA298A3B-7E34-4FCB-BE61-02F07CFDEED8}" sibTransId="{F19FF9C0-F30A-4FF6-88BD-49820B685CA9}"/>
    <dgm:cxn modelId="{F38A0277-5C70-4D8E-9F1B-A3CA79614F6C}" type="presOf" srcId="{392E310C-68DD-409F-91AE-5E0892B8C904}" destId="{EB0AB636-AEC2-4D3B-B64F-60E956D7666E}" srcOrd="0" destOrd="0" presId="urn:microsoft.com/office/officeart/2018/2/layout/IconVerticalSolidList"/>
    <dgm:cxn modelId="{5F474779-1417-413B-A406-E2F6ECC42C17}" type="presOf" srcId="{EEAD35E5-0ABF-4856-BF36-70F8B6DADBD5}" destId="{7A97E0F3-5304-4604-8762-8DF16D5B8B71}" srcOrd="0" destOrd="0" presId="urn:microsoft.com/office/officeart/2018/2/layout/IconVerticalSolidList"/>
    <dgm:cxn modelId="{153CC89F-D2A3-4835-84FA-3F03724B05FD}" type="presOf" srcId="{3447C7F4-5A9D-4BF7-91E9-4E8FCEFC3CB1}" destId="{AFB240AF-F142-4D5C-9C27-E1775B503AB0}" srcOrd="0" destOrd="0" presId="urn:microsoft.com/office/officeart/2018/2/layout/IconVerticalSolidList"/>
    <dgm:cxn modelId="{1D1378A2-2CD9-4C8A-A36D-2C8D5048C72D}" srcId="{392E310C-68DD-409F-91AE-5E0892B8C904}" destId="{EEAD35E5-0ABF-4856-BF36-70F8B6DADBD5}" srcOrd="0" destOrd="0" parTransId="{952281C0-6AEA-4406-AB26-6A21D72B60A1}" sibTransId="{3763B26F-E847-4145-877B-3C0D350F6144}"/>
    <dgm:cxn modelId="{ADDF55BE-E2F5-4F4B-9198-690085CB4E52}" type="presOf" srcId="{45E9C325-C7D8-4723-AC84-3026A45E4401}" destId="{6C60E252-B8B9-4C0E-B8A3-1630A1451E6A}" srcOrd="0" destOrd="0" presId="urn:microsoft.com/office/officeart/2018/2/layout/IconVerticalSolidList"/>
    <dgm:cxn modelId="{BF257BD1-0192-47B5-BCE5-F718F650E5D8}" type="presOf" srcId="{792BDEA9-04FA-42E8-8B37-72FC5051EA42}" destId="{4FAA5A75-9DF4-4673-932A-4127BD19D880}" srcOrd="0" destOrd="0" presId="urn:microsoft.com/office/officeart/2018/2/layout/IconVerticalSolidList"/>
    <dgm:cxn modelId="{97CCFBE9-7FE8-4D1C-8ABD-3B6ED41B9182}" srcId="{392E310C-68DD-409F-91AE-5E0892B8C904}" destId="{A05F1DE8-7B67-41BC-813F-F8E4EE48D711}" srcOrd="2" destOrd="0" parTransId="{8D8E0130-1EA0-49A8-ADE0-DAE4AAFCD7C9}" sibTransId="{B4C65801-CC05-49F4-B13A-066C72EB946F}"/>
    <dgm:cxn modelId="{DD80B31E-A55A-45F8-BB85-7CF00ED874F6}" type="presParOf" srcId="{EB0AB636-AEC2-4D3B-B64F-60E956D7666E}" destId="{68E8517A-E9E5-4F30-A3AE-25C1373FDD1C}" srcOrd="0" destOrd="0" presId="urn:microsoft.com/office/officeart/2018/2/layout/IconVerticalSolidList"/>
    <dgm:cxn modelId="{5EA0518D-A6FA-4CFA-932F-4820D841C3A0}" type="presParOf" srcId="{68E8517A-E9E5-4F30-A3AE-25C1373FDD1C}" destId="{EFCB3C22-0756-4520-894B-AE32030760F8}" srcOrd="0" destOrd="0" presId="urn:microsoft.com/office/officeart/2018/2/layout/IconVerticalSolidList"/>
    <dgm:cxn modelId="{D6381314-1E49-4C9D-AC5B-3EA3DB7C3390}" type="presParOf" srcId="{68E8517A-E9E5-4F30-A3AE-25C1373FDD1C}" destId="{00448186-4E94-4793-9972-EFC94ADDB67E}" srcOrd="1" destOrd="0" presId="urn:microsoft.com/office/officeart/2018/2/layout/IconVerticalSolidList"/>
    <dgm:cxn modelId="{4E9D4FBC-5460-4604-A759-03D4D8116D7C}" type="presParOf" srcId="{68E8517A-E9E5-4F30-A3AE-25C1373FDD1C}" destId="{8831C37B-BA48-4EB3-A03F-C510D6257069}" srcOrd="2" destOrd="0" presId="urn:microsoft.com/office/officeart/2018/2/layout/IconVerticalSolidList"/>
    <dgm:cxn modelId="{14FD44AA-CBC6-4022-8464-10E800E9D454}" type="presParOf" srcId="{68E8517A-E9E5-4F30-A3AE-25C1373FDD1C}" destId="{7A97E0F3-5304-4604-8762-8DF16D5B8B71}" srcOrd="3" destOrd="0" presId="urn:microsoft.com/office/officeart/2018/2/layout/IconVerticalSolidList"/>
    <dgm:cxn modelId="{0E5DC47E-8A0C-432E-B3F6-E5B4635A9CA4}" type="presParOf" srcId="{EB0AB636-AEC2-4D3B-B64F-60E956D7666E}" destId="{4A7C68F6-0F31-4F99-8DCF-AB9C74930CD7}" srcOrd="1" destOrd="0" presId="urn:microsoft.com/office/officeart/2018/2/layout/IconVerticalSolidList"/>
    <dgm:cxn modelId="{75EA060D-20A0-4392-A26E-25AD903E80EC}" type="presParOf" srcId="{EB0AB636-AEC2-4D3B-B64F-60E956D7666E}" destId="{5F8B57D5-7093-488A-84E5-126EB680E295}" srcOrd="2" destOrd="0" presId="urn:microsoft.com/office/officeart/2018/2/layout/IconVerticalSolidList"/>
    <dgm:cxn modelId="{379D1F78-0223-4117-A5BF-4BDB45F1C458}" type="presParOf" srcId="{5F8B57D5-7093-488A-84E5-126EB680E295}" destId="{DC6C5A89-7B71-481D-9907-B590623B78E7}" srcOrd="0" destOrd="0" presId="urn:microsoft.com/office/officeart/2018/2/layout/IconVerticalSolidList"/>
    <dgm:cxn modelId="{CC0FBBE5-2EC0-4F2F-8F78-8AB618840C9A}" type="presParOf" srcId="{5F8B57D5-7093-488A-84E5-126EB680E295}" destId="{548DB6F6-472D-46A0-BAD4-35972DB084BF}" srcOrd="1" destOrd="0" presId="urn:microsoft.com/office/officeart/2018/2/layout/IconVerticalSolidList"/>
    <dgm:cxn modelId="{4D1C7AAC-4E9A-497F-B16F-A140391E40DF}" type="presParOf" srcId="{5F8B57D5-7093-488A-84E5-126EB680E295}" destId="{C0811F89-DA8B-45DC-A321-69B1A0670BBE}" srcOrd="2" destOrd="0" presId="urn:microsoft.com/office/officeart/2018/2/layout/IconVerticalSolidList"/>
    <dgm:cxn modelId="{38459BB0-4BE9-4A5D-9122-D713BC4948D2}" type="presParOf" srcId="{5F8B57D5-7093-488A-84E5-126EB680E295}" destId="{6C60E252-B8B9-4C0E-B8A3-1630A1451E6A}" srcOrd="3" destOrd="0" presId="urn:microsoft.com/office/officeart/2018/2/layout/IconVerticalSolidList"/>
    <dgm:cxn modelId="{A59F9A3C-6C70-4C26-BBD5-8FC8A60E0E89}" type="presParOf" srcId="{EB0AB636-AEC2-4D3B-B64F-60E956D7666E}" destId="{DCD691ED-31B2-45E7-9176-8E845DEBDFA5}" srcOrd="3" destOrd="0" presId="urn:microsoft.com/office/officeart/2018/2/layout/IconVerticalSolidList"/>
    <dgm:cxn modelId="{1B0E8557-9A30-4771-8CC8-FE4849043A94}" type="presParOf" srcId="{EB0AB636-AEC2-4D3B-B64F-60E956D7666E}" destId="{9486FC91-0B13-4678-BB24-7E85804C19AA}" srcOrd="4" destOrd="0" presId="urn:microsoft.com/office/officeart/2018/2/layout/IconVerticalSolidList"/>
    <dgm:cxn modelId="{82666019-67D7-4C39-BFC8-0A61FD58DF62}" type="presParOf" srcId="{9486FC91-0B13-4678-BB24-7E85804C19AA}" destId="{8A875B42-9B7E-444A-8702-B491405EBF67}" srcOrd="0" destOrd="0" presId="urn:microsoft.com/office/officeart/2018/2/layout/IconVerticalSolidList"/>
    <dgm:cxn modelId="{E00C6E3A-5551-45F1-859A-8A329156CD09}" type="presParOf" srcId="{9486FC91-0B13-4678-BB24-7E85804C19AA}" destId="{188D5CE1-999B-4DAB-8C6F-5EA0895E317A}" srcOrd="1" destOrd="0" presId="urn:microsoft.com/office/officeart/2018/2/layout/IconVerticalSolidList"/>
    <dgm:cxn modelId="{18E44212-119A-42A9-987F-A915AF0757C2}" type="presParOf" srcId="{9486FC91-0B13-4678-BB24-7E85804C19AA}" destId="{8381AC22-AC58-4510-A40C-2CE47310F0D3}" srcOrd="2" destOrd="0" presId="urn:microsoft.com/office/officeart/2018/2/layout/IconVerticalSolidList"/>
    <dgm:cxn modelId="{BF410EE4-7FDF-4B75-BF5E-E0A3556D55D7}" type="presParOf" srcId="{9486FC91-0B13-4678-BB24-7E85804C19AA}" destId="{B2F6617D-12FD-452B-987E-820A31FAA098}" srcOrd="3" destOrd="0" presId="urn:microsoft.com/office/officeart/2018/2/layout/IconVerticalSolidList"/>
    <dgm:cxn modelId="{DDA5A3AB-343F-4FB1-A0C5-1266195A542E}" type="presParOf" srcId="{EB0AB636-AEC2-4D3B-B64F-60E956D7666E}" destId="{E3F40FBD-3BBA-4CEF-AE36-2063B7D4B891}" srcOrd="5" destOrd="0" presId="urn:microsoft.com/office/officeart/2018/2/layout/IconVerticalSolidList"/>
    <dgm:cxn modelId="{0CEA9C20-75FC-4B72-846F-E300B852DBFD}" type="presParOf" srcId="{EB0AB636-AEC2-4D3B-B64F-60E956D7666E}" destId="{73841B49-9093-4295-ACD0-9652B69EB62D}" srcOrd="6" destOrd="0" presId="urn:microsoft.com/office/officeart/2018/2/layout/IconVerticalSolidList"/>
    <dgm:cxn modelId="{40FE608E-F697-491F-B305-985FCF1746D3}" type="presParOf" srcId="{73841B49-9093-4295-ACD0-9652B69EB62D}" destId="{6CC32AA6-661A-48BB-947F-E7CED67E4487}" srcOrd="0" destOrd="0" presId="urn:microsoft.com/office/officeart/2018/2/layout/IconVerticalSolidList"/>
    <dgm:cxn modelId="{B64C44C8-8177-4CA7-9FFC-B306989828A0}" type="presParOf" srcId="{73841B49-9093-4295-ACD0-9652B69EB62D}" destId="{74366DA8-87FF-484B-BA2D-448C48351CF1}" srcOrd="1" destOrd="0" presId="urn:microsoft.com/office/officeart/2018/2/layout/IconVerticalSolidList"/>
    <dgm:cxn modelId="{63114FE2-165C-4578-992E-8BB9F3872550}" type="presParOf" srcId="{73841B49-9093-4295-ACD0-9652B69EB62D}" destId="{E04ED108-B859-47B8-AF33-7A888D6C25A5}" srcOrd="2" destOrd="0" presId="urn:microsoft.com/office/officeart/2018/2/layout/IconVerticalSolidList"/>
    <dgm:cxn modelId="{D84C25D6-7A31-438D-A57D-2BB2F9ABBC0A}" type="presParOf" srcId="{73841B49-9093-4295-ACD0-9652B69EB62D}" destId="{4FAA5A75-9DF4-4673-932A-4127BD19D880}" srcOrd="3" destOrd="0" presId="urn:microsoft.com/office/officeart/2018/2/layout/IconVerticalSolidList"/>
    <dgm:cxn modelId="{93018D86-F33A-428B-9609-F0BB527D1077}" type="presParOf" srcId="{EB0AB636-AEC2-4D3B-B64F-60E956D7666E}" destId="{D54E1A9E-8537-4247-A631-48DFF7EFE63F}" srcOrd="7" destOrd="0" presId="urn:microsoft.com/office/officeart/2018/2/layout/IconVerticalSolidList"/>
    <dgm:cxn modelId="{79A0F6A1-486C-4F39-A2A5-89FF0FCCF16B}" type="presParOf" srcId="{EB0AB636-AEC2-4D3B-B64F-60E956D7666E}" destId="{678A8D36-A568-4C84-85E4-F9E3C002F29E}" srcOrd="8" destOrd="0" presId="urn:microsoft.com/office/officeart/2018/2/layout/IconVerticalSolidList"/>
    <dgm:cxn modelId="{52AC25D8-F903-46C5-BA63-7FE9E0A22723}" type="presParOf" srcId="{678A8D36-A568-4C84-85E4-F9E3C002F29E}" destId="{CCA5EE6C-21CA-4483-B80C-86454BD0DB2D}" srcOrd="0" destOrd="0" presId="urn:microsoft.com/office/officeart/2018/2/layout/IconVerticalSolidList"/>
    <dgm:cxn modelId="{1108F454-D82E-4D8A-84A9-4DDBF265D8B8}" type="presParOf" srcId="{678A8D36-A568-4C84-85E4-F9E3C002F29E}" destId="{59CA09F6-06B6-4D8B-B80E-52D661CF57EF}" srcOrd="1" destOrd="0" presId="urn:microsoft.com/office/officeart/2018/2/layout/IconVerticalSolidList"/>
    <dgm:cxn modelId="{361A9DB8-122F-4F74-B382-50733A749FF2}" type="presParOf" srcId="{678A8D36-A568-4C84-85E4-F9E3C002F29E}" destId="{9F7F1FD9-9367-4C6A-895B-7D925F8B16F2}" srcOrd="2" destOrd="0" presId="urn:microsoft.com/office/officeart/2018/2/layout/IconVerticalSolidList"/>
    <dgm:cxn modelId="{6646EA5A-5F20-4807-81E4-52BEEE64DA15}" type="presParOf" srcId="{678A8D36-A568-4C84-85E4-F9E3C002F29E}" destId="{AFB240AF-F142-4D5C-9C27-E1775B503AB0}" srcOrd="3" destOrd="0" presId="urn:microsoft.com/office/officeart/2018/2/layout/IconVerticalSolidList"/>
    <dgm:cxn modelId="{A5AE87E8-08AF-4250-9995-7135E433FA44}" type="presParOf" srcId="{EB0AB636-AEC2-4D3B-B64F-60E956D7666E}" destId="{8759FD50-BF25-467D-9ADE-300F22898512}" srcOrd="9" destOrd="0" presId="urn:microsoft.com/office/officeart/2018/2/layout/IconVerticalSolidList"/>
    <dgm:cxn modelId="{8C9E5C8D-C92E-4D0B-9BEF-478C2D214761}" type="presParOf" srcId="{EB0AB636-AEC2-4D3B-B64F-60E956D7666E}" destId="{3EE46BE5-A40D-4BCB-895E-9DF3164CBDD2}" srcOrd="10" destOrd="0" presId="urn:microsoft.com/office/officeart/2018/2/layout/IconVerticalSolidList"/>
    <dgm:cxn modelId="{3D93DF91-B4D1-472E-89DC-2DA2AAAA2E60}" type="presParOf" srcId="{3EE46BE5-A40D-4BCB-895E-9DF3164CBDD2}" destId="{C9C7861C-17A6-445C-A040-EB06C6D07487}" srcOrd="0" destOrd="0" presId="urn:microsoft.com/office/officeart/2018/2/layout/IconVerticalSolidList"/>
    <dgm:cxn modelId="{DE60A4F7-F7F5-4CDF-80DB-304901296878}" type="presParOf" srcId="{3EE46BE5-A40D-4BCB-895E-9DF3164CBDD2}" destId="{2DF4359E-F818-41F7-A539-5A6F7EC86CE3}" srcOrd="1" destOrd="0" presId="urn:microsoft.com/office/officeart/2018/2/layout/IconVerticalSolidList"/>
    <dgm:cxn modelId="{6248DD34-AB53-422C-9E8C-C3A855ADC502}" type="presParOf" srcId="{3EE46BE5-A40D-4BCB-895E-9DF3164CBDD2}" destId="{209C0DCC-5495-4501-800C-666E3B6F3030}" srcOrd="2" destOrd="0" presId="urn:microsoft.com/office/officeart/2018/2/layout/IconVerticalSolidList"/>
    <dgm:cxn modelId="{93FCF93F-F62F-4AFB-B9C5-720AB1441570}" type="presParOf" srcId="{3EE46BE5-A40D-4BCB-895E-9DF3164CBDD2}" destId="{EF3D540E-FD2B-4948-A663-E88F372A986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CB3C22-0756-4520-894B-AE32030760F8}">
      <dsp:nvSpPr>
        <dsp:cNvPr id="0" name=""/>
        <dsp:cNvSpPr/>
      </dsp:nvSpPr>
      <dsp:spPr>
        <a:xfrm>
          <a:off x="0" y="1478"/>
          <a:ext cx="6496050" cy="63021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0448186-4E94-4793-9972-EFC94ADDB67E}">
      <dsp:nvSpPr>
        <dsp:cNvPr id="0" name=""/>
        <dsp:cNvSpPr/>
      </dsp:nvSpPr>
      <dsp:spPr>
        <a:xfrm>
          <a:off x="190639" y="143276"/>
          <a:ext cx="346616" cy="34661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7A97E0F3-5304-4604-8762-8DF16D5B8B71}">
      <dsp:nvSpPr>
        <dsp:cNvPr id="0" name=""/>
        <dsp:cNvSpPr/>
      </dsp:nvSpPr>
      <dsp:spPr>
        <a:xfrm>
          <a:off x="727895" y="1478"/>
          <a:ext cx="5768154" cy="63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698" tIns="66698" rIns="66698" bIns="66698" numCol="1" spcCol="1270" anchor="ctr" anchorCtr="0">
          <a:noAutofit/>
        </a:bodyPr>
        <a:lstStyle/>
        <a:p>
          <a:pPr marL="0" lvl="0" indent="0" algn="l" defTabSz="755650">
            <a:lnSpc>
              <a:spcPct val="90000"/>
            </a:lnSpc>
            <a:spcBef>
              <a:spcPct val="0"/>
            </a:spcBef>
            <a:spcAft>
              <a:spcPct val="35000"/>
            </a:spcAft>
            <a:buNone/>
          </a:pPr>
          <a:r>
            <a:rPr lang="fr-FR" sz="1700" b="1" kern="1200"/>
            <a:t>a) La lecture exploratoire (ou survol)</a:t>
          </a:r>
          <a:endParaRPr lang="en-US" sz="1700" kern="1200"/>
        </a:p>
      </dsp:txBody>
      <dsp:txXfrm>
        <a:off x="727895" y="1478"/>
        <a:ext cx="5768154" cy="630212"/>
      </dsp:txXfrm>
    </dsp:sp>
    <dsp:sp modelId="{DC6C5A89-7B71-481D-9907-B590623B78E7}">
      <dsp:nvSpPr>
        <dsp:cNvPr id="0" name=""/>
        <dsp:cNvSpPr/>
      </dsp:nvSpPr>
      <dsp:spPr>
        <a:xfrm>
          <a:off x="0" y="789244"/>
          <a:ext cx="6496050" cy="63021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8DB6F6-472D-46A0-BAD4-35972DB084BF}">
      <dsp:nvSpPr>
        <dsp:cNvPr id="0" name=""/>
        <dsp:cNvSpPr/>
      </dsp:nvSpPr>
      <dsp:spPr>
        <a:xfrm>
          <a:off x="190639" y="931042"/>
          <a:ext cx="346616" cy="34661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C60E252-B8B9-4C0E-B8A3-1630A1451E6A}">
      <dsp:nvSpPr>
        <dsp:cNvPr id="0" name=""/>
        <dsp:cNvSpPr/>
      </dsp:nvSpPr>
      <dsp:spPr>
        <a:xfrm>
          <a:off x="727895" y="789244"/>
          <a:ext cx="5768154" cy="63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698" tIns="66698" rIns="66698" bIns="66698" numCol="1" spcCol="1270" anchor="ctr" anchorCtr="0">
          <a:noAutofit/>
        </a:bodyPr>
        <a:lstStyle/>
        <a:p>
          <a:pPr marL="0" lvl="0" indent="0" algn="l" defTabSz="755650">
            <a:lnSpc>
              <a:spcPct val="90000"/>
            </a:lnSpc>
            <a:spcBef>
              <a:spcPct val="0"/>
            </a:spcBef>
            <a:spcAft>
              <a:spcPct val="35000"/>
            </a:spcAft>
            <a:buNone/>
          </a:pPr>
          <a:r>
            <a:rPr lang="fr-FR" sz="1700" kern="1200"/>
            <a:t>C’est la première lecture globale du texte.</a:t>
          </a:r>
          <a:br>
            <a:rPr lang="fr-FR" sz="1700" kern="1200"/>
          </a:br>
          <a:r>
            <a:rPr lang="fr-FR" sz="1700" kern="1200"/>
            <a:t>Le traducteur lit </a:t>
          </a:r>
          <a:r>
            <a:rPr lang="fr-FR" sz="1700" b="1" kern="1200"/>
            <a:t>sans traduire</a:t>
          </a:r>
          <a:r>
            <a:rPr lang="fr-FR" sz="1700" kern="1200"/>
            <a:t> et </a:t>
          </a:r>
          <a:r>
            <a:rPr lang="fr-FR" sz="1700" b="1" kern="1200"/>
            <a:t>sans s’arrêter</a:t>
          </a:r>
          <a:r>
            <a:rPr lang="fr-FR" sz="1700" kern="1200"/>
            <a:t>.</a:t>
          </a:r>
          <a:endParaRPr lang="en-US" sz="1700" kern="1200"/>
        </a:p>
      </dsp:txBody>
      <dsp:txXfrm>
        <a:off x="727895" y="789244"/>
        <a:ext cx="5768154" cy="630212"/>
      </dsp:txXfrm>
    </dsp:sp>
    <dsp:sp modelId="{8A875B42-9B7E-444A-8702-B491405EBF67}">
      <dsp:nvSpPr>
        <dsp:cNvPr id="0" name=""/>
        <dsp:cNvSpPr/>
      </dsp:nvSpPr>
      <dsp:spPr>
        <a:xfrm>
          <a:off x="0" y="1577010"/>
          <a:ext cx="6496050" cy="63021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88D5CE1-999B-4DAB-8C6F-5EA0895E317A}">
      <dsp:nvSpPr>
        <dsp:cNvPr id="0" name=""/>
        <dsp:cNvSpPr/>
      </dsp:nvSpPr>
      <dsp:spPr>
        <a:xfrm>
          <a:off x="190639" y="1718808"/>
          <a:ext cx="346616" cy="34661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2F6617D-12FD-452B-987E-820A31FAA098}">
      <dsp:nvSpPr>
        <dsp:cNvPr id="0" name=""/>
        <dsp:cNvSpPr/>
      </dsp:nvSpPr>
      <dsp:spPr>
        <a:xfrm>
          <a:off x="727895" y="1577010"/>
          <a:ext cx="5768154" cy="63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698" tIns="66698" rIns="66698" bIns="66698" numCol="1" spcCol="1270" anchor="ctr" anchorCtr="0">
          <a:noAutofit/>
        </a:bodyPr>
        <a:lstStyle/>
        <a:p>
          <a:pPr marL="0" lvl="0" indent="0" algn="l" defTabSz="755650">
            <a:lnSpc>
              <a:spcPct val="90000"/>
            </a:lnSpc>
            <a:spcBef>
              <a:spcPct val="0"/>
            </a:spcBef>
            <a:spcAft>
              <a:spcPct val="35000"/>
            </a:spcAft>
            <a:buNone/>
          </a:pPr>
          <a:r>
            <a:rPr lang="fr-FR" sz="1700" b="1" kern="1200"/>
            <a:t>Objectifs :</a:t>
          </a:r>
          <a:endParaRPr lang="en-US" sz="1700" kern="1200"/>
        </a:p>
      </dsp:txBody>
      <dsp:txXfrm>
        <a:off x="727895" y="1577010"/>
        <a:ext cx="5768154" cy="630212"/>
      </dsp:txXfrm>
    </dsp:sp>
    <dsp:sp modelId="{6CC32AA6-661A-48BB-947F-E7CED67E4487}">
      <dsp:nvSpPr>
        <dsp:cNvPr id="0" name=""/>
        <dsp:cNvSpPr/>
      </dsp:nvSpPr>
      <dsp:spPr>
        <a:xfrm>
          <a:off x="0" y="2364776"/>
          <a:ext cx="6496050" cy="630212"/>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4366DA8-87FF-484B-BA2D-448C48351CF1}">
      <dsp:nvSpPr>
        <dsp:cNvPr id="0" name=""/>
        <dsp:cNvSpPr/>
      </dsp:nvSpPr>
      <dsp:spPr>
        <a:xfrm>
          <a:off x="190639" y="2506574"/>
          <a:ext cx="346616" cy="34661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FAA5A75-9DF4-4673-932A-4127BD19D880}">
      <dsp:nvSpPr>
        <dsp:cNvPr id="0" name=""/>
        <dsp:cNvSpPr/>
      </dsp:nvSpPr>
      <dsp:spPr>
        <a:xfrm>
          <a:off x="727895" y="2364776"/>
          <a:ext cx="5768154" cy="63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698" tIns="66698" rIns="66698" bIns="66698" numCol="1" spcCol="1270" anchor="ctr" anchorCtr="0">
          <a:noAutofit/>
        </a:bodyPr>
        <a:lstStyle/>
        <a:p>
          <a:pPr marL="0" lvl="0" indent="0" algn="l" defTabSz="755650">
            <a:lnSpc>
              <a:spcPct val="90000"/>
            </a:lnSpc>
            <a:spcBef>
              <a:spcPct val="0"/>
            </a:spcBef>
            <a:spcAft>
              <a:spcPct val="35000"/>
            </a:spcAft>
            <a:buNone/>
          </a:pPr>
          <a:r>
            <a:rPr lang="fr-FR" sz="1700" kern="1200"/>
            <a:t>Identifier le </a:t>
          </a:r>
          <a:r>
            <a:rPr lang="fr-FR" sz="1700" b="1" kern="1200"/>
            <a:t>thème général</a:t>
          </a:r>
          <a:r>
            <a:rPr lang="fr-FR" sz="1700" kern="1200"/>
            <a:t>, la </a:t>
          </a:r>
          <a:r>
            <a:rPr lang="fr-FR" sz="1700" b="1" kern="1200"/>
            <a:t>structure</a:t>
          </a:r>
          <a:r>
            <a:rPr lang="fr-FR" sz="1700" kern="1200"/>
            <a:t> et le </a:t>
          </a:r>
          <a:r>
            <a:rPr lang="fr-FR" sz="1700" b="1" kern="1200"/>
            <a:t>ton</a:t>
          </a:r>
          <a:r>
            <a:rPr lang="fr-FR" sz="1700" kern="1200"/>
            <a:t> ;</a:t>
          </a:r>
          <a:endParaRPr lang="en-US" sz="1700" kern="1200"/>
        </a:p>
      </dsp:txBody>
      <dsp:txXfrm>
        <a:off x="727895" y="2364776"/>
        <a:ext cx="5768154" cy="630212"/>
      </dsp:txXfrm>
    </dsp:sp>
    <dsp:sp modelId="{CCA5EE6C-21CA-4483-B80C-86454BD0DB2D}">
      <dsp:nvSpPr>
        <dsp:cNvPr id="0" name=""/>
        <dsp:cNvSpPr/>
      </dsp:nvSpPr>
      <dsp:spPr>
        <a:xfrm>
          <a:off x="0" y="3152542"/>
          <a:ext cx="6496050" cy="630212"/>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CA09F6-06B6-4D8B-B80E-52D661CF57EF}">
      <dsp:nvSpPr>
        <dsp:cNvPr id="0" name=""/>
        <dsp:cNvSpPr/>
      </dsp:nvSpPr>
      <dsp:spPr>
        <a:xfrm>
          <a:off x="190639" y="3294340"/>
          <a:ext cx="346616" cy="34661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AFB240AF-F142-4D5C-9C27-E1775B503AB0}">
      <dsp:nvSpPr>
        <dsp:cNvPr id="0" name=""/>
        <dsp:cNvSpPr/>
      </dsp:nvSpPr>
      <dsp:spPr>
        <a:xfrm>
          <a:off x="727895" y="3152542"/>
          <a:ext cx="5768154" cy="63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698" tIns="66698" rIns="66698" bIns="66698" numCol="1" spcCol="1270" anchor="ctr" anchorCtr="0">
          <a:noAutofit/>
        </a:bodyPr>
        <a:lstStyle/>
        <a:p>
          <a:pPr marL="0" lvl="0" indent="0" algn="l" defTabSz="755650">
            <a:lnSpc>
              <a:spcPct val="90000"/>
            </a:lnSpc>
            <a:spcBef>
              <a:spcPct val="0"/>
            </a:spcBef>
            <a:spcAft>
              <a:spcPct val="35000"/>
            </a:spcAft>
            <a:buNone/>
          </a:pPr>
          <a:r>
            <a:rPr lang="fr-FR" sz="1700" kern="1200"/>
            <a:t>Repérer les </a:t>
          </a:r>
          <a:r>
            <a:rPr lang="fr-FR" sz="1700" b="1" kern="1200"/>
            <a:t>mots clés</a:t>
          </a:r>
          <a:r>
            <a:rPr lang="fr-FR" sz="1700" kern="1200"/>
            <a:t> et les </a:t>
          </a:r>
          <a:r>
            <a:rPr lang="fr-FR" sz="1700" b="1" kern="1200"/>
            <a:t>termes spécialisés</a:t>
          </a:r>
          <a:r>
            <a:rPr lang="fr-FR" sz="1700" kern="1200"/>
            <a:t> ;</a:t>
          </a:r>
          <a:endParaRPr lang="en-US" sz="1700" kern="1200"/>
        </a:p>
      </dsp:txBody>
      <dsp:txXfrm>
        <a:off x="727895" y="3152542"/>
        <a:ext cx="5768154" cy="630212"/>
      </dsp:txXfrm>
    </dsp:sp>
    <dsp:sp modelId="{C9C7861C-17A6-445C-A040-EB06C6D07487}">
      <dsp:nvSpPr>
        <dsp:cNvPr id="0" name=""/>
        <dsp:cNvSpPr/>
      </dsp:nvSpPr>
      <dsp:spPr>
        <a:xfrm>
          <a:off x="0" y="3940308"/>
          <a:ext cx="6496050" cy="63021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DF4359E-F818-41F7-A539-5A6F7EC86CE3}">
      <dsp:nvSpPr>
        <dsp:cNvPr id="0" name=""/>
        <dsp:cNvSpPr/>
      </dsp:nvSpPr>
      <dsp:spPr>
        <a:xfrm>
          <a:off x="190639" y="4082106"/>
          <a:ext cx="346616" cy="34661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9050"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F3D540E-FD2B-4948-A663-E88F372A986B}">
      <dsp:nvSpPr>
        <dsp:cNvPr id="0" name=""/>
        <dsp:cNvSpPr/>
      </dsp:nvSpPr>
      <dsp:spPr>
        <a:xfrm>
          <a:off x="727895" y="3940308"/>
          <a:ext cx="5768154" cy="6302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698" tIns="66698" rIns="66698" bIns="66698" numCol="1" spcCol="1270" anchor="ctr" anchorCtr="0">
          <a:noAutofit/>
        </a:bodyPr>
        <a:lstStyle/>
        <a:p>
          <a:pPr marL="0" lvl="0" indent="0" algn="l" defTabSz="755650">
            <a:lnSpc>
              <a:spcPct val="90000"/>
            </a:lnSpc>
            <a:spcBef>
              <a:spcPct val="0"/>
            </a:spcBef>
            <a:spcAft>
              <a:spcPct val="35000"/>
            </a:spcAft>
            <a:buNone/>
          </a:pPr>
          <a:r>
            <a:rPr lang="fr-FR" sz="1700" kern="1200"/>
            <a:t>Distinguer les </a:t>
          </a:r>
          <a:r>
            <a:rPr lang="fr-FR" sz="1700" b="1" kern="1200"/>
            <a:t>parties principales</a:t>
          </a:r>
          <a:r>
            <a:rPr lang="fr-FR" sz="1700" kern="1200"/>
            <a:t> du texte.</a:t>
          </a:r>
          <a:endParaRPr lang="en-US" sz="1700" kern="1200"/>
        </a:p>
      </dsp:txBody>
      <dsp:txXfrm>
        <a:off x="727895" y="3940308"/>
        <a:ext cx="5768154" cy="63021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743373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7047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5571362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Cliquez pour modifier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1134045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82946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391313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869432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9035618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5454381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20229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688825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61108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68876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597908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372649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7" name="Date Placeholder 4"/>
          <p:cNvSpPr>
            <a:spLocks noGrp="1"/>
          </p:cNvSpPr>
          <p:nvPr>
            <p:ph type="dt" sz="half" idx="10"/>
          </p:nvPr>
        </p:nvSpPr>
        <p:spPr/>
        <p:txBody>
          <a:bodyPr/>
          <a:lstStyle/>
          <a:p>
            <a:fld id="{48A87A34-81AB-432B-8DAE-1953F412C126}" type="datetimeFigureOut">
              <a:rPr lang="en-US" smtClean="0"/>
              <a:t>12/8/2025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112384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493055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fr-FR"/>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12/8/2025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5643579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lemonde.fr/societe/article/2025/07/07/la-pauvrete-et-les-inegalites-au-plus-haut-depuis-trente-ans_6619650_3224.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insee.fr/fr/statistiques/8600989"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460CDF-9206-5B5F-9896-A38C3FE026A2}"/>
              </a:ext>
            </a:extLst>
          </p:cNvPr>
          <p:cNvSpPr>
            <a:spLocks noGrp="1"/>
          </p:cNvSpPr>
          <p:nvPr>
            <p:ph type="ctrTitle"/>
          </p:nvPr>
        </p:nvSpPr>
        <p:spPr>
          <a:xfrm>
            <a:off x="1683171" y="2080620"/>
            <a:ext cx="8825658" cy="1945691"/>
          </a:xfrm>
        </p:spPr>
        <p:txBody>
          <a:bodyPr/>
          <a:lstStyle/>
          <a:p>
            <a:pPr algn="ctr"/>
            <a:r>
              <a:rPr lang="fr-FR" sz="4800" b="1" dirty="0"/>
              <a:t>LA LECTURE EN TRADUCTION (suite)</a:t>
            </a:r>
          </a:p>
        </p:txBody>
      </p:sp>
      <p:sp>
        <p:nvSpPr>
          <p:cNvPr id="3" name="Sous-titre 2">
            <a:extLst>
              <a:ext uri="{FF2B5EF4-FFF2-40B4-BE49-F238E27FC236}">
                <a16:creationId xmlns:a16="http://schemas.microsoft.com/office/drawing/2014/main" id="{703D25C1-97A0-403D-50F4-8416D6711115}"/>
              </a:ext>
            </a:extLst>
          </p:cNvPr>
          <p:cNvSpPr>
            <a:spLocks noGrp="1"/>
          </p:cNvSpPr>
          <p:nvPr>
            <p:ph type="subTitle" idx="1"/>
          </p:nvPr>
        </p:nvSpPr>
        <p:spPr/>
        <p:txBody>
          <a:bodyPr/>
          <a:lstStyle/>
          <a:p>
            <a:r>
              <a:rPr lang="fr-FR" b="1" dirty="0"/>
              <a:t>21-10-2025</a:t>
            </a:r>
          </a:p>
        </p:txBody>
      </p:sp>
    </p:spTree>
    <p:extLst>
      <p:ext uri="{BB962C8B-B14F-4D97-AF65-F5344CB8AC3E}">
        <p14:creationId xmlns:p14="http://schemas.microsoft.com/office/powerpoint/2010/main" val="2470637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9CF3C292-0B88-3207-DBEC-2509CA93E56C}"/>
            </a:ext>
          </a:extLst>
        </p:cNvPr>
        <p:cNvGrpSpPr/>
        <p:nvPr/>
      </p:nvGrpSpPr>
      <p:grpSpPr>
        <a:xfrm>
          <a:off x="0" y="0"/>
          <a:ext cx="0" cy="0"/>
          <a:chOff x="0" y="0"/>
          <a:chExt cx="0" cy="0"/>
        </a:xfrm>
      </p:grpSpPr>
      <p:graphicFrame>
        <p:nvGraphicFramePr>
          <p:cNvPr id="13" name="Espace réservé du contenu 12">
            <a:extLst>
              <a:ext uri="{FF2B5EF4-FFF2-40B4-BE49-F238E27FC236}">
                <a16:creationId xmlns:a16="http://schemas.microsoft.com/office/drawing/2014/main" id="{CF5EDE06-FF73-843B-5071-0AAE4FFEEA68}"/>
              </a:ext>
            </a:extLst>
          </p:cNvPr>
          <p:cNvGraphicFramePr>
            <a:graphicFrameLocks noGrp="1"/>
          </p:cNvGraphicFramePr>
          <p:nvPr>
            <p:ph idx="1"/>
            <p:extLst>
              <p:ext uri="{D42A27DB-BD31-4B8C-83A1-F6EECF244321}">
                <p14:modId xmlns:p14="http://schemas.microsoft.com/office/powerpoint/2010/main" val="577532988"/>
              </p:ext>
            </p:extLst>
          </p:nvPr>
        </p:nvGraphicFramePr>
        <p:xfrm>
          <a:off x="-1" y="-11431"/>
          <a:ext cx="12192000" cy="7158022"/>
        </p:xfrm>
        <a:graphic>
          <a:graphicData uri="http://schemas.openxmlformats.org/drawingml/2006/table">
            <a:tbl>
              <a:tblPr firstRow="1" firstCol="1" bandRow="1">
                <a:tableStyleId>{5C22544A-7EE6-4342-B048-85BDC9FD1C3A}</a:tableStyleId>
              </a:tblPr>
              <a:tblGrid>
                <a:gridCol w="1603167">
                  <a:extLst>
                    <a:ext uri="{9D8B030D-6E8A-4147-A177-3AD203B41FA5}">
                      <a16:colId xmlns:a16="http://schemas.microsoft.com/office/drawing/2014/main" val="3307060186"/>
                    </a:ext>
                  </a:extLst>
                </a:gridCol>
                <a:gridCol w="1878759">
                  <a:extLst>
                    <a:ext uri="{9D8B030D-6E8A-4147-A177-3AD203B41FA5}">
                      <a16:colId xmlns:a16="http://schemas.microsoft.com/office/drawing/2014/main" val="38263358"/>
                    </a:ext>
                  </a:extLst>
                </a:gridCol>
                <a:gridCol w="2208458">
                  <a:extLst>
                    <a:ext uri="{9D8B030D-6E8A-4147-A177-3AD203B41FA5}">
                      <a16:colId xmlns:a16="http://schemas.microsoft.com/office/drawing/2014/main" val="1476853266"/>
                    </a:ext>
                  </a:extLst>
                </a:gridCol>
                <a:gridCol w="3043691">
                  <a:extLst>
                    <a:ext uri="{9D8B030D-6E8A-4147-A177-3AD203B41FA5}">
                      <a16:colId xmlns:a16="http://schemas.microsoft.com/office/drawing/2014/main" val="204121445"/>
                    </a:ext>
                  </a:extLst>
                </a:gridCol>
                <a:gridCol w="3457925">
                  <a:extLst>
                    <a:ext uri="{9D8B030D-6E8A-4147-A177-3AD203B41FA5}">
                      <a16:colId xmlns:a16="http://schemas.microsoft.com/office/drawing/2014/main" val="2419948507"/>
                    </a:ext>
                  </a:extLst>
                </a:gridCol>
              </a:tblGrid>
              <a:tr h="251032">
                <a:tc>
                  <a:txBody>
                    <a:bodyPr/>
                    <a:lstStyle/>
                    <a:p>
                      <a:pPr>
                        <a:lnSpc>
                          <a:spcPct val="115000"/>
                        </a:lnSpc>
                        <a:spcAft>
                          <a:spcPts val="800"/>
                        </a:spcAft>
                        <a:buNone/>
                      </a:pPr>
                      <a:r>
                        <a:rPr lang="fr-FR" sz="1200" kern="100">
                          <a:effectLst/>
                        </a:rPr>
                        <a:t>Étape</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Description</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Extrait du texte</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dirty="0">
                          <a:effectLst/>
                        </a:rPr>
                        <a:t>Traduction trilingue (FR / EN / AR)</a:t>
                      </a:r>
                      <a:endParaRPr lang="fr-FR" sz="1200" kern="100" dirty="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Explication pédagogique</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extLst>
                  <a:ext uri="{0D108BD9-81ED-4DB2-BD59-A6C34878D82A}">
                    <a16:rowId xmlns:a16="http://schemas.microsoft.com/office/drawing/2014/main" val="2312282758"/>
                  </a:ext>
                </a:extLst>
              </a:tr>
              <a:tr h="1100184">
                <a:tc>
                  <a:txBody>
                    <a:bodyPr/>
                    <a:lstStyle/>
                    <a:p>
                      <a:pPr>
                        <a:lnSpc>
                          <a:spcPct val="115000"/>
                        </a:lnSpc>
                        <a:spcAft>
                          <a:spcPts val="800"/>
                        </a:spcAft>
                        <a:buNone/>
                      </a:pPr>
                      <a:r>
                        <a:rPr lang="fr-FR" sz="1200" kern="100" dirty="0">
                          <a:effectLst/>
                        </a:rPr>
                        <a:t>1 Mise en situation du texte</a:t>
                      </a:r>
                      <a:endParaRPr lang="fr-FR" sz="1200" kern="100" dirty="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Identifier le genre, la source, le contexte, le public cible et la finalité du texte avant de lire en détail.</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en-US" sz="1200" kern="100">
                          <a:effectLst/>
                        </a:rPr>
                        <a:t>Source : The Guardian, rubrique « Environment », mars 2023. Titre : “Climate Change and Water Scarcity: A Challenge for the Mediterranean.”</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FR : « Le changement climatique et la rareté de l’eau : un défi pour la Méditerranée. » AR : </a:t>
                      </a:r>
                      <a:r>
                        <a:rPr lang="ar-SA" sz="1200" kern="100">
                          <a:effectLst/>
                        </a:rPr>
                        <a:t>التغير المناخي وندرة المياه: تحدٍّ لمنطقة البحر الأبيض المتوسط</a:t>
                      </a:r>
                      <a:r>
                        <a:rPr lang="fr-FR" sz="1200" kern="100">
                          <a:effectLst/>
                        </a:rPr>
                        <a:t>.</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Le traducteur détermine qu’il s’agit d’un article d’actualité environnementale à visée informative. Cela oriente la lecture vers un ton neutre, explicatif et scientifique vulgarisé.</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extLst>
                  <a:ext uri="{0D108BD9-81ED-4DB2-BD59-A6C34878D82A}">
                    <a16:rowId xmlns:a16="http://schemas.microsoft.com/office/drawing/2014/main" val="3040069345"/>
                  </a:ext>
                </a:extLst>
              </a:tr>
              <a:tr h="1099849">
                <a:tc>
                  <a:txBody>
                    <a:bodyPr/>
                    <a:lstStyle/>
                    <a:p>
                      <a:pPr>
                        <a:lnSpc>
                          <a:spcPct val="115000"/>
                        </a:lnSpc>
                        <a:spcAft>
                          <a:spcPts val="800"/>
                        </a:spcAft>
                        <a:buNone/>
                      </a:pPr>
                      <a:r>
                        <a:rPr lang="fr-FR" sz="1200" kern="100" dirty="0">
                          <a:effectLst/>
                        </a:rPr>
                        <a:t>2 Lecture exploratoire (globale)</a:t>
                      </a:r>
                      <a:endParaRPr lang="fr-FR" sz="1200" kern="100" dirty="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Lecture rapide pour saisir le thème, le ton et la structure générale sans entrer dans le détail.</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en-US" sz="1200" kern="100" dirty="0">
                          <a:effectLst/>
                        </a:rPr>
                        <a:t>“Rising temperatures are reducing rainfall and accelerating desertification in North Africa.”</a:t>
                      </a:r>
                      <a:endParaRPr lang="fr-FR" sz="1200" kern="100" dirty="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FR : « La hausse des températures réduit les précipitations et accélère la désertification en Afrique du Nord. » AR : </a:t>
                      </a:r>
                      <a:r>
                        <a:rPr lang="ar-SA" sz="1200" kern="100">
                          <a:effectLst/>
                        </a:rPr>
                        <a:t>تؤدي زيادة درجات الحرارة إلى انخفاض معدلات الأمطار وتسريع وتيرة التصحّر في شمال إفريقيا</a:t>
                      </a:r>
                      <a:r>
                        <a:rPr lang="fr-FR" sz="1200" kern="100">
                          <a:effectLst/>
                        </a:rPr>
                        <a:t>.</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La lecture globale permet d’identifier les idées clés : cause (hausse des températures) → effet (sécheresse, désertification). Le ton est objectif et factuel.</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extLst>
                  <a:ext uri="{0D108BD9-81ED-4DB2-BD59-A6C34878D82A}">
                    <a16:rowId xmlns:a16="http://schemas.microsoft.com/office/drawing/2014/main" val="164415090"/>
                  </a:ext>
                </a:extLst>
              </a:tr>
              <a:tr h="1100184">
                <a:tc>
                  <a:txBody>
                    <a:bodyPr/>
                    <a:lstStyle/>
                    <a:p>
                      <a:pPr>
                        <a:lnSpc>
                          <a:spcPct val="115000"/>
                        </a:lnSpc>
                        <a:spcAft>
                          <a:spcPts val="800"/>
                        </a:spcAft>
                        <a:buNone/>
                      </a:pPr>
                      <a:r>
                        <a:rPr lang="fr-FR" sz="1200" kern="100" dirty="0">
                          <a:effectLst/>
                        </a:rPr>
                        <a:t>3 Lecture analytique (détaillée)</a:t>
                      </a:r>
                      <a:endParaRPr lang="fr-FR" sz="1200" kern="100" dirty="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Lecture phrase par phrase pour repérer les termes techniques, expressions idiomatiques, structures complexes.</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en-US" sz="1200" kern="100">
                          <a:effectLst/>
                        </a:rPr>
                        <a:t>“Experts warn that water scarcity could fuel migration and social tensions.”</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FR : « Les experts avertissent que la rareté de l’eau pourrait alimenter la migration et les tensions sociales. » AR : </a:t>
                      </a:r>
                      <a:r>
                        <a:rPr lang="ar-SA" sz="1200" kern="100">
                          <a:effectLst/>
                        </a:rPr>
                        <a:t>يحذّر الخبراء من أن ندرة المياه قد تؤجّج الهجرة والتوترات الاجتماعية</a:t>
                      </a:r>
                      <a:r>
                        <a:rPr lang="fr-FR" sz="1200" kern="100">
                          <a:effectLst/>
                        </a:rPr>
                        <a:t>.</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Le mot fuel n’a pas ici le sens de “carburant”, mais de “stimuler” ou “aggraver”. Lecture analytique = comprendre le sens figuré.</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extLst>
                  <a:ext uri="{0D108BD9-81ED-4DB2-BD59-A6C34878D82A}">
                    <a16:rowId xmlns:a16="http://schemas.microsoft.com/office/drawing/2014/main" val="3454488775"/>
                  </a:ext>
                </a:extLst>
              </a:tr>
              <a:tr h="1100184">
                <a:tc>
                  <a:txBody>
                    <a:bodyPr/>
                    <a:lstStyle/>
                    <a:p>
                      <a:pPr>
                        <a:lnSpc>
                          <a:spcPct val="115000"/>
                        </a:lnSpc>
                        <a:spcAft>
                          <a:spcPts val="800"/>
                        </a:spcAft>
                        <a:buNone/>
                      </a:pPr>
                      <a:r>
                        <a:rPr lang="fr-FR" sz="1200" kern="100" dirty="0">
                          <a:effectLst/>
                        </a:rPr>
                        <a:t>4 Recherche documentaire et terminologique</a:t>
                      </a:r>
                      <a:endParaRPr lang="fr-FR" sz="1200" kern="100" dirty="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Vérification des termes spécialisés, consultation de glossaires ou rapports officiels.</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Terme clé : water scarcity</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FR : « rareté de l’eau » AR : </a:t>
                      </a:r>
                      <a:r>
                        <a:rPr lang="ar-SA" sz="1200" kern="100">
                          <a:effectLst/>
                        </a:rPr>
                        <a:t>ندرة المياه</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Une lecture rapide pourrait conduire à “pénurie d’eau” (water shortage). Or scarcity a un sens plus général et structurel : manque chronique, pas seulement temporaire. La recherche terminologique garantit la justesse.</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extLst>
                  <a:ext uri="{0D108BD9-81ED-4DB2-BD59-A6C34878D82A}">
                    <a16:rowId xmlns:a16="http://schemas.microsoft.com/office/drawing/2014/main" val="1364829736"/>
                  </a:ext>
                </a:extLst>
              </a:tr>
              <a:tr h="885143">
                <a:tc>
                  <a:txBody>
                    <a:bodyPr/>
                    <a:lstStyle/>
                    <a:p>
                      <a:pPr>
                        <a:lnSpc>
                          <a:spcPct val="115000"/>
                        </a:lnSpc>
                        <a:spcAft>
                          <a:spcPts val="800"/>
                        </a:spcAft>
                        <a:buNone/>
                      </a:pPr>
                      <a:r>
                        <a:rPr lang="fr-FR" sz="1200" kern="100" dirty="0">
                          <a:effectLst/>
                        </a:rPr>
                        <a:t>5 Lecture interprétative (ou critique)</a:t>
                      </a:r>
                      <a:endParaRPr lang="fr-FR" sz="1200" kern="100" dirty="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Lire pour comprendre l’intention de l’auteur, le sous-texte, les enjeux idéologiques ou culturels.</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en-US" sz="1200" kern="100">
                          <a:effectLst/>
                        </a:rPr>
                        <a:t>“Without regional cooperation, the crisis could undermine stability across borders.”</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FR : « Sans coopération régionale, la crise pourrait compromettre la stabilité au-delà des frontières. » AR : </a:t>
                      </a:r>
                      <a:r>
                        <a:rPr lang="ar-SA" sz="1200" kern="100">
                          <a:effectLst/>
                        </a:rPr>
                        <a:t>من دون تعاون إقليمي، قد تُقوّض الأزمة الاستقرار عبر الحدود</a:t>
                      </a:r>
                      <a:r>
                        <a:rPr lang="fr-FR" sz="1200" kern="100">
                          <a:effectLst/>
                        </a:rPr>
                        <a:t>.</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Le traducteur perçoit ici un appel implicite à la solidarité internationale. La lecture interprétative permet de saisir la posture de l’auteur : critique, mais constructive.</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extLst>
                  <a:ext uri="{0D108BD9-81ED-4DB2-BD59-A6C34878D82A}">
                    <a16:rowId xmlns:a16="http://schemas.microsoft.com/office/drawing/2014/main" val="3225513053"/>
                  </a:ext>
                </a:extLst>
              </a:tr>
              <a:tr h="1321421">
                <a:tc>
                  <a:txBody>
                    <a:bodyPr/>
                    <a:lstStyle/>
                    <a:p>
                      <a:pPr>
                        <a:lnSpc>
                          <a:spcPct val="115000"/>
                        </a:lnSpc>
                        <a:spcAft>
                          <a:spcPts val="800"/>
                        </a:spcAft>
                        <a:buNone/>
                      </a:pPr>
                      <a:r>
                        <a:rPr lang="fr-FR" sz="1200" kern="100" dirty="0">
                          <a:effectLst/>
                        </a:rPr>
                        <a:t>6 Reformulation préparatoire</a:t>
                      </a:r>
                      <a:endParaRPr lang="fr-FR" sz="1200" kern="100" dirty="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Reformuler le sens du texte avec ses propres mots avant de traduire, pour valider la compréhension.</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a:effectLst/>
                        </a:rPr>
                        <a:t>Reformulation synthétique : L’article explique que le réchauffement climatique provoque la sécheresse et menace la stabilité régionale si aucune coopération n’est engagée.</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en-US" sz="1200" kern="100">
                          <a:effectLst/>
                        </a:rPr>
                        <a:t>EN : The article explains that climate change is intensifying drought and could threaten regional stability if cooperation fails. </a:t>
                      </a:r>
                      <a:r>
                        <a:rPr lang="fr-FR" sz="1200" kern="100">
                          <a:effectLst/>
                        </a:rPr>
                        <a:t>AR : </a:t>
                      </a:r>
                      <a:r>
                        <a:rPr lang="ar-SA" sz="1200" kern="100">
                          <a:effectLst/>
                        </a:rPr>
                        <a:t>يُوضّح المقال أن التغيّر المناخي يزيد الجفاف وقد يهدّد الاستقرار الإقليمي في حال غياب التعاون</a:t>
                      </a:r>
                      <a:r>
                        <a:rPr lang="fr-FR" sz="1200" kern="100">
                          <a:effectLst/>
                        </a:rPr>
                        <a:t>.</a:t>
                      </a:r>
                      <a:endParaRPr lang="fr-FR" sz="1200" kern="10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tc>
                  <a:txBody>
                    <a:bodyPr/>
                    <a:lstStyle/>
                    <a:p>
                      <a:pPr>
                        <a:lnSpc>
                          <a:spcPct val="115000"/>
                        </a:lnSpc>
                        <a:spcAft>
                          <a:spcPts val="800"/>
                        </a:spcAft>
                        <a:buNone/>
                      </a:pPr>
                      <a:r>
                        <a:rPr lang="fr-FR" sz="1200" kern="100" dirty="0">
                          <a:effectLst/>
                        </a:rPr>
                        <a:t>La reformulation montre que le traducteur a compris le sens global. Ce travail précède la traduction proprement dite et évite les contresens.</a:t>
                      </a:r>
                      <a:endParaRPr lang="fr-FR" sz="1200" kern="100" dirty="0">
                        <a:effectLst/>
                        <a:latin typeface="Aptos" panose="020B0004020202020204" pitchFamily="34" charset="0"/>
                        <a:ea typeface="Aptos" panose="020B0004020202020204" pitchFamily="34" charset="0"/>
                        <a:cs typeface="Arial" panose="020B0604020202020204" pitchFamily="34" charset="0"/>
                      </a:endParaRPr>
                    </a:p>
                  </a:txBody>
                  <a:tcPr marL="3021" marR="3021" marT="3021" marB="3021" anchor="ctr"/>
                </a:tc>
                <a:extLst>
                  <a:ext uri="{0D108BD9-81ED-4DB2-BD59-A6C34878D82A}">
                    <a16:rowId xmlns:a16="http://schemas.microsoft.com/office/drawing/2014/main" val="1681639012"/>
                  </a:ext>
                </a:extLst>
              </a:tr>
            </a:tbl>
          </a:graphicData>
        </a:graphic>
      </p:graphicFrame>
    </p:spTree>
    <p:extLst>
      <p:ext uri="{BB962C8B-B14F-4D97-AF65-F5344CB8AC3E}">
        <p14:creationId xmlns:p14="http://schemas.microsoft.com/office/powerpoint/2010/main" val="37786175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317D7F-8F9D-BF36-0C17-79988DF21A33}"/>
              </a:ext>
            </a:extLst>
          </p:cNvPr>
          <p:cNvSpPr>
            <a:spLocks noGrp="1"/>
          </p:cNvSpPr>
          <p:nvPr>
            <p:ph type="title"/>
          </p:nvPr>
        </p:nvSpPr>
        <p:spPr>
          <a:xfrm>
            <a:off x="1294362" y="2662817"/>
            <a:ext cx="9603275" cy="587136"/>
          </a:xfrm>
        </p:spPr>
        <p:txBody>
          <a:bodyPr>
            <a:normAutofit/>
          </a:bodyPr>
          <a:lstStyle/>
          <a:p>
            <a:pPr algn="ctr"/>
            <a:r>
              <a:rPr lang="fr-FR" sz="3200" b="1" dirty="0"/>
              <a:t>La mise en situation</a:t>
            </a:r>
          </a:p>
        </p:txBody>
      </p:sp>
    </p:spTree>
    <p:extLst>
      <p:ext uri="{BB962C8B-B14F-4D97-AF65-F5344CB8AC3E}">
        <p14:creationId xmlns:p14="http://schemas.microsoft.com/office/powerpoint/2010/main" val="3489554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EAECD75D-4488-2E38-D538-FF9B2B1DB89D}"/>
              </a:ext>
            </a:extLst>
          </p:cNvPr>
          <p:cNvSpPr>
            <a:spLocks noGrp="1"/>
          </p:cNvSpPr>
          <p:nvPr>
            <p:ph type="title"/>
          </p:nvPr>
        </p:nvSpPr>
        <p:spPr>
          <a:xfrm>
            <a:off x="1171360" y="342421"/>
            <a:ext cx="9603275" cy="498238"/>
          </a:xfrm>
        </p:spPr>
        <p:txBody>
          <a:bodyPr>
            <a:noAutofit/>
          </a:bodyPr>
          <a:lstStyle/>
          <a:p>
            <a:r>
              <a:rPr lang="fr-FR" sz="2800" b="1" dirty="0"/>
              <a:t>Exemple </a:t>
            </a:r>
          </a:p>
        </p:txBody>
      </p:sp>
      <p:sp>
        <p:nvSpPr>
          <p:cNvPr id="3" name="Espace réservé du contenu 2">
            <a:extLst>
              <a:ext uri="{FF2B5EF4-FFF2-40B4-BE49-F238E27FC236}">
                <a16:creationId xmlns:a16="http://schemas.microsoft.com/office/drawing/2014/main" id="{35077DA0-DA89-7D84-40D0-F423EF915EA8}"/>
              </a:ext>
            </a:extLst>
          </p:cNvPr>
          <p:cNvSpPr>
            <a:spLocks noGrp="1"/>
          </p:cNvSpPr>
          <p:nvPr>
            <p:ph idx="1"/>
          </p:nvPr>
        </p:nvSpPr>
        <p:spPr>
          <a:xfrm>
            <a:off x="1294363" y="1802196"/>
            <a:ext cx="9603275" cy="3934926"/>
          </a:xfrm>
        </p:spPr>
        <p:txBody>
          <a:bodyPr>
            <a:noAutofit/>
          </a:bodyPr>
          <a:lstStyle/>
          <a:p>
            <a:pPr>
              <a:buFont typeface="Arial" panose="020B0604020202020204" pitchFamily="34" charset="0"/>
              <a:buChar char="•"/>
            </a:pPr>
            <a:r>
              <a:rPr lang="fr-FR" sz="2400" b="1" dirty="0"/>
              <a:t>Source : </a:t>
            </a:r>
            <a:r>
              <a:rPr lang="fr-FR" sz="2400" dirty="0"/>
              <a:t>“La pauvreté et les inégalités au plus haut depuis trente ans”</a:t>
            </a:r>
          </a:p>
          <a:p>
            <a:pPr>
              <a:buFont typeface="Arial" panose="020B0604020202020204" pitchFamily="34" charset="0"/>
              <a:buChar char="•"/>
            </a:pPr>
            <a:r>
              <a:rPr lang="fr-FR" sz="2400" b="1" dirty="0"/>
              <a:t>Journal :</a:t>
            </a:r>
            <a:r>
              <a:rPr lang="fr-FR" sz="2400" dirty="0"/>
              <a:t> Le Monde</a:t>
            </a:r>
          </a:p>
          <a:p>
            <a:pPr>
              <a:buFont typeface="Arial" panose="020B0604020202020204" pitchFamily="34" charset="0"/>
              <a:buChar char="•"/>
            </a:pPr>
            <a:r>
              <a:rPr lang="fr-FR" sz="2400" b="1" dirty="0"/>
              <a:t>Date :</a:t>
            </a:r>
            <a:r>
              <a:rPr lang="fr-FR" sz="2400" dirty="0"/>
              <a:t> 7 juillet 2025</a:t>
            </a:r>
          </a:p>
          <a:p>
            <a:pPr>
              <a:buFont typeface="Arial" panose="020B0604020202020204" pitchFamily="34" charset="0"/>
              <a:buChar char="•"/>
            </a:pPr>
            <a:r>
              <a:rPr lang="fr-FR" sz="2400" b="1" dirty="0"/>
              <a:t>Rubrique : </a:t>
            </a:r>
            <a:r>
              <a:rPr lang="fr-FR" sz="2400" dirty="0"/>
              <a:t>Société</a:t>
            </a:r>
          </a:p>
          <a:p>
            <a:pPr>
              <a:buFont typeface="Arial" panose="020B0604020202020204" pitchFamily="34" charset="0"/>
              <a:buChar char="•"/>
            </a:pPr>
            <a:r>
              <a:rPr lang="fr-FR" sz="2400" b="1" dirty="0"/>
              <a:t>Lien : </a:t>
            </a:r>
            <a:r>
              <a:rPr lang="fr-FR" sz="2400" b="1" dirty="0">
                <a:hlinkClick r:id="rId2"/>
              </a:rPr>
              <a:t>https://www.lemonde.fr/societe/article/2025/07/07/la-pauvrete-et-les-inegalites-au-plus-haut-depuis-trente-ans_6619650_3224.html</a:t>
            </a:r>
            <a:endParaRPr lang="fr-FR" sz="2400" dirty="0"/>
          </a:p>
        </p:txBody>
      </p:sp>
    </p:spTree>
    <p:extLst>
      <p:ext uri="{BB962C8B-B14F-4D97-AF65-F5344CB8AC3E}">
        <p14:creationId xmlns:p14="http://schemas.microsoft.com/office/powerpoint/2010/main" val="38582298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C39A3D-D4C0-1231-21D8-8C73601D9A8C}"/>
            </a:ext>
          </a:extLst>
        </p:cNvPr>
        <p:cNvGrpSpPr/>
        <p:nvPr/>
      </p:nvGrpSpPr>
      <p:grpSpPr>
        <a:xfrm>
          <a:off x="0" y="0"/>
          <a:ext cx="0" cy="0"/>
          <a:chOff x="0" y="0"/>
          <a:chExt cx="0" cy="0"/>
        </a:xfrm>
      </p:grpSpPr>
      <p:sp>
        <p:nvSpPr>
          <p:cNvPr id="5" name="Titre 4">
            <a:extLst>
              <a:ext uri="{FF2B5EF4-FFF2-40B4-BE49-F238E27FC236}">
                <a16:creationId xmlns:a16="http://schemas.microsoft.com/office/drawing/2014/main" id="{7F3702EE-6D58-0723-3AA3-0DB8801B89DC}"/>
              </a:ext>
            </a:extLst>
          </p:cNvPr>
          <p:cNvSpPr>
            <a:spLocks noGrp="1"/>
          </p:cNvSpPr>
          <p:nvPr>
            <p:ph type="title"/>
          </p:nvPr>
        </p:nvSpPr>
        <p:spPr>
          <a:xfrm>
            <a:off x="1451579" y="342421"/>
            <a:ext cx="9603275" cy="498238"/>
          </a:xfrm>
        </p:spPr>
        <p:txBody>
          <a:bodyPr>
            <a:noAutofit/>
          </a:bodyPr>
          <a:lstStyle/>
          <a:p>
            <a:r>
              <a:rPr lang="fr-FR" sz="2800" b="1" dirty="0"/>
              <a:t>Extrait de l’article</a:t>
            </a:r>
          </a:p>
        </p:txBody>
      </p:sp>
      <p:sp>
        <p:nvSpPr>
          <p:cNvPr id="3" name="Espace réservé du contenu 2">
            <a:extLst>
              <a:ext uri="{FF2B5EF4-FFF2-40B4-BE49-F238E27FC236}">
                <a16:creationId xmlns:a16="http://schemas.microsoft.com/office/drawing/2014/main" id="{4188C3FA-E1F1-1A08-3A2D-B11F9C451C8E}"/>
              </a:ext>
            </a:extLst>
          </p:cNvPr>
          <p:cNvSpPr>
            <a:spLocks noGrp="1"/>
          </p:cNvSpPr>
          <p:nvPr>
            <p:ph idx="1"/>
          </p:nvPr>
        </p:nvSpPr>
        <p:spPr>
          <a:xfrm>
            <a:off x="1622730" y="1787447"/>
            <a:ext cx="8946541" cy="4195481"/>
          </a:xfrm>
        </p:spPr>
        <p:txBody>
          <a:bodyPr>
            <a:normAutofit fontScale="92500" lnSpcReduction="10000"/>
          </a:bodyPr>
          <a:lstStyle/>
          <a:p>
            <a:pPr marL="0" indent="0">
              <a:buNone/>
            </a:pPr>
            <a:r>
              <a:rPr lang="fr-FR" dirty="0"/>
              <a:t>Cela fait presque trente ans que l’Institut national de la statistique et des études économiques (Insee) mesure, chaque année, la pauvreté et les inégalités au sein de la population de France métropolitaine vivant en logement ordinaire. Jamais celles-ci n’avaient atteint les sommets enregistrés pour l’année 2023, </a:t>
            </a:r>
            <a:r>
              <a:rPr lang="fr-FR" dirty="0">
                <a:hlinkClick r:id="rId2" tooltip="Nouvelle fenêtre"/>
              </a:rPr>
              <a:t>publiés lundi 7 juillet</a:t>
            </a:r>
            <a:r>
              <a:rPr lang="fr-FR" dirty="0"/>
              <a:t> : 9,8 millions d’habitants vivent sous le seuil de pauvreté monétaire, fixé à 60 % du revenu mensuel médian, soit 1 288 euros, pour une personne seule.</a:t>
            </a:r>
          </a:p>
          <a:p>
            <a:pPr marL="0" indent="0">
              <a:buNone/>
            </a:pPr>
            <a:r>
              <a:rPr lang="fr-FR" dirty="0"/>
              <a:t>Environ 650 000 personnes ont basculé dans la pauvreté en l’espace d’une année, soit la progression la plus forte depuis 1996, début de la méthode de calcul actuelle. Le taux de pauvreté a atteint 15,4 %, après 14,4 % en 2022, soit un niveau et une hausse également record. Il en va de même concernant les inégalités : les 20 % les plus riches ont eu des revenus 4,5 fois supérieurs aux 20 % les plus pauvres, un écart historique sur les trente dernières années. Le coefficient de Gini, autre mesure des inégalités, frôle son maximum, atteint [...]</a:t>
            </a:r>
          </a:p>
        </p:txBody>
      </p:sp>
    </p:spTree>
    <p:extLst>
      <p:ext uri="{BB962C8B-B14F-4D97-AF65-F5344CB8AC3E}">
        <p14:creationId xmlns:p14="http://schemas.microsoft.com/office/powerpoint/2010/main" val="228608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32C582-6162-A4C2-80D4-F1803CAA7FB8}"/>
            </a:ext>
          </a:extLst>
        </p:cNvPr>
        <p:cNvGrpSpPr/>
        <p:nvPr/>
      </p:nvGrpSpPr>
      <p:grpSpPr>
        <a:xfrm>
          <a:off x="0" y="0"/>
          <a:ext cx="0" cy="0"/>
          <a:chOff x="0" y="0"/>
          <a:chExt cx="0" cy="0"/>
        </a:xfrm>
      </p:grpSpPr>
      <p:sp>
        <p:nvSpPr>
          <p:cNvPr id="5" name="Titre 4">
            <a:extLst>
              <a:ext uri="{FF2B5EF4-FFF2-40B4-BE49-F238E27FC236}">
                <a16:creationId xmlns:a16="http://schemas.microsoft.com/office/drawing/2014/main" id="{D4B46936-24BF-C4D3-3698-5DBB13EA7E27}"/>
              </a:ext>
            </a:extLst>
          </p:cNvPr>
          <p:cNvSpPr>
            <a:spLocks noGrp="1"/>
          </p:cNvSpPr>
          <p:nvPr>
            <p:ph type="title"/>
          </p:nvPr>
        </p:nvSpPr>
        <p:spPr>
          <a:xfrm>
            <a:off x="1451579" y="342421"/>
            <a:ext cx="9603275" cy="498238"/>
          </a:xfrm>
        </p:spPr>
        <p:txBody>
          <a:bodyPr>
            <a:noAutofit/>
          </a:bodyPr>
          <a:lstStyle/>
          <a:p>
            <a:r>
              <a:rPr lang="fr-FR" sz="2800" b="1" dirty="0"/>
              <a:t>1. Recherche sur le journal/source</a:t>
            </a:r>
            <a:br>
              <a:rPr lang="fr-FR" sz="2800" b="1" dirty="0"/>
            </a:br>
            <a:endParaRPr lang="fr-FR" sz="2800" b="1" dirty="0"/>
          </a:p>
        </p:txBody>
      </p:sp>
      <p:sp>
        <p:nvSpPr>
          <p:cNvPr id="3" name="Espace réservé du contenu 2">
            <a:extLst>
              <a:ext uri="{FF2B5EF4-FFF2-40B4-BE49-F238E27FC236}">
                <a16:creationId xmlns:a16="http://schemas.microsoft.com/office/drawing/2014/main" id="{D39D07B3-9B80-73B4-9793-5EB1D8651C6B}"/>
              </a:ext>
            </a:extLst>
          </p:cNvPr>
          <p:cNvSpPr>
            <a:spLocks noGrp="1"/>
          </p:cNvSpPr>
          <p:nvPr>
            <p:ph idx="1"/>
          </p:nvPr>
        </p:nvSpPr>
        <p:spPr>
          <a:xfrm>
            <a:off x="1622730" y="2052918"/>
            <a:ext cx="8946541" cy="3227005"/>
          </a:xfrm>
        </p:spPr>
        <p:txBody>
          <a:bodyPr>
            <a:normAutofit/>
          </a:bodyPr>
          <a:lstStyle/>
          <a:p>
            <a:pPr>
              <a:buFont typeface="Arial" panose="020B0604020202020204" pitchFamily="34" charset="0"/>
              <a:buChar char="•"/>
            </a:pPr>
            <a:r>
              <a:rPr lang="fr-FR" sz="2400" b="1" dirty="0"/>
              <a:t>Le Monde : </a:t>
            </a:r>
            <a:r>
              <a:rPr lang="fr-FR" sz="2400" dirty="0"/>
              <a:t>Journal quotidien national, centre-gauche, référence internationale pour l’analyse sociale, économique et politique, valorise l’investigation, les analyses statistiques et les reportages de terrain.</a:t>
            </a:r>
          </a:p>
          <a:p>
            <a:pPr>
              <a:buFont typeface="Arial" panose="020B0604020202020204" pitchFamily="34" charset="0"/>
              <a:buChar char="•"/>
            </a:pPr>
            <a:r>
              <a:rPr lang="fr-FR" sz="2400" b="1" dirty="0"/>
              <a:t>Rubrique Société : </a:t>
            </a:r>
            <a:r>
              <a:rPr lang="fr-FR" sz="2400" dirty="0"/>
              <a:t>Revue les phénomènes sociaux, les problématiques d’inégalités, d’exclusion, de logement et de pauvreté en France et en Europe, en donnant la parole à des experts et témoins.</a:t>
            </a:r>
          </a:p>
        </p:txBody>
      </p:sp>
    </p:spTree>
    <p:extLst>
      <p:ext uri="{BB962C8B-B14F-4D97-AF65-F5344CB8AC3E}">
        <p14:creationId xmlns:p14="http://schemas.microsoft.com/office/powerpoint/2010/main" val="3711119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DF8285-D482-363C-40AC-693E268CA0A4}"/>
              </a:ext>
            </a:extLst>
          </p:cNvPr>
          <p:cNvSpPr>
            <a:spLocks noGrp="1"/>
          </p:cNvSpPr>
          <p:nvPr>
            <p:ph type="title"/>
          </p:nvPr>
        </p:nvSpPr>
        <p:spPr>
          <a:xfrm>
            <a:off x="1451579" y="391565"/>
            <a:ext cx="9603275" cy="587136"/>
          </a:xfrm>
        </p:spPr>
        <p:txBody>
          <a:bodyPr>
            <a:noAutofit/>
          </a:bodyPr>
          <a:lstStyle/>
          <a:p>
            <a:r>
              <a:rPr lang="fr-FR" sz="2800" b="1" dirty="0"/>
              <a:t>2. Contexte de publication</a:t>
            </a:r>
            <a:br>
              <a:rPr lang="fr-FR" sz="2800" b="1" dirty="0"/>
            </a:br>
            <a:endParaRPr lang="fr-FR" sz="2800" b="1" dirty="0"/>
          </a:p>
        </p:txBody>
      </p:sp>
      <p:sp>
        <p:nvSpPr>
          <p:cNvPr id="3" name="Espace réservé du contenu 2">
            <a:extLst>
              <a:ext uri="{FF2B5EF4-FFF2-40B4-BE49-F238E27FC236}">
                <a16:creationId xmlns:a16="http://schemas.microsoft.com/office/drawing/2014/main" id="{EF739604-A9E3-93D5-8368-DCE7E8742EF2}"/>
              </a:ext>
            </a:extLst>
          </p:cNvPr>
          <p:cNvSpPr>
            <a:spLocks noGrp="1"/>
          </p:cNvSpPr>
          <p:nvPr>
            <p:ph idx="1"/>
          </p:nvPr>
        </p:nvSpPr>
        <p:spPr>
          <a:xfrm>
            <a:off x="1622730" y="2052919"/>
            <a:ext cx="8946541" cy="3285998"/>
          </a:xfrm>
        </p:spPr>
        <p:txBody>
          <a:bodyPr>
            <a:normAutofit fontScale="92500"/>
          </a:bodyPr>
          <a:lstStyle/>
          <a:p>
            <a:pPr>
              <a:buFont typeface="Arial" panose="020B0604020202020204" pitchFamily="34" charset="0"/>
              <a:buChar char="•"/>
            </a:pPr>
            <a:r>
              <a:rPr lang="fr-FR" sz="2400" b="1" dirty="0"/>
              <a:t>Date et contexte : </a:t>
            </a:r>
            <a:r>
              <a:rPr lang="fr-FR" sz="2400" dirty="0"/>
              <a:t>juillet 2025, France</a:t>
            </a:r>
          </a:p>
          <a:p>
            <a:pPr>
              <a:buFont typeface="Arial" panose="020B0604020202020204" pitchFamily="34" charset="0"/>
              <a:buChar char="•"/>
            </a:pPr>
            <a:r>
              <a:rPr lang="fr-FR" sz="2400" b="1" dirty="0"/>
              <a:t>Sujet : </a:t>
            </a:r>
            <a:r>
              <a:rPr lang="fr-FR" sz="2400" dirty="0"/>
              <a:t>Publication des nouveaux chiffres de l’Insee sur la pauvreté et les inégalités, augmentation historique, analyse de la situation et ses causes (inflation, évolution des emplois précaires, réforme des politiques sociales).</a:t>
            </a:r>
          </a:p>
          <a:p>
            <a:pPr>
              <a:buFont typeface="Arial" panose="020B0604020202020204" pitchFamily="34" charset="0"/>
              <a:buChar char="•"/>
            </a:pPr>
            <a:r>
              <a:rPr lang="fr-FR" sz="2400" b="1" dirty="0"/>
              <a:t>Enjeu : </a:t>
            </a:r>
            <a:r>
              <a:rPr lang="fr-FR" sz="2400" dirty="0"/>
              <a:t>Comprendre la progression de la pauvreté, ses conséquences sur la cohésion sociale, l’accès au logement, l’éducation, l’emploi, les disparités de revenus.</a:t>
            </a:r>
          </a:p>
          <a:p>
            <a:pPr marL="0" indent="0">
              <a:buNone/>
            </a:pPr>
            <a:endParaRPr lang="fr-FR" dirty="0"/>
          </a:p>
        </p:txBody>
      </p:sp>
    </p:spTree>
    <p:extLst>
      <p:ext uri="{BB962C8B-B14F-4D97-AF65-F5344CB8AC3E}">
        <p14:creationId xmlns:p14="http://schemas.microsoft.com/office/powerpoint/2010/main" val="4474242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5BEE19-3CEA-AD68-380A-235C0EE4D28B}"/>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AC88C1F0-B29F-89AC-79F7-3878068267C9}"/>
              </a:ext>
            </a:extLst>
          </p:cNvPr>
          <p:cNvSpPr>
            <a:spLocks noGrp="1"/>
          </p:cNvSpPr>
          <p:nvPr>
            <p:ph type="title"/>
          </p:nvPr>
        </p:nvSpPr>
        <p:spPr>
          <a:xfrm>
            <a:off x="1451579" y="391565"/>
            <a:ext cx="9603275" cy="587136"/>
          </a:xfrm>
        </p:spPr>
        <p:txBody>
          <a:bodyPr>
            <a:normAutofit/>
          </a:bodyPr>
          <a:lstStyle/>
          <a:p>
            <a:r>
              <a:rPr lang="fr-FR" sz="2800" b="1" dirty="0"/>
              <a:t>3. Lecture pour la traduction</a:t>
            </a:r>
          </a:p>
        </p:txBody>
      </p:sp>
      <p:sp>
        <p:nvSpPr>
          <p:cNvPr id="3" name="Espace réservé du contenu 2">
            <a:extLst>
              <a:ext uri="{FF2B5EF4-FFF2-40B4-BE49-F238E27FC236}">
                <a16:creationId xmlns:a16="http://schemas.microsoft.com/office/drawing/2014/main" id="{58779DA5-24BB-096E-221D-3F4574237A83}"/>
              </a:ext>
            </a:extLst>
          </p:cNvPr>
          <p:cNvSpPr>
            <a:spLocks noGrp="1"/>
          </p:cNvSpPr>
          <p:nvPr>
            <p:ph idx="1"/>
          </p:nvPr>
        </p:nvSpPr>
        <p:spPr>
          <a:xfrm>
            <a:off x="1622730" y="1755058"/>
            <a:ext cx="8946541" cy="4493341"/>
          </a:xfrm>
        </p:spPr>
        <p:txBody>
          <a:bodyPr>
            <a:normAutofit/>
          </a:bodyPr>
          <a:lstStyle/>
          <a:p>
            <a:pPr>
              <a:buFont typeface="Arial" panose="020B0604020202020204" pitchFamily="34" charset="0"/>
              <a:buChar char="•"/>
            </a:pPr>
            <a:r>
              <a:rPr lang="fr-FR" sz="2200" b="1" dirty="0"/>
              <a:t>Lecture exploratoire : </a:t>
            </a:r>
            <a:r>
              <a:rPr lang="fr-FR" sz="2200" dirty="0"/>
              <a:t>Repérer le ton statistique, objectif, et la gravité du constat, identifier la démarche d’enquête et de bilan.</a:t>
            </a:r>
          </a:p>
          <a:p>
            <a:pPr>
              <a:buFont typeface="Arial" panose="020B0604020202020204" pitchFamily="34" charset="0"/>
              <a:buChar char="•"/>
            </a:pPr>
            <a:r>
              <a:rPr lang="fr-FR" sz="2200" b="1" dirty="0"/>
              <a:t>Lecture analytique : </a:t>
            </a:r>
            <a:r>
              <a:rPr lang="fr-FR" sz="2200" dirty="0"/>
              <a:t>Saisir les termes clés (“seuil de pauvreté monétaire”, “revenu mensuel médian”, “progression la plus forte”, “écart historique”), repérer les contextes d’utilisation (rapports officiels, termes chiffrés, nuances de formulation).</a:t>
            </a:r>
          </a:p>
          <a:p>
            <a:pPr>
              <a:buFont typeface="Arial" panose="020B0604020202020204" pitchFamily="34" charset="0"/>
              <a:buChar char="•"/>
            </a:pPr>
            <a:r>
              <a:rPr lang="fr-FR" sz="2200" b="1" dirty="0"/>
              <a:t>Lecture interprétative : </a:t>
            </a:r>
            <a:r>
              <a:rPr lang="fr-FR" sz="2200" dirty="0"/>
              <a:t>Préserver la précision du vocabulaire économique et social, transmettre la force du constat sans amplification/simplification, contextualiser si besoin pour un lectorat non français (système Insee, seuil de pauvreté, rapport à l’emploi/au logement).</a:t>
            </a:r>
          </a:p>
          <a:p>
            <a:pPr marL="0" indent="0">
              <a:buNone/>
            </a:pPr>
            <a:endParaRPr lang="fr-FR" dirty="0"/>
          </a:p>
        </p:txBody>
      </p:sp>
    </p:spTree>
    <p:extLst>
      <p:ext uri="{BB962C8B-B14F-4D97-AF65-F5344CB8AC3E}">
        <p14:creationId xmlns:p14="http://schemas.microsoft.com/office/powerpoint/2010/main" val="39577608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22364-3CC1-0361-D4E3-992B3BE009D2}"/>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03CF700D-D0F6-FFF1-4C5F-122F418CEDEE}"/>
              </a:ext>
            </a:extLst>
          </p:cNvPr>
          <p:cNvSpPr>
            <a:spLocks noGrp="1"/>
          </p:cNvSpPr>
          <p:nvPr>
            <p:ph type="title"/>
          </p:nvPr>
        </p:nvSpPr>
        <p:spPr>
          <a:xfrm>
            <a:off x="1451579" y="391565"/>
            <a:ext cx="9603275" cy="587136"/>
          </a:xfrm>
        </p:spPr>
        <p:txBody>
          <a:bodyPr>
            <a:noAutofit/>
          </a:bodyPr>
          <a:lstStyle/>
          <a:p>
            <a:r>
              <a:rPr lang="fr-FR" sz="2800" b="1" dirty="0"/>
              <a:t>À retenir</a:t>
            </a:r>
            <a:br>
              <a:rPr lang="fr-FR" sz="2800" b="1" dirty="0"/>
            </a:br>
            <a:endParaRPr lang="fr-FR" sz="2800" b="1" dirty="0"/>
          </a:p>
        </p:txBody>
      </p:sp>
      <p:sp>
        <p:nvSpPr>
          <p:cNvPr id="3" name="Espace réservé du contenu 2">
            <a:extLst>
              <a:ext uri="{FF2B5EF4-FFF2-40B4-BE49-F238E27FC236}">
                <a16:creationId xmlns:a16="http://schemas.microsoft.com/office/drawing/2014/main" id="{79C7D568-5EF8-E736-0378-01FE32F81162}"/>
              </a:ext>
            </a:extLst>
          </p:cNvPr>
          <p:cNvSpPr>
            <a:spLocks noGrp="1"/>
          </p:cNvSpPr>
          <p:nvPr>
            <p:ph idx="1"/>
          </p:nvPr>
        </p:nvSpPr>
        <p:spPr>
          <a:xfrm>
            <a:off x="1622729" y="1949681"/>
            <a:ext cx="8946541" cy="3802192"/>
          </a:xfrm>
        </p:spPr>
        <p:txBody>
          <a:bodyPr>
            <a:normAutofit lnSpcReduction="10000"/>
          </a:bodyPr>
          <a:lstStyle/>
          <a:p>
            <a:pPr marL="0" indent="0">
              <a:buNone/>
            </a:pPr>
            <a:r>
              <a:rPr lang="fr-FR" sz="2400" dirty="0"/>
              <a:t>La recherche sur l’auteur, la source et le contexte est indispensable, car :</a:t>
            </a:r>
          </a:p>
          <a:p>
            <a:pPr>
              <a:buFont typeface="Wingdings" panose="05000000000000000000" pitchFamily="2" charset="2"/>
              <a:buChar char="Ø"/>
            </a:pPr>
            <a:r>
              <a:rPr lang="fr-FR" sz="2400" dirty="0"/>
              <a:t>elle permet de comprendre le sens global du texte, ses enjeux et ses intentions profondes. </a:t>
            </a:r>
          </a:p>
          <a:p>
            <a:pPr>
              <a:buFont typeface="Wingdings" panose="05000000000000000000" pitchFamily="2" charset="2"/>
              <a:buChar char="Ø"/>
            </a:pPr>
            <a:r>
              <a:rPr lang="fr-FR" sz="2400" dirty="0"/>
              <a:t>Elle aide à anticiper les références culturelles, historiques, ou sociales qui peuvent influencer le message original, </a:t>
            </a:r>
          </a:p>
          <a:p>
            <a:pPr>
              <a:buFont typeface="Wingdings" panose="05000000000000000000" pitchFamily="2" charset="2"/>
              <a:buChar char="Ø"/>
            </a:pPr>
            <a:r>
              <a:rPr lang="fr-FR" sz="2400" dirty="0"/>
              <a:t>et à choisir la stratégie de traduction la mieux adaptée. </a:t>
            </a:r>
          </a:p>
          <a:p>
            <a:pPr>
              <a:buFont typeface="Wingdings" panose="05000000000000000000" pitchFamily="2" charset="2"/>
              <a:buChar char="Ø"/>
            </a:pPr>
            <a:r>
              <a:rPr lang="fr-FR" sz="2400" dirty="0"/>
              <a:t>Enfin, elle évite les contresens et garantit une fidélité à l’esprit et au public du texte d’origine.</a:t>
            </a:r>
          </a:p>
          <a:p>
            <a:pPr marL="0" indent="0">
              <a:buNone/>
            </a:pPr>
            <a:endParaRPr lang="fr-FR" dirty="0"/>
          </a:p>
        </p:txBody>
      </p:sp>
    </p:spTree>
    <p:extLst>
      <p:ext uri="{BB962C8B-B14F-4D97-AF65-F5344CB8AC3E}">
        <p14:creationId xmlns:p14="http://schemas.microsoft.com/office/powerpoint/2010/main" val="15238029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BB95B7B4-2322-1D44-8F7F-EF8C98644D3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B461E431-EFD9-C82D-49D1-9F3D3BF3576E}"/>
              </a:ext>
            </a:extLst>
          </p:cNvPr>
          <p:cNvSpPr>
            <a:spLocks noGrp="1"/>
          </p:cNvSpPr>
          <p:nvPr>
            <p:ph type="title"/>
          </p:nvPr>
        </p:nvSpPr>
        <p:spPr>
          <a:xfrm>
            <a:off x="786581" y="2389671"/>
            <a:ext cx="10618839" cy="809008"/>
          </a:xfrm>
        </p:spPr>
        <p:txBody>
          <a:bodyPr>
            <a:normAutofit/>
          </a:bodyPr>
          <a:lstStyle/>
          <a:p>
            <a:pPr algn="ctr"/>
            <a:r>
              <a:rPr lang="fr-FR" sz="3200" b="1" dirty="0"/>
              <a:t>Les niveaux de lecture en traduction</a:t>
            </a:r>
          </a:p>
        </p:txBody>
      </p:sp>
    </p:spTree>
    <p:extLst>
      <p:ext uri="{BB962C8B-B14F-4D97-AF65-F5344CB8AC3E}">
        <p14:creationId xmlns:p14="http://schemas.microsoft.com/office/powerpoint/2010/main" val="4381510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aphicFrame>
        <p:nvGraphicFramePr>
          <p:cNvPr id="11" name="Espace réservé du contenu 10">
            <a:extLst>
              <a:ext uri="{FF2B5EF4-FFF2-40B4-BE49-F238E27FC236}">
                <a16:creationId xmlns:a16="http://schemas.microsoft.com/office/drawing/2014/main" id="{05D859FB-FB16-A284-4F9D-C839D0E3E4F9}"/>
              </a:ext>
            </a:extLst>
          </p:cNvPr>
          <p:cNvGraphicFramePr>
            <a:graphicFrameLocks noGrp="1"/>
          </p:cNvGraphicFramePr>
          <p:nvPr>
            <p:ph idx="1"/>
            <p:extLst>
              <p:ext uri="{D42A27DB-BD31-4B8C-83A1-F6EECF244321}">
                <p14:modId xmlns:p14="http://schemas.microsoft.com/office/powerpoint/2010/main" val="479863805"/>
              </p:ext>
            </p:extLst>
          </p:nvPr>
        </p:nvGraphicFramePr>
        <p:xfrm>
          <a:off x="-1" y="-1"/>
          <a:ext cx="12191998" cy="6901690"/>
        </p:xfrm>
        <a:graphic>
          <a:graphicData uri="http://schemas.openxmlformats.org/drawingml/2006/table">
            <a:tbl>
              <a:tblPr firstRow="1" bandRow="1">
                <a:tableStyleId>{5C22544A-7EE6-4342-B048-85BDC9FD1C3A}</a:tableStyleId>
              </a:tblPr>
              <a:tblGrid>
                <a:gridCol w="1417820">
                  <a:extLst>
                    <a:ext uri="{9D8B030D-6E8A-4147-A177-3AD203B41FA5}">
                      <a16:colId xmlns:a16="http://schemas.microsoft.com/office/drawing/2014/main" val="1724805779"/>
                    </a:ext>
                  </a:extLst>
                </a:gridCol>
                <a:gridCol w="3366018">
                  <a:extLst>
                    <a:ext uri="{9D8B030D-6E8A-4147-A177-3AD203B41FA5}">
                      <a16:colId xmlns:a16="http://schemas.microsoft.com/office/drawing/2014/main" val="2264704875"/>
                    </a:ext>
                  </a:extLst>
                </a:gridCol>
                <a:gridCol w="1480845">
                  <a:extLst>
                    <a:ext uri="{9D8B030D-6E8A-4147-A177-3AD203B41FA5}">
                      <a16:colId xmlns:a16="http://schemas.microsoft.com/office/drawing/2014/main" val="3006127078"/>
                    </a:ext>
                  </a:extLst>
                </a:gridCol>
                <a:gridCol w="1721820">
                  <a:extLst>
                    <a:ext uri="{9D8B030D-6E8A-4147-A177-3AD203B41FA5}">
                      <a16:colId xmlns:a16="http://schemas.microsoft.com/office/drawing/2014/main" val="1751110019"/>
                    </a:ext>
                  </a:extLst>
                </a:gridCol>
                <a:gridCol w="1527186">
                  <a:extLst>
                    <a:ext uri="{9D8B030D-6E8A-4147-A177-3AD203B41FA5}">
                      <a16:colId xmlns:a16="http://schemas.microsoft.com/office/drawing/2014/main" val="17831982"/>
                    </a:ext>
                  </a:extLst>
                </a:gridCol>
                <a:gridCol w="2678309">
                  <a:extLst>
                    <a:ext uri="{9D8B030D-6E8A-4147-A177-3AD203B41FA5}">
                      <a16:colId xmlns:a16="http://schemas.microsoft.com/office/drawing/2014/main" val="3912628769"/>
                    </a:ext>
                  </a:extLst>
                </a:gridCol>
              </a:tblGrid>
              <a:tr h="532188">
                <a:tc>
                  <a:txBody>
                    <a:bodyPr/>
                    <a:lstStyle/>
                    <a:p>
                      <a:pPr>
                        <a:lnSpc>
                          <a:spcPct val="115000"/>
                        </a:lnSpc>
                        <a:spcAft>
                          <a:spcPts val="800"/>
                        </a:spcAft>
                        <a:buNone/>
                      </a:pPr>
                      <a:r>
                        <a:rPr lang="fr-FR" sz="1400" kern="100" dirty="0">
                          <a:effectLst/>
                        </a:rPr>
                        <a:t>Niveau de lecture</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a:effectLst/>
                        </a:rPr>
                        <a:t>Description</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dirty="0">
                          <a:effectLst/>
                        </a:rPr>
                        <a:t>Exemple en anglais</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a:effectLst/>
                        </a:rPr>
                        <a:t>Traduction correcte</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a:effectLst/>
                        </a:rPr>
                        <a:t>Arabe</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a:effectLst/>
                        </a:rPr>
                        <a:t>Explication</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extLst>
                  <a:ext uri="{0D108BD9-81ED-4DB2-BD59-A6C34878D82A}">
                    <a16:rowId xmlns:a16="http://schemas.microsoft.com/office/drawing/2014/main" val="3630632778"/>
                  </a:ext>
                </a:extLst>
              </a:tr>
              <a:tr h="1339137">
                <a:tc>
                  <a:txBody>
                    <a:bodyPr/>
                    <a:lstStyle/>
                    <a:p>
                      <a:pPr>
                        <a:lnSpc>
                          <a:spcPct val="115000"/>
                        </a:lnSpc>
                        <a:spcAft>
                          <a:spcPts val="800"/>
                        </a:spcAft>
                        <a:buNone/>
                      </a:pPr>
                      <a:r>
                        <a:rPr lang="fr-FR" sz="1400" b="1" kern="100" dirty="0">
                          <a:solidFill>
                            <a:schemeClr val="tx1"/>
                          </a:solidFill>
                          <a:effectLst/>
                        </a:rPr>
                        <a:t>Lecture lexicale (ou sémantique)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solidFill>
                      <a:schemeClr val="accent1"/>
                    </a:solidFill>
                  </a:tcPr>
                </a:tc>
                <a:tc>
                  <a:txBody>
                    <a:bodyPr/>
                    <a:lstStyle/>
                    <a:p>
                      <a:pPr>
                        <a:lnSpc>
                          <a:spcPct val="115000"/>
                        </a:lnSpc>
                        <a:spcAft>
                          <a:spcPts val="800"/>
                        </a:spcAft>
                        <a:buNone/>
                      </a:pPr>
                      <a:r>
                        <a:rPr lang="fr-FR" sz="1400" kern="100">
                          <a:effectLst/>
                        </a:rPr>
                        <a:t>Le traducteur analyse le vocabulaire, les mots polysémiques, les collocations, les expressions idiomatiques et les faux amis.</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en-US" sz="1400" kern="100" dirty="0">
                          <a:effectLst/>
                        </a:rPr>
                        <a:t>The judge dropped the charge against him.</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dirty="0">
                          <a:effectLst/>
                        </a:rPr>
                        <a:t>« Le juge a abandonné les poursuites contre lui. »</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gn="r">
                        <a:lnSpc>
                          <a:spcPct val="115000"/>
                        </a:lnSpc>
                        <a:spcAft>
                          <a:spcPts val="800"/>
                        </a:spcAft>
                        <a:buNone/>
                      </a:pPr>
                      <a:r>
                        <a:rPr lang="ar-DZ" sz="1400" kern="100">
                          <a:effectLst/>
                        </a:rPr>
                        <a:t>أسقط القاضي التهمة الموجهة إليه.</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dirty="0">
                          <a:effectLst/>
                        </a:rPr>
                        <a:t>Le mot </a:t>
                      </a:r>
                      <a:r>
                        <a:rPr lang="fr-FR" sz="1400" i="1" kern="100" dirty="0">
                          <a:effectLst/>
                        </a:rPr>
                        <a:t>charge</a:t>
                      </a:r>
                      <a:r>
                        <a:rPr lang="fr-FR" sz="1400" kern="100" dirty="0">
                          <a:effectLst/>
                        </a:rPr>
                        <a:t> ne signifie pas ici “charge électrique” ni “responsabilité”, mais “accusation”. Le sens dépend du contexte juridique.</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extLst>
                  <a:ext uri="{0D108BD9-81ED-4DB2-BD59-A6C34878D82A}">
                    <a16:rowId xmlns:a16="http://schemas.microsoft.com/office/drawing/2014/main" val="2821405107"/>
                  </a:ext>
                </a:extLst>
              </a:tr>
              <a:tr h="1223347">
                <a:tc>
                  <a:txBody>
                    <a:bodyPr/>
                    <a:lstStyle/>
                    <a:p>
                      <a:pPr>
                        <a:lnSpc>
                          <a:spcPct val="115000"/>
                        </a:lnSpc>
                        <a:spcAft>
                          <a:spcPts val="800"/>
                        </a:spcAft>
                        <a:buNone/>
                      </a:pPr>
                      <a:r>
                        <a:rPr lang="fr-FR" sz="1400" b="1" kern="100" dirty="0">
                          <a:solidFill>
                            <a:schemeClr val="tx1"/>
                          </a:solidFill>
                          <a:effectLst/>
                        </a:rPr>
                        <a:t>Lecture syntaxique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solidFill>
                      <a:schemeClr val="accent1"/>
                    </a:solidFill>
                  </a:tcPr>
                </a:tc>
                <a:tc>
                  <a:txBody>
                    <a:bodyPr/>
                    <a:lstStyle/>
                    <a:p>
                      <a:pPr>
                        <a:lnSpc>
                          <a:spcPct val="115000"/>
                        </a:lnSpc>
                        <a:spcAft>
                          <a:spcPts val="800"/>
                        </a:spcAft>
                        <a:buNone/>
                      </a:pPr>
                      <a:r>
                        <a:rPr lang="fr-FR" sz="1400" kern="100" dirty="0">
                          <a:effectLst/>
                        </a:rPr>
                        <a:t>Observation de la structure grammaticale : ordre des mots, liens logiques, ponctuation. Ce niveau aide à comprendre les relations entre les éléments de la phrase.</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en-US" sz="1400" kern="100">
                          <a:effectLst/>
                        </a:rPr>
                        <a:t>Only John said that Mary lied.</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dirty="0">
                          <a:effectLst/>
                        </a:rPr>
                        <a:t>« Seul John a dit que Mary a menti. »</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gn="r">
                        <a:lnSpc>
                          <a:spcPct val="115000"/>
                        </a:lnSpc>
                        <a:spcAft>
                          <a:spcPts val="800"/>
                        </a:spcAft>
                        <a:buNone/>
                      </a:pPr>
                      <a:r>
                        <a:rPr lang="ar-DZ" sz="1400" kern="100">
                          <a:effectLst/>
                        </a:rPr>
                        <a:t>قال جون فقط إنّ ماري كذبت.</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dirty="0">
                          <a:effectLst/>
                        </a:rPr>
                        <a:t>La place de </a:t>
                      </a:r>
                      <a:r>
                        <a:rPr lang="fr-FR" sz="1400" i="1" kern="100" dirty="0" err="1">
                          <a:effectLst/>
                        </a:rPr>
                        <a:t>only</a:t>
                      </a:r>
                      <a:r>
                        <a:rPr lang="fr-FR" sz="1400" kern="100" dirty="0">
                          <a:effectLst/>
                        </a:rPr>
                        <a:t> change complètement le sens : lecture syntaxique indispensable pour éviter le contresens.</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extLst>
                  <a:ext uri="{0D108BD9-81ED-4DB2-BD59-A6C34878D82A}">
                    <a16:rowId xmlns:a16="http://schemas.microsoft.com/office/drawing/2014/main" val="4282498787"/>
                  </a:ext>
                </a:extLst>
              </a:tr>
              <a:tr h="1608121">
                <a:tc>
                  <a:txBody>
                    <a:bodyPr/>
                    <a:lstStyle/>
                    <a:p>
                      <a:pPr>
                        <a:lnSpc>
                          <a:spcPct val="115000"/>
                        </a:lnSpc>
                        <a:spcAft>
                          <a:spcPts val="800"/>
                        </a:spcAft>
                        <a:buNone/>
                      </a:pPr>
                      <a:r>
                        <a:rPr lang="fr-FR" sz="1400" b="1" kern="100" dirty="0">
                          <a:solidFill>
                            <a:schemeClr val="tx1"/>
                          </a:solidFill>
                          <a:effectLst/>
                        </a:rPr>
                        <a:t>Lecture discursive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solidFill>
                      <a:schemeClr val="accent1"/>
                    </a:solidFill>
                  </a:tcPr>
                </a:tc>
                <a:tc>
                  <a:txBody>
                    <a:bodyPr/>
                    <a:lstStyle/>
                    <a:p>
                      <a:pPr>
                        <a:lnSpc>
                          <a:spcPct val="115000"/>
                        </a:lnSpc>
                        <a:spcAft>
                          <a:spcPts val="800"/>
                        </a:spcAft>
                        <a:buNone/>
                      </a:pPr>
                      <a:r>
                        <a:rPr lang="fr-FR" sz="1400" kern="100" dirty="0">
                          <a:effectLst/>
                        </a:rPr>
                        <a:t>Analyse de la progression du texte : cohérence, connecteurs logiques, structure argumentative ou narrative.</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en-US" sz="1400" kern="100">
                          <a:effectLst/>
                        </a:rPr>
                        <a:t>Although the results were disappointing, the experiment opened new perspectives.</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a:effectLst/>
                        </a:rPr>
                        <a:t>« Bien que les résultats aient été décevants, l’expérience a ouvert de nouvelles perspectives.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gn="r">
                        <a:lnSpc>
                          <a:spcPct val="115000"/>
                        </a:lnSpc>
                        <a:spcAft>
                          <a:spcPts val="800"/>
                        </a:spcAft>
                        <a:buNone/>
                      </a:pPr>
                      <a:r>
                        <a:rPr lang="ar-DZ" sz="1400" kern="100">
                          <a:effectLst/>
                        </a:rPr>
                        <a:t>رغم أن النتائج كانت مخيبة للآمال، إلا أن التجربة فتحت آفاقًا جديدة.</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a:effectLst/>
                        </a:rPr>
                        <a:t>Le traducteur doit lire au-delà de la phrase : comprendre la relation logique (concession → résultat positif).</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extLst>
                  <a:ext uri="{0D108BD9-81ED-4DB2-BD59-A6C34878D82A}">
                    <a16:rowId xmlns:a16="http://schemas.microsoft.com/office/drawing/2014/main" val="2637246793"/>
                  </a:ext>
                </a:extLst>
              </a:tr>
              <a:tr h="931859">
                <a:tc>
                  <a:txBody>
                    <a:bodyPr/>
                    <a:lstStyle/>
                    <a:p>
                      <a:pPr>
                        <a:lnSpc>
                          <a:spcPct val="115000"/>
                        </a:lnSpc>
                        <a:spcAft>
                          <a:spcPts val="800"/>
                        </a:spcAft>
                        <a:buNone/>
                      </a:pPr>
                      <a:r>
                        <a:rPr lang="fr-FR" sz="1400" b="1" kern="100" dirty="0">
                          <a:solidFill>
                            <a:schemeClr val="tx1"/>
                          </a:solidFill>
                          <a:effectLst/>
                        </a:rPr>
                        <a:t>Lecture stylistique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solidFill>
                      <a:schemeClr val="accent1"/>
                    </a:solidFill>
                  </a:tcPr>
                </a:tc>
                <a:tc>
                  <a:txBody>
                    <a:bodyPr/>
                    <a:lstStyle/>
                    <a:p>
                      <a:pPr>
                        <a:lnSpc>
                          <a:spcPct val="115000"/>
                        </a:lnSpc>
                        <a:spcAft>
                          <a:spcPts val="800"/>
                        </a:spcAft>
                        <a:buNone/>
                      </a:pPr>
                      <a:r>
                        <a:rPr lang="fr-FR" sz="1400" kern="100" dirty="0">
                          <a:effectLst/>
                        </a:rPr>
                        <a:t>Repérage du registre, du rythme, des figures de style, du ton (poétique, humoristique, ironique...).</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en-US" sz="1400" kern="100">
                          <a:effectLst/>
                        </a:rPr>
                        <a:t>The wind whispered secrets through the trees.</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a:effectLst/>
                        </a:rPr>
                        <a:t>« Le vent murmurait des secrets entre les arbres.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gn="r">
                        <a:lnSpc>
                          <a:spcPct val="115000"/>
                        </a:lnSpc>
                        <a:spcAft>
                          <a:spcPts val="800"/>
                        </a:spcAft>
                        <a:buNone/>
                      </a:pPr>
                      <a:r>
                        <a:rPr lang="ar-DZ" sz="1400" kern="100">
                          <a:effectLst/>
                        </a:rPr>
                        <a:t>همسَت الرياح بأسرارٍ بين الأشجار.</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a:effectLst/>
                        </a:rPr>
                        <a:t>Lecture sensible au style : préservation du ton poétique et de la musicalité.</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extLst>
                  <a:ext uri="{0D108BD9-81ED-4DB2-BD59-A6C34878D82A}">
                    <a16:rowId xmlns:a16="http://schemas.microsoft.com/office/drawing/2014/main" val="1162516604"/>
                  </a:ext>
                </a:extLst>
              </a:tr>
              <a:tr h="1223347">
                <a:tc>
                  <a:txBody>
                    <a:bodyPr/>
                    <a:lstStyle/>
                    <a:p>
                      <a:pPr>
                        <a:lnSpc>
                          <a:spcPct val="115000"/>
                        </a:lnSpc>
                        <a:spcAft>
                          <a:spcPts val="800"/>
                        </a:spcAft>
                        <a:buNone/>
                      </a:pPr>
                      <a:r>
                        <a:rPr lang="fr-FR" sz="1400" b="1" kern="100" dirty="0">
                          <a:solidFill>
                            <a:schemeClr val="tx1"/>
                          </a:solidFill>
                          <a:effectLst/>
                        </a:rPr>
                        <a:t>Lecture pragmatique / contextuelle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solidFill>
                      <a:schemeClr val="accent1"/>
                    </a:solidFill>
                  </a:tcPr>
                </a:tc>
                <a:tc>
                  <a:txBody>
                    <a:bodyPr/>
                    <a:lstStyle/>
                    <a:p>
                      <a:pPr>
                        <a:lnSpc>
                          <a:spcPct val="115000"/>
                        </a:lnSpc>
                        <a:spcAft>
                          <a:spcPts val="800"/>
                        </a:spcAft>
                        <a:buNone/>
                      </a:pPr>
                      <a:r>
                        <a:rPr lang="fr-FR" sz="1400" kern="100">
                          <a:effectLst/>
                        </a:rPr>
                        <a:t>Compréhension de l’intention communicative et de la situation d’énonciation : qui parle, à qui, pourquoi.</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en-US" sz="1400" kern="100">
                          <a:effectLst/>
                        </a:rPr>
                        <a:t>We kindly request your presence at the meeting.</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a:effectLst/>
                        </a:rPr>
                        <a:t>« Nous vous prions de bien vouloir assister à la réunion.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gn="r">
                        <a:lnSpc>
                          <a:spcPct val="115000"/>
                        </a:lnSpc>
                        <a:spcAft>
                          <a:spcPts val="800"/>
                        </a:spcAft>
                        <a:buNone/>
                      </a:pPr>
                      <a:r>
                        <a:rPr lang="ar-DZ" sz="1400" kern="100">
                          <a:effectLst/>
                        </a:rPr>
                        <a:t>نلتمس منكم الحضور إلى الاجتماع.</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tc>
                  <a:txBody>
                    <a:bodyPr/>
                    <a:lstStyle/>
                    <a:p>
                      <a:pPr>
                        <a:lnSpc>
                          <a:spcPct val="115000"/>
                        </a:lnSpc>
                        <a:spcAft>
                          <a:spcPts val="800"/>
                        </a:spcAft>
                        <a:buNone/>
                      </a:pPr>
                      <a:r>
                        <a:rPr lang="fr-FR" sz="1400" kern="100" dirty="0">
                          <a:effectLst/>
                        </a:rPr>
                        <a:t>Le mot </a:t>
                      </a:r>
                      <a:r>
                        <a:rPr lang="fr-FR" sz="1400" kern="100" dirty="0" err="1">
                          <a:effectLst/>
                        </a:rPr>
                        <a:t>kindly</a:t>
                      </a:r>
                      <a:r>
                        <a:rPr lang="fr-FR" sz="1400" kern="100" dirty="0">
                          <a:effectLst/>
                        </a:rPr>
                        <a:t> n’exprime pas une émotion, mais une politesse institutionnelle. Il faut respecter le registre administratif.</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8021" marR="8021" marT="4159" marB="4159" anchor="ctr"/>
                </a:tc>
                <a:extLst>
                  <a:ext uri="{0D108BD9-81ED-4DB2-BD59-A6C34878D82A}">
                    <a16:rowId xmlns:a16="http://schemas.microsoft.com/office/drawing/2014/main" val="3393919131"/>
                  </a:ext>
                </a:extLst>
              </a:tr>
            </a:tbl>
          </a:graphicData>
        </a:graphic>
      </p:graphicFrame>
    </p:spTree>
    <p:extLst>
      <p:ext uri="{BB962C8B-B14F-4D97-AF65-F5344CB8AC3E}">
        <p14:creationId xmlns:p14="http://schemas.microsoft.com/office/powerpoint/2010/main" val="989540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E78424C-6FD0-41F8-9CAA-5DC19C4235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09C1768-B3F2-30D6-C41F-6919EEB7910E}"/>
              </a:ext>
            </a:extLst>
          </p:cNvPr>
          <p:cNvSpPr>
            <a:spLocks noGrp="1"/>
          </p:cNvSpPr>
          <p:nvPr>
            <p:ph type="title"/>
          </p:nvPr>
        </p:nvSpPr>
        <p:spPr>
          <a:xfrm>
            <a:off x="643855" y="1447800"/>
            <a:ext cx="3108626" cy="4572000"/>
          </a:xfrm>
        </p:spPr>
        <p:txBody>
          <a:bodyPr anchor="ctr">
            <a:normAutofit/>
          </a:bodyPr>
          <a:lstStyle/>
          <a:p>
            <a:r>
              <a:rPr lang="fr-FR" sz="3200" b="1" dirty="0">
                <a:solidFill>
                  <a:srgbClr val="F2F2F2"/>
                </a:solidFill>
              </a:rPr>
              <a:t>Révision</a:t>
            </a:r>
          </a:p>
        </p:txBody>
      </p:sp>
      <p:sp>
        <p:nvSpPr>
          <p:cNvPr id="11" name="Freeform: Shape 10">
            <a:extLst>
              <a:ext uri="{FF2B5EF4-FFF2-40B4-BE49-F238E27FC236}">
                <a16:creationId xmlns:a16="http://schemas.microsoft.com/office/drawing/2014/main" id="{DD136760-57DC-4301-8BEA-B71AD2D139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61310" y="0"/>
            <a:ext cx="8030690" cy="6858000"/>
          </a:xfrm>
          <a:custGeom>
            <a:avLst/>
            <a:gdLst>
              <a:gd name="connsiteX0" fmla="*/ 1176 w 8030690"/>
              <a:gd name="connsiteY0" fmla="*/ 0 h 6858000"/>
              <a:gd name="connsiteX1" fmla="*/ 1344715 w 8030690"/>
              <a:gd name="connsiteY1" fmla="*/ 0 h 6858000"/>
              <a:gd name="connsiteX2" fmla="*/ 1344715 w 8030690"/>
              <a:gd name="connsiteY2" fmla="*/ 0 h 6858000"/>
              <a:gd name="connsiteX3" fmla="*/ 8030690 w 8030690"/>
              <a:gd name="connsiteY3" fmla="*/ 0 h 6858000"/>
              <a:gd name="connsiteX4" fmla="*/ 8030690 w 8030690"/>
              <a:gd name="connsiteY4" fmla="*/ 6858000 h 6858000"/>
              <a:gd name="connsiteX5" fmla="*/ 477746 w 8030690"/>
              <a:gd name="connsiteY5" fmla="*/ 6858000 h 6858000"/>
              <a:gd name="connsiteX6" fmla="*/ 477746 w 8030690"/>
              <a:gd name="connsiteY6" fmla="*/ 6858000 h 6858000"/>
              <a:gd name="connsiteX7" fmla="*/ 0 w 8030690"/>
              <a:gd name="connsiteY7" fmla="*/ 6858000 h 6858000"/>
              <a:gd name="connsiteX8" fmla="*/ 5883 w 8030690"/>
              <a:gd name="connsiteY8" fmla="*/ 6817538 h 6858000"/>
              <a:gd name="connsiteX9" fmla="*/ 23196 w 8030690"/>
              <a:gd name="connsiteY9" fmla="*/ 6698894 h 6858000"/>
              <a:gd name="connsiteX10" fmla="*/ 35298 w 8030690"/>
              <a:gd name="connsiteY10" fmla="*/ 6612483 h 6858000"/>
              <a:gd name="connsiteX11" fmla="*/ 48073 w 8030690"/>
              <a:gd name="connsiteY11" fmla="*/ 6509613 h 6858000"/>
              <a:gd name="connsiteX12" fmla="*/ 63369 w 8030690"/>
              <a:gd name="connsiteY12" fmla="*/ 6387541 h 6858000"/>
              <a:gd name="connsiteX13" fmla="*/ 79506 w 8030690"/>
              <a:gd name="connsiteY13" fmla="*/ 6252438 h 6858000"/>
              <a:gd name="connsiteX14" fmla="*/ 96483 w 8030690"/>
              <a:gd name="connsiteY14" fmla="*/ 6100191 h 6858000"/>
              <a:gd name="connsiteX15" fmla="*/ 114468 w 8030690"/>
              <a:gd name="connsiteY15" fmla="*/ 5934227 h 6858000"/>
              <a:gd name="connsiteX16" fmla="*/ 132454 w 8030690"/>
              <a:gd name="connsiteY16" fmla="*/ 5753862 h 6858000"/>
              <a:gd name="connsiteX17" fmla="*/ 150775 w 8030690"/>
              <a:gd name="connsiteY17" fmla="*/ 5561838 h 6858000"/>
              <a:gd name="connsiteX18" fmla="*/ 167752 w 8030690"/>
              <a:gd name="connsiteY18" fmla="*/ 5354726 h 6858000"/>
              <a:gd name="connsiteX19" fmla="*/ 184057 w 8030690"/>
              <a:gd name="connsiteY19" fmla="*/ 5138013 h 6858000"/>
              <a:gd name="connsiteX20" fmla="*/ 198849 w 8030690"/>
              <a:gd name="connsiteY20" fmla="*/ 4908956 h 6858000"/>
              <a:gd name="connsiteX21" fmla="*/ 212968 w 8030690"/>
              <a:gd name="connsiteY21" fmla="*/ 4670298 h 6858000"/>
              <a:gd name="connsiteX22" fmla="*/ 226248 w 8030690"/>
              <a:gd name="connsiteY22" fmla="*/ 4421352 h 6858000"/>
              <a:gd name="connsiteX23" fmla="*/ 230954 w 8030690"/>
              <a:gd name="connsiteY23" fmla="*/ 4293793 h 6858000"/>
              <a:gd name="connsiteX24" fmla="*/ 236165 w 8030690"/>
              <a:gd name="connsiteY24" fmla="*/ 4163491 h 6858000"/>
              <a:gd name="connsiteX25" fmla="*/ 241039 w 8030690"/>
              <a:gd name="connsiteY25" fmla="*/ 4031132 h 6858000"/>
              <a:gd name="connsiteX26" fmla="*/ 244233 w 8030690"/>
              <a:gd name="connsiteY26" fmla="*/ 3898087 h 6858000"/>
              <a:gd name="connsiteX27" fmla="*/ 247091 w 8030690"/>
              <a:gd name="connsiteY27" fmla="*/ 3762298 h 6858000"/>
              <a:gd name="connsiteX28" fmla="*/ 250116 w 8030690"/>
              <a:gd name="connsiteY28" fmla="*/ 3625138 h 6858000"/>
              <a:gd name="connsiteX29" fmla="*/ 252133 w 8030690"/>
              <a:gd name="connsiteY29" fmla="*/ 3485235 h 6858000"/>
              <a:gd name="connsiteX30" fmla="*/ 252133 w 8030690"/>
              <a:gd name="connsiteY30" fmla="*/ 3343960 h 6858000"/>
              <a:gd name="connsiteX31" fmla="*/ 253142 w 8030690"/>
              <a:gd name="connsiteY31" fmla="*/ 3201314 h 6858000"/>
              <a:gd name="connsiteX32" fmla="*/ 252133 w 8030690"/>
              <a:gd name="connsiteY32" fmla="*/ 3057296 h 6858000"/>
              <a:gd name="connsiteX33" fmla="*/ 250116 w 8030690"/>
              <a:gd name="connsiteY33" fmla="*/ 2911221 h 6858000"/>
              <a:gd name="connsiteX34" fmla="*/ 248267 w 8030690"/>
              <a:gd name="connsiteY34" fmla="*/ 2765145 h 6858000"/>
              <a:gd name="connsiteX35" fmla="*/ 244233 w 8030690"/>
              <a:gd name="connsiteY35" fmla="*/ 2617013 h 6858000"/>
              <a:gd name="connsiteX36" fmla="*/ 240031 w 8030690"/>
              <a:gd name="connsiteY36" fmla="*/ 2467508 h 6858000"/>
              <a:gd name="connsiteX37" fmla="*/ 235156 w 8030690"/>
              <a:gd name="connsiteY37" fmla="*/ 2318004 h 6858000"/>
              <a:gd name="connsiteX38" fmla="*/ 228265 w 8030690"/>
              <a:gd name="connsiteY38" fmla="*/ 2167128 h 6858000"/>
              <a:gd name="connsiteX39" fmla="*/ 220028 w 8030690"/>
              <a:gd name="connsiteY39" fmla="*/ 2014880 h 6858000"/>
              <a:gd name="connsiteX40" fmla="*/ 212128 w 8030690"/>
              <a:gd name="connsiteY40" fmla="*/ 1861947 h 6858000"/>
              <a:gd name="connsiteX41" fmla="*/ 202043 w 8030690"/>
              <a:gd name="connsiteY41" fmla="*/ 1709013 h 6858000"/>
              <a:gd name="connsiteX42" fmla="*/ 189940 w 8030690"/>
              <a:gd name="connsiteY42" fmla="*/ 1554023 h 6858000"/>
              <a:gd name="connsiteX43" fmla="*/ 177838 w 8030690"/>
              <a:gd name="connsiteY43" fmla="*/ 1401089 h 6858000"/>
              <a:gd name="connsiteX44" fmla="*/ 163886 w 8030690"/>
              <a:gd name="connsiteY44" fmla="*/ 1245413 h 6858000"/>
              <a:gd name="connsiteX45" fmla="*/ 148590 w 8030690"/>
              <a:gd name="connsiteY45" fmla="*/ 1089050 h 6858000"/>
              <a:gd name="connsiteX46" fmla="*/ 132454 w 8030690"/>
              <a:gd name="connsiteY46" fmla="*/ 934745 h 6858000"/>
              <a:gd name="connsiteX47" fmla="*/ 113628 w 8030690"/>
              <a:gd name="connsiteY47" fmla="*/ 778383 h 6858000"/>
              <a:gd name="connsiteX48" fmla="*/ 93457 w 8030690"/>
              <a:gd name="connsiteY48" fmla="*/ 622706 h 6858000"/>
              <a:gd name="connsiteX49" fmla="*/ 73454 w 8030690"/>
              <a:gd name="connsiteY49" fmla="*/ 466344 h 6858000"/>
              <a:gd name="connsiteX50" fmla="*/ 50090 w 8030690"/>
              <a:gd name="connsiteY50" fmla="*/ 310667 h 6858000"/>
              <a:gd name="connsiteX51" fmla="*/ 26222 w 8030690"/>
              <a:gd name="connsiteY51" fmla="*/ 15567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8030690" h="6858000">
                <a:moveTo>
                  <a:pt x="1176" y="0"/>
                </a:moveTo>
                <a:lnTo>
                  <a:pt x="1344715" y="0"/>
                </a:lnTo>
                <a:lnTo>
                  <a:pt x="1344715" y="0"/>
                </a:lnTo>
                <a:lnTo>
                  <a:pt x="8030690" y="0"/>
                </a:lnTo>
                <a:lnTo>
                  <a:pt x="8030690" y="6858000"/>
                </a:lnTo>
                <a:lnTo>
                  <a:pt x="477746" y="6858000"/>
                </a:lnTo>
                <a:lnTo>
                  <a:pt x="477746" y="6858000"/>
                </a:lnTo>
                <a:lnTo>
                  <a:pt x="0" y="6858000"/>
                </a:lnTo>
                <a:lnTo>
                  <a:pt x="5883" y="6817538"/>
                </a:lnTo>
                <a:lnTo>
                  <a:pt x="23196" y="6698894"/>
                </a:lnTo>
                <a:lnTo>
                  <a:pt x="35298" y="6612483"/>
                </a:lnTo>
                <a:lnTo>
                  <a:pt x="48073" y="6509613"/>
                </a:lnTo>
                <a:lnTo>
                  <a:pt x="63369" y="6387541"/>
                </a:lnTo>
                <a:lnTo>
                  <a:pt x="79506" y="6252438"/>
                </a:lnTo>
                <a:lnTo>
                  <a:pt x="96483" y="6100191"/>
                </a:lnTo>
                <a:lnTo>
                  <a:pt x="114468" y="5934227"/>
                </a:lnTo>
                <a:lnTo>
                  <a:pt x="132454" y="5753862"/>
                </a:lnTo>
                <a:lnTo>
                  <a:pt x="150775" y="5561838"/>
                </a:lnTo>
                <a:lnTo>
                  <a:pt x="167752" y="5354726"/>
                </a:lnTo>
                <a:lnTo>
                  <a:pt x="184057" y="5138013"/>
                </a:lnTo>
                <a:lnTo>
                  <a:pt x="198849" y="4908956"/>
                </a:lnTo>
                <a:lnTo>
                  <a:pt x="212968" y="4670298"/>
                </a:lnTo>
                <a:lnTo>
                  <a:pt x="226248" y="4421352"/>
                </a:lnTo>
                <a:lnTo>
                  <a:pt x="230954" y="4293793"/>
                </a:lnTo>
                <a:lnTo>
                  <a:pt x="236165" y="4163491"/>
                </a:lnTo>
                <a:lnTo>
                  <a:pt x="241039" y="4031132"/>
                </a:lnTo>
                <a:lnTo>
                  <a:pt x="244233" y="3898087"/>
                </a:lnTo>
                <a:lnTo>
                  <a:pt x="247091" y="3762298"/>
                </a:lnTo>
                <a:lnTo>
                  <a:pt x="250116" y="3625138"/>
                </a:lnTo>
                <a:lnTo>
                  <a:pt x="252133" y="3485235"/>
                </a:lnTo>
                <a:lnTo>
                  <a:pt x="252133" y="3343960"/>
                </a:lnTo>
                <a:lnTo>
                  <a:pt x="253142" y="3201314"/>
                </a:lnTo>
                <a:lnTo>
                  <a:pt x="252133" y="3057296"/>
                </a:lnTo>
                <a:lnTo>
                  <a:pt x="250116" y="2911221"/>
                </a:lnTo>
                <a:lnTo>
                  <a:pt x="248267" y="2765145"/>
                </a:lnTo>
                <a:lnTo>
                  <a:pt x="244233" y="2617013"/>
                </a:lnTo>
                <a:lnTo>
                  <a:pt x="240031" y="2467508"/>
                </a:lnTo>
                <a:lnTo>
                  <a:pt x="235156" y="2318004"/>
                </a:lnTo>
                <a:lnTo>
                  <a:pt x="228265" y="2167128"/>
                </a:lnTo>
                <a:lnTo>
                  <a:pt x="220028" y="2014880"/>
                </a:lnTo>
                <a:lnTo>
                  <a:pt x="212128" y="1861947"/>
                </a:lnTo>
                <a:lnTo>
                  <a:pt x="202043" y="1709013"/>
                </a:lnTo>
                <a:lnTo>
                  <a:pt x="189940" y="1554023"/>
                </a:lnTo>
                <a:lnTo>
                  <a:pt x="177838" y="1401089"/>
                </a:lnTo>
                <a:lnTo>
                  <a:pt x="163886" y="1245413"/>
                </a:lnTo>
                <a:lnTo>
                  <a:pt x="148590" y="1089050"/>
                </a:lnTo>
                <a:lnTo>
                  <a:pt x="132454" y="934745"/>
                </a:lnTo>
                <a:lnTo>
                  <a:pt x="113628" y="778383"/>
                </a:lnTo>
                <a:lnTo>
                  <a:pt x="93457" y="622706"/>
                </a:lnTo>
                <a:lnTo>
                  <a:pt x="73454" y="466344"/>
                </a:lnTo>
                <a:lnTo>
                  <a:pt x="50090" y="310667"/>
                </a:lnTo>
                <a:lnTo>
                  <a:pt x="26222" y="155676"/>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11">
            <a:extLst>
              <a:ext uri="{FF2B5EF4-FFF2-40B4-BE49-F238E27FC236}">
                <a16:creationId xmlns:a16="http://schemas.microsoft.com/office/drawing/2014/main" id="{BDC58DEA-1307-4F44-AD47-E613D8B76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48110" y="-1"/>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bg1">
              <a:alpha val="20000"/>
            </a:schemeClr>
          </a:solidFill>
          <a:ln>
            <a:noFill/>
          </a:ln>
        </p:spPr>
        <p:txBody>
          <a:bodyPr rtlCol="0" anchor="ctr"/>
          <a:lstStyle/>
          <a:p>
            <a:pPr algn="ctr"/>
            <a:endParaRPr lang="en-US"/>
          </a:p>
        </p:txBody>
      </p:sp>
      <p:sp>
        <p:nvSpPr>
          <p:cNvPr id="15" name="Rectangle 14">
            <a:extLst>
              <a:ext uri="{FF2B5EF4-FFF2-40B4-BE49-F238E27FC236}">
                <a16:creationId xmlns:a16="http://schemas.microsoft.com/office/drawing/2014/main" id="{C99B912D-1E4B-42AF-A2BE-CFEFEC916E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fr-FR"/>
          </a:p>
        </p:txBody>
      </p:sp>
      <p:graphicFrame>
        <p:nvGraphicFramePr>
          <p:cNvPr id="5" name="Espace réservé du contenu 2">
            <a:extLst>
              <a:ext uri="{FF2B5EF4-FFF2-40B4-BE49-F238E27FC236}">
                <a16:creationId xmlns:a16="http://schemas.microsoft.com/office/drawing/2014/main" id="{F1AEB01C-20C2-3062-6827-93EC91DD0718}"/>
              </a:ext>
            </a:extLst>
          </p:cNvPr>
          <p:cNvGraphicFramePr>
            <a:graphicFrameLocks noGrp="1"/>
          </p:cNvGraphicFramePr>
          <p:nvPr>
            <p:ph idx="1"/>
            <p:extLst>
              <p:ext uri="{D42A27DB-BD31-4B8C-83A1-F6EECF244321}">
                <p14:modId xmlns:p14="http://schemas.microsoft.com/office/powerpoint/2010/main" val="883732063"/>
              </p:ext>
            </p:extLst>
          </p:nvPr>
        </p:nvGraphicFramePr>
        <p:xfrm>
          <a:off x="5048250" y="1447800"/>
          <a:ext cx="649605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7602397"/>
      </p:ext>
    </p:extLst>
  </p:cSld>
  <p:clrMapOvr>
    <a:overrideClrMapping bg1="lt1" tx1="dk1" bg2="lt2" tx2="dk2" accent1="accent1" accent2="accent2" accent3="accent3" accent4="accent4" accent5="accent5" accent6="accent6" hlink="hlink" folHlink="folHlink"/>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1672ACE8-506C-4B9A-407A-7F49CC19D89D}"/>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68EC0AF2-682D-3AC3-1A6D-B4C7A197F399}"/>
              </a:ext>
            </a:extLst>
          </p:cNvPr>
          <p:cNvSpPr>
            <a:spLocks noGrp="1"/>
          </p:cNvSpPr>
          <p:nvPr>
            <p:ph type="title"/>
          </p:nvPr>
        </p:nvSpPr>
        <p:spPr>
          <a:xfrm>
            <a:off x="1076531" y="2619992"/>
            <a:ext cx="10618839" cy="1273582"/>
          </a:xfrm>
        </p:spPr>
        <p:txBody>
          <a:bodyPr>
            <a:normAutofit/>
          </a:bodyPr>
          <a:lstStyle/>
          <a:p>
            <a:pPr algn="ctr"/>
            <a:r>
              <a:rPr lang="fr-FR" sz="3200" b="1" dirty="0"/>
              <a:t>Typologie d’erreurs dues à une mauvaise lecture</a:t>
            </a:r>
            <a:br>
              <a:rPr lang="fr-FR" sz="2800" b="1" dirty="0"/>
            </a:br>
            <a:r>
              <a:rPr lang="fr-FR" sz="2800" dirty="0"/>
              <a:t>(à détailler dans un cours ultérieur)</a:t>
            </a:r>
          </a:p>
        </p:txBody>
      </p:sp>
    </p:spTree>
    <p:extLst>
      <p:ext uri="{BB962C8B-B14F-4D97-AF65-F5344CB8AC3E}">
        <p14:creationId xmlns:p14="http://schemas.microsoft.com/office/powerpoint/2010/main" val="3136547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graphicFrame>
        <p:nvGraphicFramePr>
          <p:cNvPr id="8" name="Espace réservé du contenu 7">
            <a:extLst>
              <a:ext uri="{FF2B5EF4-FFF2-40B4-BE49-F238E27FC236}">
                <a16:creationId xmlns:a16="http://schemas.microsoft.com/office/drawing/2014/main" id="{9179E923-5294-FF31-A716-10579D12D470}"/>
              </a:ext>
            </a:extLst>
          </p:cNvPr>
          <p:cNvGraphicFramePr>
            <a:graphicFrameLocks noGrp="1"/>
          </p:cNvGraphicFramePr>
          <p:nvPr>
            <p:ph idx="1"/>
            <p:extLst>
              <p:ext uri="{D42A27DB-BD31-4B8C-83A1-F6EECF244321}">
                <p14:modId xmlns:p14="http://schemas.microsoft.com/office/powerpoint/2010/main" val="4101128619"/>
              </p:ext>
            </p:extLst>
          </p:nvPr>
        </p:nvGraphicFramePr>
        <p:xfrm>
          <a:off x="0" y="0"/>
          <a:ext cx="12192000" cy="6858000"/>
        </p:xfrm>
        <a:graphic>
          <a:graphicData uri="http://schemas.openxmlformats.org/drawingml/2006/table">
            <a:tbl>
              <a:tblPr>
                <a:tableStyleId>{5C22544A-7EE6-4342-B048-85BDC9FD1C3A}</a:tableStyleId>
              </a:tblPr>
              <a:tblGrid>
                <a:gridCol w="1384545">
                  <a:extLst>
                    <a:ext uri="{9D8B030D-6E8A-4147-A177-3AD203B41FA5}">
                      <a16:colId xmlns:a16="http://schemas.microsoft.com/office/drawing/2014/main" val="679200331"/>
                    </a:ext>
                  </a:extLst>
                </a:gridCol>
                <a:gridCol w="1554742">
                  <a:extLst>
                    <a:ext uri="{9D8B030D-6E8A-4147-A177-3AD203B41FA5}">
                      <a16:colId xmlns:a16="http://schemas.microsoft.com/office/drawing/2014/main" val="3496730793"/>
                    </a:ext>
                  </a:extLst>
                </a:gridCol>
                <a:gridCol w="1941188">
                  <a:extLst>
                    <a:ext uri="{9D8B030D-6E8A-4147-A177-3AD203B41FA5}">
                      <a16:colId xmlns:a16="http://schemas.microsoft.com/office/drawing/2014/main" val="2230013492"/>
                    </a:ext>
                  </a:extLst>
                </a:gridCol>
                <a:gridCol w="2259556">
                  <a:extLst>
                    <a:ext uri="{9D8B030D-6E8A-4147-A177-3AD203B41FA5}">
                      <a16:colId xmlns:a16="http://schemas.microsoft.com/office/drawing/2014/main" val="4223356598"/>
                    </a:ext>
                  </a:extLst>
                </a:gridCol>
                <a:gridCol w="1212346">
                  <a:extLst>
                    <a:ext uri="{9D8B030D-6E8A-4147-A177-3AD203B41FA5}">
                      <a16:colId xmlns:a16="http://schemas.microsoft.com/office/drawing/2014/main" val="40054410"/>
                    </a:ext>
                  </a:extLst>
                </a:gridCol>
                <a:gridCol w="3839623">
                  <a:extLst>
                    <a:ext uri="{9D8B030D-6E8A-4147-A177-3AD203B41FA5}">
                      <a16:colId xmlns:a16="http://schemas.microsoft.com/office/drawing/2014/main" val="1646097730"/>
                    </a:ext>
                  </a:extLst>
                </a:gridCol>
              </a:tblGrid>
              <a:tr h="527393">
                <a:tc>
                  <a:txBody>
                    <a:bodyPr/>
                    <a:lstStyle/>
                    <a:p>
                      <a:pPr>
                        <a:lnSpc>
                          <a:spcPct val="115000"/>
                        </a:lnSpc>
                        <a:spcAft>
                          <a:spcPts val="800"/>
                        </a:spcAft>
                        <a:buNone/>
                      </a:pPr>
                      <a:r>
                        <a:rPr lang="fr-FR" sz="1400" b="1" kern="100" dirty="0">
                          <a:solidFill>
                            <a:schemeClr val="tx1"/>
                          </a:solidFill>
                          <a:effectLst/>
                        </a:rPr>
                        <a:t>Type d’erreur</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fr-FR" sz="1400" b="1" kern="100" dirty="0">
                          <a:solidFill>
                            <a:schemeClr val="tx1"/>
                          </a:solidFill>
                          <a:effectLst/>
                        </a:rPr>
                        <a:t>Exemple en anglais</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fr-FR" sz="1400" b="1" kern="100" dirty="0">
                          <a:solidFill>
                            <a:schemeClr val="tx1"/>
                          </a:solidFill>
                          <a:effectLst/>
                        </a:rPr>
                        <a:t>Traduction fautive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fr-FR" sz="1400" b="1" kern="100" dirty="0">
                          <a:solidFill>
                            <a:schemeClr val="tx1"/>
                          </a:solidFill>
                          <a:effectLst/>
                        </a:rPr>
                        <a:t>Traduction correcte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fr-FR" sz="1400" b="1" kern="100" dirty="0">
                          <a:solidFill>
                            <a:schemeClr val="tx1"/>
                          </a:solidFill>
                          <a:effectLst/>
                        </a:rPr>
                        <a:t>Arabe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fr-FR" sz="1400" b="1" kern="100" dirty="0">
                          <a:solidFill>
                            <a:schemeClr val="tx1"/>
                          </a:solidFill>
                          <a:effectLst/>
                        </a:rPr>
                        <a:t>Explication</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extLst>
                  <a:ext uri="{0D108BD9-81ED-4DB2-BD59-A6C34878D82A}">
                    <a16:rowId xmlns:a16="http://schemas.microsoft.com/office/drawing/2014/main" val="577140919"/>
                  </a:ext>
                </a:extLst>
              </a:tr>
              <a:tr h="793046">
                <a:tc>
                  <a:txBody>
                    <a:bodyPr/>
                    <a:lstStyle/>
                    <a:p>
                      <a:pPr>
                        <a:lnSpc>
                          <a:spcPct val="115000"/>
                        </a:lnSpc>
                        <a:spcAft>
                          <a:spcPts val="800"/>
                        </a:spcAft>
                        <a:buNone/>
                      </a:pPr>
                      <a:r>
                        <a:rPr lang="fr-FR" sz="1400" b="1" kern="100" dirty="0">
                          <a:solidFill>
                            <a:schemeClr val="tx1"/>
                          </a:solidFill>
                          <a:effectLst/>
                        </a:rPr>
                        <a:t>Polysémie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en-US" sz="1400" kern="100" dirty="0">
                          <a:effectLst/>
                        </a:rPr>
                        <a:t>The minister gave a brief statement.</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Le ministre a donné un petit discours.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dirty="0">
                          <a:effectLst/>
                        </a:rPr>
                        <a:t>« Le ministre a fait une brève déclaration. »</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gn="r">
                        <a:lnSpc>
                          <a:spcPct val="115000"/>
                        </a:lnSpc>
                        <a:spcAft>
                          <a:spcPts val="800"/>
                        </a:spcAft>
                        <a:buNone/>
                      </a:pPr>
                      <a:r>
                        <a:rPr lang="ar-DZ" sz="1400" kern="100" dirty="0">
                          <a:effectLst/>
                        </a:rPr>
                        <a:t>أدلى الوزير بتصريح مقتضب.</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Brief signifie ici « concis » et non « petit » ; le contexte politique impose un ton neutre.</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extLst>
                  <a:ext uri="{0D108BD9-81ED-4DB2-BD59-A6C34878D82A}">
                    <a16:rowId xmlns:a16="http://schemas.microsoft.com/office/drawing/2014/main" val="3992395547"/>
                  </a:ext>
                </a:extLst>
              </a:tr>
              <a:tr h="793046">
                <a:tc>
                  <a:txBody>
                    <a:bodyPr/>
                    <a:lstStyle/>
                    <a:p>
                      <a:pPr>
                        <a:lnSpc>
                          <a:spcPct val="115000"/>
                        </a:lnSpc>
                        <a:spcAft>
                          <a:spcPts val="800"/>
                        </a:spcAft>
                        <a:buNone/>
                      </a:pPr>
                      <a:r>
                        <a:rPr lang="fr-FR" sz="1400" b="1" kern="100" dirty="0">
                          <a:solidFill>
                            <a:schemeClr val="tx1"/>
                          </a:solidFill>
                          <a:effectLst/>
                        </a:rPr>
                        <a:t>Expression idiomatique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en-US" sz="1400" kern="100">
                          <a:effectLst/>
                        </a:rPr>
                        <a:t>It’s raining cats and dogs.</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dirty="0">
                          <a:effectLst/>
                        </a:rPr>
                        <a:t>« Il pleut des chats et des chiens. »</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Il pleut à torrents.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gn="r">
                        <a:lnSpc>
                          <a:spcPct val="115000"/>
                        </a:lnSpc>
                        <a:spcAft>
                          <a:spcPts val="800"/>
                        </a:spcAft>
                        <a:buNone/>
                      </a:pPr>
                      <a:r>
                        <a:rPr lang="ar-DZ" sz="1400" kern="100" dirty="0">
                          <a:effectLst/>
                        </a:rPr>
                        <a:t>إنها تمطر بغزارة.</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Exemple classique d’expression idiomatique à ne pas traduire littéralement.</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extLst>
                  <a:ext uri="{0D108BD9-81ED-4DB2-BD59-A6C34878D82A}">
                    <a16:rowId xmlns:a16="http://schemas.microsoft.com/office/drawing/2014/main" val="934135946"/>
                  </a:ext>
                </a:extLst>
              </a:tr>
              <a:tr h="793046">
                <a:tc>
                  <a:txBody>
                    <a:bodyPr/>
                    <a:lstStyle/>
                    <a:p>
                      <a:pPr>
                        <a:lnSpc>
                          <a:spcPct val="115000"/>
                        </a:lnSpc>
                        <a:spcAft>
                          <a:spcPts val="800"/>
                        </a:spcAft>
                        <a:buNone/>
                      </a:pPr>
                      <a:r>
                        <a:rPr lang="fr-FR" sz="1400" b="1" kern="100" dirty="0">
                          <a:solidFill>
                            <a:schemeClr val="tx1"/>
                          </a:solidFill>
                          <a:effectLst/>
                        </a:rPr>
                        <a:t>Allusion culturelle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fr-FR" sz="1400" kern="100">
                          <a:effectLst/>
                        </a:rPr>
                        <a:t>He met his Waterloo.</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dirty="0">
                          <a:effectLst/>
                        </a:rPr>
                        <a:t>« Il a rencontré son Waterloo. »</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Il a subi une défaite écrasante.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gn="r">
                        <a:lnSpc>
                          <a:spcPct val="115000"/>
                        </a:lnSpc>
                        <a:spcAft>
                          <a:spcPts val="800"/>
                        </a:spcAft>
                        <a:buNone/>
                      </a:pPr>
                      <a:r>
                        <a:rPr lang="ar-DZ" sz="1400" kern="100" dirty="0">
                          <a:effectLst/>
                        </a:rPr>
                        <a:t>هُزم هزيمة نكراء.</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dirty="0">
                          <a:effectLst/>
                        </a:rPr>
                        <a:t>Référence historique : bataille de Waterloo (1815). La traduction doit restituer le sens culturel, pas l’image.</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extLst>
                  <a:ext uri="{0D108BD9-81ED-4DB2-BD59-A6C34878D82A}">
                    <a16:rowId xmlns:a16="http://schemas.microsoft.com/office/drawing/2014/main" val="3881126882"/>
                  </a:ext>
                </a:extLst>
              </a:tr>
              <a:tr h="793046">
                <a:tc>
                  <a:txBody>
                    <a:bodyPr/>
                    <a:lstStyle/>
                    <a:p>
                      <a:pPr>
                        <a:lnSpc>
                          <a:spcPct val="115000"/>
                        </a:lnSpc>
                        <a:spcAft>
                          <a:spcPts val="800"/>
                        </a:spcAft>
                        <a:buNone/>
                      </a:pPr>
                      <a:r>
                        <a:rPr lang="fr-FR" sz="1400" b="1" kern="100" dirty="0">
                          <a:solidFill>
                            <a:schemeClr val="tx1"/>
                          </a:solidFill>
                          <a:effectLst/>
                        </a:rPr>
                        <a:t>Erreur de registre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fr-FR" sz="1400" kern="100" dirty="0" err="1">
                          <a:effectLst/>
                        </a:rPr>
                        <a:t>I’m</a:t>
                      </a:r>
                      <a:r>
                        <a:rPr lang="fr-FR" sz="1400" kern="100" dirty="0">
                          <a:effectLst/>
                        </a:rPr>
                        <a:t> </a:t>
                      </a:r>
                      <a:r>
                        <a:rPr lang="fr-FR" sz="1400" kern="100" dirty="0" err="1">
                          <a:effectLst/>
                        </a:rPr>
                        <a:t>terribly</a:t>
                      </a:r>
                      <a:r>
                        <a:rPr lang="fr-FR" sz="1400" kern="100" dirty="0">
                          <a:effectLst/>
                        </a:rPr>
                        <a:t> </a:t>
                      </a:r>
                      <a:r>
                        <a:rPr lang="fr-FR" sz="1400" kern="100" dirty="0" err="1">
                          <a:effectLst/>
                        </a:rPr>
                        <a:t>sorry</a:t>
                      </a:r>
                      <a:r>
                        <a:rPr lang="fr-FR" sz="1400" kern="100" dirty="0">
                          <a:effectLst/>
                        </a:rPr>
                        <a:t>.</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Je suis terriblement désolé.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Je suis vraiment désolé / profondément désolé.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gn="r">
                        <a:lnSpc>
                          <a:spcPct val="115000"/>
                        </a:lnSpc>
                        <a:spcAft>
                          <a:spcPts val="800"/>
                        </a:spcAft>
                        <a:buNone/>
                      </a:pPr>
                      <a:r>
                        <a:rPr lang="ar-DZ" sz="1400" kern="100" dirty="0">
                          <a:effectLst/>
                        </a:rPr>
                        <a:t>أنا آسف جدًا.</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Terribly intensifie le sentiment, sans valeur négative. Le registre doit rester naturel.</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extLst>
                  <a:ext uri="{0D108BD9-81ED-4DB2-BD59-A6C34878D82A}">
                    <a16:rowId xmlns:a16="http://schemas.microsoft.com/office/drawing/2014/main" val="616072143"/>
                  </a:ext>
                </a:extLst>
              </a:tr>
              <a:tr h="1058561">
                <a:tc>
                  <a:txBody>
                    <a:bodyPr/>
                    <a:lstStyle/>
                    <a:p>
                      <a:pPr>
                        <a:lnSpc>
                          <a:spcPct val="115000"/>
                        </a:lnSpc>
                        <a:spcAft>
                          <a:spcPts val="800"/>
                        </a:spcAft>
                        <a:buNone/>
                      </a:pPr>
                      <a:r>
                        <a:rPr lang="fr-FR" sz="1400" b="1" kern="100" dirty="0">
                          <a:solidFill>
                            <a:schemeClr val="tx1"/>
                          </a:solidFill>
                          <a:effectLst/>
                        </a:rPr>
                        <a:t>Contresens grammatical</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en-US" sz="1400" kern="100">
                          <a:effectLst/>
                        </a:rPr>
                        <a:t>The workers demanded better conditions.</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Les travailleurs ont demandé de meilleures situations.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Les travailleurs ont réclamé de meilleures conditions de travail.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gn="r">
                        <a:lnSpc>
                          <a:spcPct val="115000"/>
                        </a:lnSpc>
                        <a:spcAft>
                          <a:spcPts val="800"/>
                        </a:spcAft>
                        <a:buNone/>
                      </a:pPr>
                      <a:r>
                        <a:rPr lang="ar-DZ" sz="1400" kern="100" dirty="0">
                          <a:effectLst/>
                        </a:rPr>
                        <a:t>طالب العمال بتحسين ظروف العمل.</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Mauvaise lecture du mot conditions hors contexte professionnel.</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extLst>
                  <a:ext uri="{0D108BD9-81ED-4DB2-BD59-A6C34878D82A}">
                    <a16:rowId xmlns:a16="http://schemas.microsoft.com/office/drawing/2014/main" val="1871411160"/>
                  </a:ext>
                </a:extLst>
              </a:tr>
              <a:tr h="1058561">
                <a:tc>
                  <a:txBody>
                    <a:bodyPr/>
                    <a:lstStyle/>
                    <a:p>
                      <a:pPr>
                        <a:lnSpc>
                          <a:spcPct val="115000"/>
                        </a:lnSpc>
                        <a:spcAft>
                          <a:spcPts val="800"/>
                        </a:spcAft>
                        <a:buNone/>
                      </a:pPr>
                      <a:r>
                        <a:rPr lang="fr-FR" sz="1400" b="1" kern="100" dirty="0">
                          <a:solidFill>
                            <a:schemeClr val="tx1"/>
                          </a:solidFill>
                          <a:effectLst/>
                        </a:rPr>
                        <a:t>Erreur de ton administratif</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en-US" sz="1400" kern="100">
                          <a:effectLst/>
                        </a:rPr>
                        <a:t>We kindly request your presence at the meeting.</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Nous demandons gentiment votre présence à la réunion.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Nous vous prions de bien vouloir assister à la réunion.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gn="r">
                        <a:lnSpc>
                          <a:spcPct val="115000"/>
                        </a:lnSpc>
                        <a:spcAft>
                          <a:spcPts val="800"/>
                        </a:spcAft>
                        <a:buNone/>
                      </a:pPr>
                      <a:r>
                        <a:rPr lang="ar-DZ" sz="1400" kern="100" dirty="0">
                          <a:effectLst/>
                        </a:rPr>
                        <a:t>نلتمس منكم الحضور إلى الاجتماع.</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Kindly ne veut pas dire “gentiment” : c’est une formule de politesse typique du registre administratif.</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extLst>
                  <a:ext uri="{0D108BD9-81ED-4DB2-BD59-A6C34878D82A}">
                    <a16:rowId xmlns:a16="http://schemas.microsoft.com/office/drawing/2014/main" val="427336974"/>
                  </a:ext>
                </a:extLst>
              </a:tr>
              <a:tr h="1041301">
                <a:tc>
                  <a:txBody>
                    <a:bodyPr/>
                    <a:lstStyle/>
                    <a:p>
                      <a:pPr>
                        <a:lnSpc>
                          <a:spcPct val="115000"/>
                        </a:lnSpc>
                        <a:spcAft>
                          <a:spcPts val="800"/>
                        </a:spcAft>
                        <a:buNone/>
                      </a:pPr>
                      <a:r>
                        <a:rPr lang="fr-FR" sz="1400" b="1" kern="100" dirty="0">
                          <a:solidFill>
                            <a:schemeClr val="tx1"/>
                          </a:solidFill>
                          <a:effectLst/>
                        </a:rPr>
                        <a:t>Erreur de construction logique</a:t>
                      </a:r>
                      <a:endParaRPr lang="fr-FR" sz="1400" b="1" kern="100" dirty="0">
                        <a:solidFill>
                          <a:schemeClr val="tx1"/>
                        </a:solidFill>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solidFill>
                      <a:schemeClr val="accent1"/>
                    </a:solidFill>
                  </a:tcPr>
                </a:tc>
                <a:tc>
                  <a:txBody>
                    <a:bodyPr/>
                    <a:lstStyle/>
                    <a:p>
                      <a:pPr>
                        <a:lnSpc>
                          <a:spcPct val="115000"/>
                        </a:lnSpc>
                        <a:spcAft>
                          <a:spcPts val="800"/>
                        </a:spcAft>
                        <a:buNone/>
                      </a:pPr>
                      <a:r>
                        <a:rPr lang="en-US" sz="1400" kern="100">
                          <a:effectLst/>
                        </a:rPr>
                        <a:t>Although he was tired, he kept working.</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Parce qu’il était fatigué, il a continué à travailler.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a:effectLst/>
                        </a:rPr>
                        <a:t>« Bien qu’il fût fatigué, il a continué à travailler. »</a:t>
                      </a:r>
                      <a:endParaRPr lang="fr-FR" sz="1400" kern="10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gn="r">
                        <a:lnSpc>
                          <a:spcPct val="115000"/>
                        </a:lnSpc>
                        <a:spcAft>
                          <a:spcPts val="800"/>
                        </a:spcAft>
                        <a:buNone/>
                      </a:pPr>
                      <a:r>
                        <a:rPr lang="ar-DZ" sz="1400" kern="100" dirty="0">
                          <a:effectLst/>
                        </a:rPr>
                        <a:t>رغم أنه كان متعبًا، واصل العمل.</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tc>
                  <a:txBody>
                    <a:bodyPr/>
                    <a:lstStyle/>
                    <a:p>
                      <a:pPr>
                        <a:lnSpc>
                          <a:spcPct val="115000"/>
                        </a:lnSpc>
                        <a:spcAft>
                          <a:spcPts val="800"/>
                        </a:spcAft>
                        <a:buNone/>
                      </a:pPr>
                      <a:r>
                        <a:rPr lang="fr-FR" sz="1400" kern="100" dirty="0" err="1">
                          <a:effectLst/>
                        </a:rPr>
                        <a:t>Although</a:t>
                      </a:r>
                      <a:r>
                        <a:rPr lang="fr-FR" sz="1400" kern="100" dirty="0">
                          <a:effectLst/>
                        </a:rPr>
                        <a:t> exprime une concession, pas une cause. Mauvaise lecture du lien logique.</a:t>
                      </a:r>
                      <a:endParaRPr lang="fr-FR" sz="1400" kern="100" dirty="0">
                        <a:effectLst/>
                        <a:latin typeface="Aptos" panose="020B0004020202020204" pitchFamily="34" charset="0"/>
                        <a:ea typeface="Aptos" panose="020B0004020202020204" pitchFamily="34" charset="0"/>
                        <a:cs typeface="Arial" panose="020B0604020202020204" pitchFamily="34" charset="0"/>
                      </a:endParaRPr>
                    </a:p>
                  </a:txBody>
                  <a:tcPr marL="10989" marR="10989" marT="5495" marB="5495" anchor="ctr"/>
                </a:tc>
                <a:extLst>
                  <a:ext uri="{0D108BD9-81ED-4DB2-BD59-A6C34878D82A}">
                    <a16:rowId xmlns:a16="http://schemas.microsoft.com/office/drawing/2014/main" val="3757689304"/>
                  </a:ext>
                </a:extLst>
              </a:tr>
            </a:tbl>
          </a:graphicData>
        </a:graphic>
      </p:graphicFrame>
    </p:spTree>
    <p:extLst>
      <p:ext uri="{BB962C8B-B14F-4D97-AF65-F5344CB8AC3E}">
        <p14:creationId xmlns:p14="http://schemas.microsoft.com/office/powerpoint/2010/main" val="16235276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a:extLst>
            <a:ext uri="{FF2B5EF4-FFF2-40B4-BE49-F238E27FC236}">
              <a16:creationId xmlns:a16="http://schemas.microsoft.com/office/drawing/2014/main" id="{78706D10-01E7-D3C3-1034-0CE0E3B6E51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6A24F66-820A-457D-7134-91BAA57F8872}"/>
              </a:ext>
            </a:extLst>
          </p:cNvPr>
          <p:cNvSpPr>
            <a:spLocks noGrp="1"/>
          </p:cNvSpPr>
          <p:nvPr>
            <p:ph type="title"/>
          </p:nvPr>
        </p:nvSpPr>
        <p:spPr>
          <a:xfrm>
            <a:off x="671290" y="519195"/>
            <a:ext cx="10963073" cy="695762"/>
          </a:xfrm>
        </p:spPr>
        <p:txBody>
          <a:bodyPr>
            <a:normAutofit/>
          </a:bodyPr>
          <a:lstStyle/>
          <a:p>
            <a:r>
              <a:rPr lang="fr-FR" sz="2800" b="1" dirty="0"/>
              <a:t>Typologie d’erreurs dues à une mauvaise lecture</a:t>
            </a:r>
            <a:endParaRPr lang="fr-FR" sz="2800" dirty="0"/>
          </a:p>
        </p:txBody>
      </p:sp>
      <p:sp>
        <p:nvSpPr>
          <p:cNvPr id="4" name="Espace réservé du contenu 3">
            <a:extLst>
              <a:ext uri="{FF2B5EF4-FFF2-40B4-BE49-F238E27FC236}">
                <a16:creationId xmlns:a16="http://schemas.microsoft.com/office/drawing/2014/main" id="{44A6D34B-8731-8019-CF59-69C73FB97E83}"/>
              </a:ext>
            </a:extLst>
          </p:cNvPr>
          <p:cNvSpPr>
            <a:spLocks noGrp="1"/>
          </p:cNvSpPr>
          <p:nvPr>
            <p:ph idx="1"/>
          </p:nvPr>
        </p:nvSpPr>
        <p:spPr>
          <a:xfrm>
            <a:off x="1622730" y="2125214"/>
            <a:ext cx="8946541" cy="2607572"/>
          </a:xfrm>
        </p:spPr>
        <p:txBody>
          <a:bodyPr>
            <a:normAutofit/>
          </a:bodyPr>
          <a:lstStyle/>
          <a:p>
            <a:pPr>
              <a:buFont typeface="Arial" panose="020B0604020202020204" pitchFamily="34" charset="0"/>
              <a:buChar char="•"/>
            </a:pPr>
            <a:r>
              <a:rPr lang="fr-FR" sz="2400" dirty="0"/>
              <a:t>Chaque exemple montre qu’une traduction erronée n’est pas seulement due à une faiblesse linguistique, mais souvent à une </a:t>
            </a:r>
            <a:r>
              <a:rPr lang="fr-FR" sz="2400" b="1" dirty="0"/>
              <a:t>lecture incomplète ou précipitée</a:t>
            </a:r>
            <a:r>
              <a:rPr lang="fr-FR" sz="2400" dirty="0"/>
              <a:t>.</a:t>
            </a:r>
          </a:p>
          <a:p>
            <a:pPr>
              <a:buFont typeface="Arial" panose="020B0604020202020204" pitchFamily="34" charset="0"/>
              <a:buChar char="•"/>
            </a:pPr>
            <a:r>
              <a:rPr lang="fr-FR" sz="2400" dirty="0"/>
              <a:t>Le traducteur doit toujours relire la phrase entière, comprendre sa logique, son ton et son registre avant de traduire.</a:t>
            </a:r>
          </a:p>
        </p:txBody>
      </p:sp>
    </p:spTree>
    <p:extLst>
      <p:ext uri="{BB962C8B-B14F-4D97-AF65-F5344CB8AC3E}">
        <p14:creationId xmlns:p14="http://schemas.microsoft.com/office/powerpoint/2010/main" val="4020609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F8E71D6-1A8B-BA5F-58C8-5FFA95D06E2A}"/>
              </a:ext>
            </a:extLst>
          </p:cNvPr>
          <p:cNvSpPr>
            <a:spLocks noGrp="1"/>
          </p:cNvSpPr>
          <p:nvPr>
            <p:ph type="title"/>
          </p:nvPr>
        </p:nvSpPr>
        <p:spPr>
          <a:xfrm>
            <a:off x="619432" y="170339"/>
            <a:ext cx="10884310" cy="670320"/>
          </a:xfrm>
        </p:spPr>
        <p:txBody>
          <a:bodyPr>
            <a:normAutofit/>
          </a:bodyPr>
          <a:lstStyle/>
          <a:p>
            <a:r>
              <a:rPr lang="fr-FR" sz="2800" b="1" dirty="0"/>
              <a:t>Conclusion et conseils pour la pratique traductive</a:t>
            </a:r>
          </a:p>
        </p:txBody>
      </p:sp>
      <p:sp>
        <p:nvSpPr>
          <p:cNvPr id="3" name="Espace réservé du contenu 2">
            <a:extLst>
              <a:ext uri="{FF2B5EF4-FFF2-40B4-BE49-F238E27FC236}">
                <a16:creationId xmlns:a16="http://schemas.microsoft.com/office/drawing/2014/main" id="{6E0F861F-4405-75A3-A0A7-EA1BF942858A}"/>
              </a:ext>
            </a:extLst>
          </p:cNvPr>
          <p:cNvSpPr>
            <a:spLocks noGrp="1"/>
          </p:cNvSpPr>
          <p:nvPr>
            <p:ph idx="1"/>
          </p:nvPr>
        </p:nvSpPr>
        <p:spPr>
          <a:xfrm>
            <a:off x="1309790" y="1521976"/>
            <a:ext cx="9441784" cy="4539611"/>
          </a:xfrm>
        </p:spPr>
        <p:txBody>
          <a:bodyPr>
            <a:normAutofit fontScale="92500"/>
          </a:bodyPr>
          <a:lstStyle/>
          <a:p>
            <a:pPr>
              <a:buFont typeface="Arial" panose="020B0604020202020204" pitchFamily="34" charset="0"/>
              <a:buChar char="•"/>
            </a:pPr>
            <a:r>
              <a:rPr lang="fr-FR" sz="2400" dirty="0"/>
              <a:t>Toujours commencer par une lecture exploratoire, puis analytique et enfin interprétative.</a:t>
            </a:r>
          </a:p>
          <a:p>
            <a:pPr>
              <a:buFont typeface="Arial" panose="020B0604020202020204" pitchFamily="34" charset="0"/>
              <a:buChar char="•"/>
            </a:pPr>
            <a:r>
              <a:rPr lang="fr-FR" sz="2400" dirty="0"/>
              <a:t>Prendre des notes tout au long de la lecture (vocabulaire, difficultés, idées principales).</a:t>
            </a:r>
          </a:p>
          <a:p>
            <a:pPr>
              <a:buFont typeface="Arial" panose="020B0604020202020204" pitchFamily="34" charset="0"/>
              <a:buChar char="•"/>
            </a:pPr>
            <a:r>
              <a:rPr lang="fr-FR" sz="2400" dirty="0"/>
              <a:t>Ne jamais passer à l’acte de traduction sans avoir levé tous les doutes possibles sur le texte source.</a:t>
            </a:r>
          </a:p>
          <a:p>
            <a:pPr>
              <a:buFont typeface="Arial" panose="020B0604020202020204" pitchFamily="34" charset="0"/>
              <a:buChar char="•"/>
            </a:pPr>
            <a:r>
              <a:rPr lang="fr-FR" sz="2400" dirty="0"/>
              <a:t>Se rappeler que « comprendre » ne signifie pas simplement décoder, mais reconstruire l’intention, la structure et l’effet du texte dans son contexte d’origine.</a:t>
            </a:r>
          </a:p>
          <a:p>
            <a:r>
              <a:rPr lang="fr-FR" sz="2400" i="1" dirty="0"/>
              <a:t>« S’initier à traduire, c’est apprendre à lire un texte original avec les yeux d’un traducteur… » — Jean Delisle, 2003, p. 231</a:t>
            </a:r>
          </a:p>
          <a:p>
            <a:pPr marL="0" indent="0">
              <a:buNone/>
            </a:pPr>
            <a:endParaRPr lang="fr-FR" dirty="0"/>
          </a:p>
        </p:txBody>
      </p:sp>
    </p:spTree>
    <p:extLst>
      <p:ext uri="{BB962C8B-B14F-4D97-AF65-F5344CB8AC3E}">
        <p14:creationId xmlns:p14="http://schemas.microsoft.com/office/powerpoint/2010/main" val="3670082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96A4D9-2A8F-A100-9120-25F7C2E7DCBA}"/>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E2C54C20-C61E-C6AA-5A54-45BB7EAC638F}"/>
              </a:ext>
            </a:extLst>
          </p:cNvPr>
          <p:cNvSpPr>
            <a:spLocks noGrp="1"/>
          </p:cNvSpPr>
          <p:nvPr>
            <p:ph type="title"/>
          </p:nvPr>
        </p:nvSpPr>
        <p:spPr>
          <a:xfrm>
            <a:off x="646111" y="452718"/>
            <a:ext cx="9404723" cy="771398"/>
          </a:xfrm>
        </p:spPr>
        <p:txBody>
          <a:bodyPr>
            <a:normAutofit/>
          </a:bodyPr>
          <a:lstStyle/>
          <a:p>
            <a:r>
              <a:rPr lang="fr-FR" sz="2800" b="1" dirty="0"/>
              <a:t>Révision</a:t>
            </a:r>
          </a:p>
        </p:txBody>
      </p:sp>
      <p:sp>
        <p:nvSpPr>
          <p:cNvPr id="3" name="Espace réservé du contenu 2">
            <a:extLst>
              <a:ext uri="{FF2B5EF4-FFF2-40B4-BE49-F238E27FC236}">
                <a16:creationId xmlns:a16="http://schemas.microsoft.com/office/drawing/2014/main" id="{D67132FD-7CC5-4E68-A74F-D94518DA595C}"/>
              </a:ext>
            </a:extLst>
          </p:cNvPr>
          <p:cNvSpPr>
            <a:spLocks noGrp="1"/>
          </p:cNvSpPr>
          <p:nvPr>
            <p:ph idx="1"/>
          </p:nvPr>
        </p:nvSpPr>
        <p:spPr>
          <a:xfrm>
            <a:off x="1622730" y="2080968"/>
            <a:ext cx="8946541" cy="2696063"/>
          </a:xfrm>
        </p:spPr>
        <p:txBody>
          <a:bodyPr/>
          <a:lstStyle/>
          <a:p>
            <a:pPr marL="0" indent="0">
              <a:buNone/>
            </a:pPr>
            <a:r>
              <a:rPr lang="fr-FR" sz="2400" b="1" dirty="0"/>
              <a:t>Exemple :</a:t>
            </a:r>
            <a:endParaRPr lang="fr-FR" sz="2400" dirty="0"/>
          </a:p>
          <a:p>
            <a:r>
              <a:rPr lang="fr-FR" sz="2400" dirty="0"/>
              <a:t>EN : </a:t>
            </a:r>
            <a:r>
              <a:rPr lang="fr-FR" sz="2400" i="1" dirty="0"/>
              <a:t>“</a:t>
            </a:r>
            <a:r>
              <a:rPr lang="fr-FR" sz="2400" i="1" dirty="0" err="1"/>
              <a:t>Artificial</a:t>
            </a:r>
            <a:r>
              <a:rPr lang="fr-FR" sz="2400" i="1" dirty="0"/>
              <a:t> Intelligence </a:t>
            </a:r>
            <a:r>
              <a:rPr lang="fr-FR" sz="2400" i="1" dirty="0" err="1"/>
              <a:t>is</a:t>
            </a:r>
            <a:r>
              <a:rPr lang="fr-FR" sz="2400" i="1" dirty="0"/>
              <a:t> </a:t>
            </a:r>
            <a:r>
              <a:rPr lang="fr-FR" sz="2400" i="1" dirty="0" err="1"/>
              <a:t>reshaping</a:t>
            </a:r>
            <a:r>
              <a:rPr lang="fr-FR" sz="2400" i="1" dirty="0"/>
              <a:t> how </a:t>
            </a:r>
            <a:r>
              <a:rPr lang="fr-FR" sz="2400" i="1" dirty="0" err="1"/>
              <a:t>we</a:t>
            </a:r>
            <a:r>
              <a:rPr lang="fr-FR" sz="2400" i="1" dirty="0"/>
              <a:t> </a:t>
            </a:r>
            <a:r>
              <a:rPr lang="fr-FR" sz="2400" i="1" dirty="0" err="1"/>
              <a:t>teach</a:t>
            </a:r>
            <a:r>
              <a:rPr lang="fr-FR" sz="2400" i="1" dirty="0"/>
              <a:t> and </a:t>
            </a:r>
            <a:r>
              <a:rPr lang="fr-FR" sz="2400" i="1" dirty="0" err="1"/>
              <a:t>learn</a:t>
            </a:r>
            <a:r>
              <a:rPr lang="fr-FR" sz="2400" i="1" dirty="0"/>
              <a:t>.”</a:t>
            </a:r>
            <a:br>
              <a:rPr lang="fr-FR" sz="2400" dirty="0"/>
            </a:br>
            <a:r>
              <a:rPr lang="fr-FR" sz="2400" dirty="0"/>
              <a:t>→ </a:t>
            </a:r>
            <a:r>
              <a:rPr lang="fr-FR" sz="2400" b="1" dirty="0"/>
              <a:t>Thème :</a:t>
            </a:r>
            <a:r>
              <a:rPr lang="fr-FR" sz="2400" dirty="0"/>
              <a:t> technologie et éducation</a:t>
            </a:r>
            <a:br>
              <a:rPr lang="fr-FR" sz="2400" dirty="0"/>
            </a:br>
            <a:r>
              <a:rPr lang="fr-FR" sz="2400" dirty="0"/>
              <a:t>→ </a:t>
            </a:r>
            <a:r>
              <a:rPr lang="fr-FR" sz="2400" b="1" dirty="0"/>
              <a:t>Ton : </a:t>
            </a:r>
            <a:r>
              <a:rPr lang="fr-FR" sz="2400" dirty="0"/>
              <a:t>informatif</a:t>
            </a:r>
            <a:br>
              <a:rPr lang="fr-FR" sz="2400" dirty="0"/>
            </a:br>
            <a:r>
              <a:rPr lang="fr-FR" sz="2400" dirty="0"/>
              <a:t>→ </a:t>
            </a:r>
            <a:r>
              <a:rPr lang="fr-FR" sz="2400" b="1" dirty="0"/>
              <a:t>Registre : </a:t>
            </a:r>
            <a:r>
              <a:rPr lang="fr-FR" sz="2400" dirty="0"/>
              <a:t>semi-scientifique</a:t>
            </a:r>
          </a:p>
          <a:p>
            <a:endParaRPr lang="fr-FR" dirty="0"/>
          </a:p>
        </p:txBody>
      </p:sp>
    </p:spTree>
    <p:extLst>
      <p:ext uri="{BB962C8B-B14F-4D97-AF65-F5344CB8AC3E}">
        <p14:creationId xmlns:p14="http://schemas.microsoft.com/office/powerpoint/2010/main" val="13345119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7A796B-8612-54E1-8A95-802E428EAAA6}"/>
              </a:ext>
            </a:extLst>
          </p:cNvPr>
          <p:cNvSpPr>
            <a:spLocks noGrp="1"/>
          </p:cNvSpPr>
          <p:nvPr>
            <p:ph type="title"/>
          </p:nvPr>
        </p:nvSpPr>
        <p:spPr>
          <a:xfrm>
            <a:off x="646111" y="452718"/>
            <a:ext cx="9404723" cy="741901"/>
          </a:xfrm>
        </p:spPr>
        <p:txBody>
          <a:bodyPr>
            <a:normAutofit/>
          </a:bodyPr>
          <a:lstStyle/>
          <a:p>
            <a:r>
              <a:rPr lang="fr-FR" sz="2800" b="1" dirty="0"/>
              <a:t>Révision</a:t>
            </a:r>
          </a:p>
        </p:txBody>
      </p:sp>
      <p:sp>
        <p:nvSpPr>
          <p:cNvPr id="3" name="Espace réservé du contenu 2">
            <a:extLst>
              <a:ext uri="{FF2B5EF4-FFF2-40B4-BE49-F238E27FC236}">
                <a16:creationId xmlns:a16="http://schemas.microsoft.com/office/drawing/2014/main" id="{8BB232F0-F7AC-8196-91F7-DD3B2C3AB48D}"/>
              </a:ext>
            </a:extLst>
          </p:cNvPr>
          <p:cNvSpPr>
            <a:spLocks noGrp="1"/>
          </p:cNvSpPr>
          <p:nvPr>
            <p:ph idx="1"/>
          </p:nvPr>
        </p:nvSpPr>
        <p:spPr>
          <a:xfrm>
            <a:off x="1622730" y="2052919"/>
            <a:ext cx="8946541" cy="3905430"/>
          </a:xfrm>
        </p:spPr>
        <p:txBody>
          <a:bodyPr>
            <a:normAutofit lnSpcReduction="10000"/>
          </a:bodyPr>
          <a:lstStyle/>
          <a:p>
            <a:pPr marL="0" indent="0">
              <a:buNone/>
            </a:pPr>
            <a:r>
              <a:rPr lang="fr-FR" sz="2400" b="1" dirty="0"/>
              <a:t>b) La lecture analytique</a:t>
            </a:r>
          </a:p>
          <a:p>
            <a:pPr>
              <a:buFont typeface="Arial" panose="020B0604020202020204" pitchFamily="34" charset="0"/>
              <a:buChar char="•"/>
            </a:pPr>
            <a:r>
              <a:rPr lang="fr-FR" sz="2400" dirty="0"/>
              <a:t>C’est une </a:t>
            </a:r>
            <a:r>
              <a:rPr lang="fr-FR" sz="2400" b="1" dirty="0"/>
              <a:t>lecture lente et détaillée</a:t>
            </a:r>
            <a:r>
              <a:rPr lang="fr-FR" sz="2400" dirty="0"/>
              <a:t>, où l’on s’arrête sur chaque mot difficile.</a:t>
            </a:r>
          </a:p>
          <a:p>
            <a:pPr marL="0" indent="0">
              <a:buNone/>
            </a:pPr>
            <a:r>
              <a:rPr lang="fr-FR" sz="2400" b="1" dirty="0"/>
              <a:t>Objectifs :</a:t>
            </a:r>
            <a:endParaRPr lang="fr-FR" sz="2400" dirty="0"/>
          </a:p>
          <a:p>
            <a:pPr>
              <a:buFont typeface="Arial" panose="020B0604020202020204" pitchFamily="34" charset="0"/>
              <a:buChar char="•"/>
            </a:pPr>
            <a:r>
              <a:rPr lang="fr-FR" sz="2400" dirty="0"/>
              <a:t>Comprendre les </a:t>
            </a:r>
            <a:r>
              <a:rPr lang="fr-FR" sz="2400" b="1" dirty="0"/>
              <a:t>relations logiques</a:t>
            </a:r>
            <a:r>
              <a:rPr lang="fr-FR" sz="2400" dirty="0"/>
              <a:t> (cause, opposition, conséquence) ;</a:t>
            </a:r>
          </a:p>
          <a:p>
            <a:pPr>
              <a:buFont typeface="Arial" panose="020B0604020202020204" pitchFamily="34" charset="0"/>
              <a:buChar char="•"/>
            </a:pPr>
            <a:r>
              <a:rPr lang="fr-FR" sz="2400" dirty="0"/>
              <a:t>Identifier les </a:t>
            </a:r>
            <a:r>
              <a:rPr lang="fr-FR" sz="2400" b="1" dirty="0"/>
              <a:t>termes polysémiques</a:t>
            </a:r>
            <a:r>
              <a:rPr lang="fr-FR" sz="2400" dirty="0"/>
              <a:t> ;</a:t>
            </a:r>
          </a:p>
          <a:p>
            <a:pPr>
              <a:buFont typeface="Arial" panose="020B0604020202020204" pitchFamily="34" charset="0"/>
              <a:buChar char="•"/>
            </a:pPr>
            <a:r>
              <a:rPr lang="fr-FR" sz="2400" dirty="0"/>
              <a:t>Repérer les </a:t>
            </a:r>
            <a:r>
              <a:rPr lang="fr-FR" sz="2400" b="1" dirty="0"/>
              <a:t>expressions idiomatiques</a:t>
            </a:r>
            <a:r>
              <a:rPr lang="fr-FR" sz="2400" dirty="0"/>
              <a:t> et </a:t>
            </a:r>
            <a:r>
              <a:rPr lang="fr-FR" sz="2400" b="1" dirty="0"/>
              <a:t>structures ambiguës</a:t>
            </a:r>
            <a:r>
              <a:rPr lang="fr-FR" sz="2400" dirty="0"/>
              <a:t>.</a:t>
            </a:r>
          </a:p>
          <a:p>
            <a:pPr marL="0" indent="0">
              <a:buNone/>
            </a:pPr>
            <a:endParaRPr lang="fr-FR" dirty="0"/>
          </a:p>
        </p:txBody>
      </p:sp>
    </p:spTree>
    <p:extLst>
      <p:ext uri="{BB962C8B-B14F-4D97-AF65-F5344CB8AC3E}">
        <p14:creationId xmlns:p14="http://schemas.microsoft.com/office/powerpoint/2010/main" val="4211326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A278C-74A1-51D0-E5F2-877D64F5CA41}"/>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ADC34E4-8612-AC50-1CD1-9FD672186DB9}"/>
              </a:ext>
            </a:extLst>
          </p:cNvPr>
          <p:cNvSpPr>
            <a:spLocks noGrp="1"/>
          </p:cNvSpPr>
          <p:nvPr>
            <p:ph type="title"/>
          </p:nvPr>
        </p:nvSpPr>
        <p:spPr>
          <a:xfrm>
            <a:off x="646111" y="452718"/>
            <a:ext cx="9404723" cy="653411"/>
          </a:xfrm>
        </p:spPr>
        <p:txBody>
          <a:bodyPr>
            <a:normAutofit/>
          </a:bodyPr>
          <a:lstStyle/>
          <a:p>
            <a:r>
              <a:rPr lang="fr-FR" sz="2800" b="1" dirty="0"/>
              <a:t>Révision</a:t>
            </a:r>
          </a:p>
        </p:txBody>
      </p:sp>
      <p:sp>
        <p:nvSpPr>
          <p:cNvPr id="3" name="Espace réservé du contenu 2">
            <a:extLst>
              <a:ext uri="{FF2B5EF4-FFF2-40B4-BE49-F238E27FC236}">
                <a16:creationId xmlns:a16="http://schemas.microsoft.com/office/drawing/2014/main" id="{80F6F228-20C7-488B-5412-312C68BC6E15}"/>
              </a:ext>
            </a:extLst>
          </p:cNvPr>
          <p:cNvSpPr>
            <a:spLocks noGrp="1"/>
          </p:cNvSpPr>
          <p:nvPr>
            <p:ph idx="1"/>
          </p:nvPr>
        </p:nvSpPr>
        <p:spPr>
          <a:xfrm>
            <a:off x="1622730" y="2052919"/>
            <a:ext cx="8946541" cy="2784552"/>
          </a:xfrm>
        </p:spPr>
        <p:txBody>
          <a:bodyPr/>
          <a:lstStyle/>
          <a:p>
            <a:pPr marL="0" indent="0">
              <a:buNone/>
            </a:pPr>
            <a:r>
              <a:rPr lang="fr-FR" sz="2400" dirty="0"/>
              <a:t>EN : </a:t>
            </a:r>
            <a:r>
              <a:rPr lang="fr-FR" sz="2400" i="1" dirty="0"/>
              <a:t>He </a:t>
            </a:r>
            <a:r>
              <a:rPr lang="fr-FR" sz="2400" i="1" dirty="0" err="1"/>
              <a:t>booked</a:t>
            </a:r>
            <a:r>
              <a:rPr lang="fr-FR" sz="2400" i="1" dirty="0"/>
              <a:t> the table for </a:t>
            </a:r>
            <a:r>
              <a:rPr lang="fr-FR" sz="2400" i="1" dirty="0" err="1"/>
              <a:t>eight</a:t>
            </a:r>
            <a:r>
              <a:rPr lang="fr-FR" sz="2400" i="1" dirty="0"/>
              <a:t>.</a:t>
            </a:r>
            <a:br>
              <a:rPr lang="fr-FR" sz="2400" dirty="0"/>
            </a:br>
            <a:r>
              <a:rPr lang="fr-FR" sz="2400" dirty="0"/>
              <a:t>    → Deux lectures possibles :</a:t>
            </a:r>
          </a:p>
          <a:p>
            <a:pPr>
              <a:buFont typeface="Wingdings" panose="05000000000000000000" pitchFamily="2" charset="2"/>
              <a:buChar char="Ø"/>
            </a:pPr>
            <a:r>
              <a:rPr lang="fr-FR" sz="2400" dirty="0"/>
              <a:t>Pour </a:t>
            </a:r>
            <a:r>
              <a:rPr lang="fr-FR" sz="2400" b="1" dirty="0"/>
              <a:t>huit personnes</a:t>
            </a:r>
            <a:r>
              <a:rPr lang="fr-FR" sz="2400" dirty="0"/>
              <a:t>,</a:t>
            </a:r>
          </a:p>
          <a:p>
            <a:pPr>
              <a:buFont typeface="Wingdings" panose="05000000000000000000" pitchFamily="2" charset="2"/>
              <a:buChar char="Ø"/>
            </a:pPr>
            <a:r>
              <a:rPr lang="fr-FR" sz="2400" dirty="0"/>
              <a:t>Pour </a:t>
            </a:r>
            <a:r>
              <a:rPr lang="fr-FR" sz="2400" b="1" dirty="0"/>
              <a:t>huit heures</a:t>
            </a:r>
            <a:r>
              <a:rPr lang="fr-FR" sz="2400" dirty="0"/>
              <a:t>.</a:t>
            </a:r>
            <a:br>
              <a:rPr lang="fr-FR" sz="2400" dirty="0"/>
            </a:br>
            <a:r>
              <a:rPr lang="fr-FR" sz="2400" dirty="0"/>
              <a:t>→ La lecture analytique élimine l’ambiguïté en fonction du contexte.</a:t>
            </a:r>
          </a:p>
          <a:p>
            <a:pPr marL="0" indent="0">
              <a:buNone/>
            </a:pPr>
            <a:endParaRPr lang="fr-FR" dirty="0"/>
          </a:p>
        </p:txBody>
      </p:sp>
    </p:spTree>
    <p:extLst>
      <p:ext uri="{BB962C8B-B14F-4D97-AF65-F5344CB8AC3E}">
        <p14:creationId xmlns:p14="http://schemas.microsoft.com/office/powerpoint/2010/main" val="19091200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C76633-0C47-CCF3-C1E6-3A0D4E65A18F}"/>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1FBCBD36-B889-7C82-D552-656308B2F3A8}"/>
              </a:ext>
            </a:extLst>
          </p:cNvPr>
          <p:cNvSpPr>
            <a:spLocks noGrp="1"/>
          </p:cNvSpPr>
          <p:nvPr>
            <p:ph type="title"/>
          </p:nvPr>
        </p:nvSpPr>
        <p:spPr>
          <a:xfrm>
            <a:off x="646111" y="452718"/>
            <a:ext cx="9404723" cy="712405"/>
          </a:xfrm>
        </p:spPr>
        <p:txBody>
          <a:bodyPr>
            <a:normAutofit/>
          </a:bodyPr>
          <a:lstStyle/>
          <a:p>
            <a:r>
              <a:rPr lang="fr-FR" sz="2800" b="1" dirty="0"/>
              <a:t>Révision</a:t>
            </a:r>
          </a:p>
        </p:txBody>
      </p:sp>
      <p:sp>
        <p:nvSpPr>
          <p:cNvPr id="3" name="Espace réservé du contenu 2">
            <a:extLst>
              <a:ext uri="{FF2B5EF4-FFF2-40B4-BE49-F238E27FC236}">
                <a16:creationId xmlns:a16="http://schemas.microsoft.com/office/drawing/2014/main" id="{3FC35C87-B675-1FC9-B669-796BDA12C8EF}"/>
              </a:ext>
            </a:extLst>
          </p:cNvPr>
          <p:cNvSpPr>
            <a:spLocks noGrp="1"/>
          </p:cNvSpPr>
          <p:nvPr>
            <p:ph idx="1"/>
          </p:nvPr>
        </p:nvSpPr>
        <p:spPr>
          <a:xfrm>
            <a:off x="1622730" y="2052918"/>
            <a:ext cx="8946541" cy="2489585"/>
          </a:xfrm>
        </p:spPr>
        <p:txBody>
          <a:bodyPr/>
          <a:lstStyle/>
          <a:p>
            <a:pPr marL="0" indent="0">
              <a:buNone/>
            </a:pPr>
            <a:r>
              <a:rPr lang="fr-FR" sz="2400" b="1" dirty="0"/>
              <a:t>c) La lecture interprétative (ou critique)</a:t>
            </a:r>
          </a:p>
          <a:p>
            <a:pPr>
              <a:buFont typeface="Arial" panose="020B0604020202020204" pitchFamily="34" charset="0"/>
              <a:buChar char="•"/>
            </a:pPr>
            <a:r>
              <a:rPr lang="fr-FR" sz="2400" dirty="0"/>
              <a:t>C’est la </a:t>
            </a:r>
            <a:r>
              <a:rPr lang="fr-FR" sz="2400" b="1" dirty="0"/>
              <a:t>lecture du sens profond</a:t>
            </a:r>
            <a:r>
              <a:rPr lang="fr-FR" sz="2400" dirty="0"/>
              <a:t> :</a:t>
            </a:r>
            <a:br>
              <a:rPr lang="fr-FR" sz="2400" dirty="0"/>
            </a:br>
            <a:r>
              <a:rPr lang="fr-FR" sz="2400" dirty="0"/>
              <a:t>on s’interroge sur le ton, l’émotion, les sous-entendus, les non-dits.</a:t>
            </a:r>
          </a:p>
          <a:p>
            <a:pPr>
              <a:buFont typeface="Arial" panose="020B0604020202020204" pitchFamily="34" charset="0"/>
              <a:buChar char="•"/>
            </a:pPr>
            <a:r>
              <a:rPr lang="fr-FR" sz="2400" dirty="0"/>
              <a:t>« Traduire, c’est lire entre les lignes. »</a:t>
            </a:r>
          </a:p>
          <a:p>
            <a:pPr marL="0" indent="0">
              <a:buNone/>
            </a:pPr>
            <a:endParaRPr lang="fr-FR" dirty="0"/>
          </a:p>
        </p:txBody>
      </p:sp>
    </p:spTree>
    <p:extLst>
      <p:ext uri="{BB962C8B-B14F-4D97-AF65-F5344CB8AC3E}">
        <p14:creationId xmlns:p14="http://schemas.microsoft.com/office/powerpoint/2010/main" val="30986775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64EFC5-0D73-3F3F-A1F1-D33A88114710}"/>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2F759C30-46BB-746C-7085-DF683408A5DB}"/>
              </a:ext>
            </a:extLst>
          </p:cNvPr>
          <p:cNvSpPr>
            <a:spLocks noGrp="1"/>
          </p:cNvSpPr>
          <p:nvPr>
            <p:ph type="title"/>
          </p:nvPr>
        </p:nvSpPr>
        <p:spPr>
          <a:xfrm>
            <a:off x="646111" y="452718"/>
            <a:ext cx="9404723" cy="771398"/>
          </a:xfrm>
        </p:spPr>
        <p:txBody>
          <a:bodyPr>
            <a:normAutofit/>
          </a:bodyPr>
          <a:lstStyle/>
          <a:p>
            <a:r>
              <a:rPr lang="fr-FR" sz="2800" b="1" dirty="0"/>
              <a:t>Révision</a:t>
            </a:r>
          </a:p>
        </p:txBody>
      </p:sp>
      <p:sp>
        <p:nvSpPr>
          <p:cNvPr id="3" name="Espace réservé du contenu 2">
            <a:extLst>
              <a:ext uri="{FF2B5EF4-FFF2-40B4-BE49-F238E27FC236}">
                <a16:creationId xmlns:a16="http://schemas.microsoft.com/office/drawing/2014/main" id="{0E5BC7D4-2EB8-8241-E713-6D464D762F93}"/>
              </a:ext>
            </a:extLst>
          </p:cNvPr>
          <p:cNvSpPr>
            <a:spLocks noGrp="1"/>
          </p:cNvSpPr>
          <p:nvPr>
            <p:ph idx="1"/>
          </p:nvPr>
        </p:nvSpPr>
        <p:spPr>
          <a:xfrm>
            <a:off x="1622729" y="2052918"/>
            <a:ext cx="8946541" cy="2474837"/>
          </a:xfrm>
        </p:spPr>
        <p:txBody>
          <a:bodyPr>
            <a:normAutofit/>
          </a:bodyPr>
          <a:lstStyle/>
          <a:p>
            <a:pPr marL="0" indent="0">
              <a:buNone/>
            </a:pPr>
            <a:r>
              <a:rPr lang="fr-FR" sz="2400" dirty="0"/>
              <a:t>FR : « Le vent de la liberté souffle. »</a:t>
            </a:r>
            <a:br>
              <a:rPr lang="fr-FR" sz="2400" dirty="0"/>
            </a:br>
            <a:r>
              <a:rPr lang="fr-FR" sz="2400" dirty="0"/>
              <a:t>EN : « </a:t>
            </a:r>
            <a:r>
              <a:rPr lang="fr-FR" sz="2400" i="1" dirty="0"/>
              <a:t>The </a:t>
            </a:r>
            <a:r>
              <a:rPr lang="fr-FR" sz="2400" i="1" dirty="0" err="1"/>
              <a:t>wind</a:t>
            </a:r>
            <a:r>
              <a:rPr lang="fr-FR" sz="2400" i="1" dirty="0"/>
              <a:t> of </a:t>
            </a:r>
            <a:r>
              <a:rPr lang="fr-FR" sz="2400" i="1" dirty="0" err="1"/>
              <a:t>freedom</a:t>
            </a:r>
            <a:r>
              <a:rPr lang="fr-FR" sz="2400" i="1" dirty="0"/>
              <a:t> </a:t>
            </a:r>
            <a:r>
              <a:rPr lang="fr-FR" sz="2400" i="1" dirty="0" err="1"/>
              <a:t>blows</a:t>
            </a:r>
            <a:r>
              <a:rPr lang="fr-FR" sz="2400" i="1" dirty="0"/>
              <a:t>. »</a:t>
            </a:r>
            <a:br>
              <a:rPr lang="fr-FR" sz="2400" dirty="0"/>
            </a:br>
            <a:r>
              <a:rPr lang="fr-FR" sz="2400" dirty="0"/>
              <a:t>AR : </a:t>
            </a:r>
            <a:r>
              <a:rPr lang="ar-DZ" sz="2400" dirty="0"/>
              <a:t>" تهبّ رياح الحرية. "</a:t>
            </a:r>
            <a:r>
              <a:rPr lang="fr-FR" sz="2400" dirty="0"/>
              <a:t> </a:t>
            </a:r>
            <a:br>
              <a:rPr lang="ar-DZ" sz="2400" dirty="0"/>
            </a:br>
            <a:r>
              <a:rPr lang="ar-DZ" sz="2400" dirty="0"/>
              <a:t>→ </a:t>
            </a:r>
            <a:r>
              <a:rPr lang="fr-FR" sz="2400" dirty="0"/>
              <a:t>Sens littéral simple, mais connotation symbolique forte (espoir, changement). </a:t>
            </a:r>
          </a:p>
        </p:txBody>
      </p:sp>
    </p:spTree>
    <p:extLst>
      <p:ext uri="{BB962C8B-B14F-4D97-AF65-F5344CB8AC3E}">
        <p14:creationId xmlns:p14="http://schemas.microsoft.com/office/powerpoint/2010/main" val="3643131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7620936-A80D-7F0C-FA1C-4D210366DF4A}"/>
              </a:ext>
            </a:extLst>
          </p:cNvPr>
          <p:cNvSpPr>
            <a:spLocks noGrp="1"/>
          </p:cNvSpPr>
          <p:nvPr>
            <p:ph type="title"/>
          </p:nvPr>
        </p:nvSpPr>
        <p:spPr>
          <a:xfrm>
            <a:off x="1103312" y="609601"/>
            <a:ext cx="9603275" cy="587136"/>
          </a:xfrm>
        </p:spPr>
        <p:txBody>
          <a:bodyPr>
            <a:noAutofit/>
          </a:bodyPr>
          <a:lstStyle/>
          <a:p>
            <a:r>
              <a:rPr lang="fr-FR" sz="2800" b="1" dirty="0"/>
              <a:t>À retenir :</a:t>
            </a:r>
            <a:br>
              <a:rPr lang="fr-FR" sz="2800" b="1" dirty="0"/>
            </a:br>
            <a:endParaRPr lang="fr-FR" sz="2800" b="1" dirty="0"/>
          </a:p>
        </p:txBody>
      </p:sp>
      <p:sp>
        <p:nvSpPr>
          <p:cNvPr id="3" name="Espace réservé du contenu 2">
            <a:extLst>
              <a:ext uri="{FF2B5EF4-FFF2-40B4-BE49-F238E27FC236}">
                <a16:creationId xmlns:a16="http://schemas.microsoft.com/office/drawing/2014/main" id="{4779A8EE-AB4B-A1A7-4D42-8C93F2EC2385}"/>
              </a:ext>
            </a:extLst>
          </p:cNvPr>
          <p:cNvSpPr>
            <a:spLocks noGrp="1"/>
          </p:cNvSpPr>
          <p:nvPr>
            <p:ph idx="1"/>
          </p:nvPr>
        </p:nvSpPr>
        <p:spPr>
          <a:xfrm>
            <a:off x="1622730" y="1802196"/>
            <a:ext cx="8946541" cy="4008669"/>
          </a:xfrm>
        </p:spPr>
        <p:txBody>
          <a:bodyPr>
            <a:normAutofit/>
          </a:bodyPr>
          <a:lstStyle/>
          <a:p>
            <a:pPr>
              <a:buFont typeface="Arial" panose="020B0604020202020204" pitchFamily="34" charset="0"/>
              <a:buChar char="•"/>
            </a:pPr>
            <a:r>
              <a:rPr lang="fr-FR" sz="2400" dirty="0"/>
              <a:t>Lire, c’est </a:t>
            </a:r>
            <a:r>
              <a:rPr lang="fr-FR" sz="2400" b="1" dirty="0"/>
              <a:t>comprendre avant de traduire</a:t>
            </a:r>
            <a:r>
              <a:rPr lang="fr-FR" sz="2400" dirty="0"/>
              <a:t>.</a:t>
            </a:r>
          </a:p>
          <a:p>
            <a:pPr>
              <a:buFont typeface="Arial" panose="020B0604020202020204" pitchFamily="34" charset="0"/>
              <a:buChar char="•"/>
            </a:pPr>
            <a:r>
              <a:rPr lang="fr-FR" sz="2400" dirty="0"/>
              <a:t>Trois lectures sont indispensables :</a:t>
            </a:r>
          </a:p>
          <a:p>
            <a:pPr lvl="1">
              <a:buFont typeface="Wingdings" panose="05000000000000000000" pitchFamily="2" charset="2"/>
              <a:buChar char="Ø"/>
            </a:pPr>
            <a:r>
              <a:rPr lang="fr-FR" sz="2400" b="1" dirty="0"/>
              <a:t>Exploratoire</a:t>
            </a:r>
            <a:r>
              <a:rPr lang="fr-FR" sz="2400" dirty="0"/>
              <a:t> (vue d’ensemble)</a:t>
            </a:r>
          </a:p>
          <a:p>
            <a:pPr lvl="1">
              <a:buFont typeface="Wingdings" panose="05000000000000000000" pitchFamily="2" charset="2"/>
              <a:buChar char="Ø"/>
            </a:pPr>
            <a:r>
              <a:rPr lang="fr-FR" sz="2400" b="1" dirty="0"/>
              <a:t>Analytique</a:t>
            </a:r>
            <a:r>
              <a:rPr lang="fr-FR" sz="2400" dirty="0"/>
              <a:t> (compréhension fine)</a:t>
            </a:r>
          </a:p>
          <a:p>
            <a:pPr lvl="1">
              <a:buFont typeface="Wingdings" panose="05000000000000000000" pitchFamily="2" charset="2"/>
              <a:buChar char="Ø"/>
            </a:pPr>
            <a:r>
              <a:rPr lang="fr-FR" sz="2400" b="1" dirty="0"/>
              <a:t>Interprétative</a:t>
            </a:r>
            <a:r>
              <a:rPr lang="fr-FR" sz="2400" dirty="0"/>
              <a:t> (sens profond)</a:t>
            </a:r>
          </a:p>
          <a:p>
            <a:pPr>
              <a:buFont typeface="Arial" panose="020B0604020202020204" pitchFamily="34" charset="0"/>
              <a:buChar char="•"/>
            </a:pPr>
            <a:r>
              <a:rPr lang="fr-FR" sz="2400" dirty="0"/>
              <a:t>Une lecture rigoureuse évite les contresens et les maladresses culturelles.</a:t>
            </a:r>
          </a:p>
          <a:p>
            <a:pPr>
              <a:buFont typeface="Arial" panose="020B0604020202020204" pitchFamily="34" charset="0"/>
              <a:buChar char="•"/>
            </a:pPr>
            <a:r>
              <a:rPr lang="fr-FR" sz="2400" dirty="0"/>
              <a:t>« Traduire sans lire, c’est comme naviguer sans carte. »</a:t>
            </a:r>
          </a:p>
          <a:p>
            <a:pPr marL="0" indent="0">
              <a:buNone/>
            </a:pPr>
            <a:endParaRPr lang="fr-FR" dirty="0"/>
          </a:p>
        </p:txBody>
      </p:sp>
    </p:spTree>
    <p:extLst>
      <p:ext uri="{BB962C8B-B14F-4D97-AF65-F5344CB8AC3E}">
        <p14:creationId xmlns:p14="http://schemas.microsoft.com/office/powerpoint/2010/main" val="11827066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43D51E-CD4F-778F-E2B4-13D634C83943}"/>
              </a:ext>
            </a:extLst>
          </p:cNvPr>
          <p:cNvSpPr>
            <a:spLocks noGrp="1"/>
          </p:cNvSpPr>
          <p:nvPr>
            <p:ph type="title"/>
          </p:nvPr>
        </p:nvSpPr>
        <p:spPr>
          <a:xfrm>
            <a:off x="973292" y="2619992"/>
            <a:ext cx="10618839" cy="809008"/>
          </a:xfrm>
        </p:spPr>
        <p:txBody>
          <a:bodyPr>
            <a:normAutofit/>
          </a:bodyPr>
          <a:lstStyle/>
          <a:p>
            <a:pPr algn="ctr"/>
            <a:r>
              <a:rPr lang="fr-FR" sz="3200" b="1" dirty="0"/>
              <a:t>Les étapes concrètes de la lecture traductive</a:t>
            </a:r>
          </a:p>
        </p:txBody>
      </p:sp>
    </p:spTree>
    <p:extLst>
      <p:ext uri="{BB962C8B-B14F-4D97-AF65-F5344CB8AC3E}">
        <p14:creationId xmlns:p14="http://schemas.microsoft.com/office/powerpoint/2010/main" val="26149691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254</TotalTime>
  <Words>2475</Words>
  <Application>Microsoft Office PowerPoint</Application>
  <PresentationFormat>Grand écran</PresentationFormat>
  <Paragraphs>195</Paragraphs>
  <Slides>23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23</vt:i4>
      </vt:variant>
    </vt:vector>
  </HeadingPairs>
  <TitlesOfParts>
    <vt:vector size="29" baseType="lpstr">
      <vt:lpstr>Aptos</vt:lpstr>
      <vt:lpstr>Arial</vt:lpstr>
      <vt:lpstr>Century Gothic</vt:lpstr>
      <vt:lpstr>Wingdings</vt:lpstr>
      <vt:lpstr>Wingdings 3</vt:lpstr>
      <vt:lpstr>Ion</vt:lpstr>
      <vt:lpstr>LA LECTURE EN TRADUCTION (suite)</vt:lpstr>
      <vt:lpstr>Révision</vt:lpstr>
      <vt:lpstr>Révision</vt:lpstr>
      <vt:lpstr>Révision</vt:lpstr>
      <vt:lpstr>Révision</vt:lpstr>
      <vt:lpstr>Révision</vt:lpstr>
      <vt:lpstr>Révision</vt:lpstr>
      <vt:lpstr>À retenir : </vt:lpstr>
      <vt:lpstr>Les étapes concrètes de la lecture traductive</vt:lpstr>
      <vt:lpstr>Présentation PowerPoint</vt:lpstr>
      <vt:lpstr>La mise en situation</vt:lpstr>
      <vt:lpstr>Exemple </vt:lpstr>
      <vt:lpstr>Extrait de l’article</vt:lpstr>
      <vt:lpstr>1. Recherche sur le journal/source </vt:lpstr>
      <vt:lpstr>2. Contexte de publication </vt:lpstr>
      <vt:lpstr>3. Lecture pour la traduction</vt:lpstr>
      <vt:lpstr>À retenir </vt:lpstr>
      <vt:lpstr>Les niveaux de lecture en traduction</vt:lpstr>
      <vt:lpstr>Présentation PowerPoint</vt:lpstr>
      <vt:lpstr>Typologie d’erreurs dues à une mauvaise lecture (à détailler dans un cours ultérieur)</vt:lpstr>
      <vt:lpstr>Présentation PowerPoint</vt:lpstr>
      <vt:lpstr>Typologie d’erreurs dues à une mauvaise lecture</vt:lpstr>
      <vt:lpstr>Conclusion et conseils pour la pratique traductive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Amina TLB</dc:creator>
  <cp:lastModifiedBy>Amina TLB</cp:lastModifiedBy>
  <cp:revision>18</cp:revision>
  <dcterms:created xsi:type="dcterms:W3CDTF">2025-10-20T11:10:17Z</dcterms:created>
  <dcterms:modified xsi:type="dcterms:W3CDTF">2025-12-08T11:57:44Z</dcterms:modified>
</cp:coreProperties>
</file>