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80" r:id="rId7"/>
    <p:sldId id="259" r:id="rId8"/>
    <p:sldId id="267" r:id="rId9"/>
    <p:sldId id="268" r:id="rId10"/>
    <p:sldId id="269" r:id="rId11"/>
    <p:sldId id="270" r:id="rId12"/>
    <p:sldId id="271" r:id="rId13"/>
    <p:sldId id="272" r:id="rId14"/>
    <p:sldId id="273" r:id="rId15"/>
    <p:sldId id="274" r:id="rId16"/>
    <p:sldId id="275" r:id="rId17"/>
    <p:sldId id="276" r:id="rId18"/>
    <p:sldId id="263" r:id="rId19"/>
    <p:sldId id="264" r:id="rId20"/>
    <p:sldId id="279" r:id="rId21"/>
    <p:sldId id="266" r:id="rId22"/>
    <p:sldId id="265" r:id="rId23"/>
    <p:sldId id="277" r:id="rId24"/>
    <p:sldId id="278"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196F291A-BA2C-421B-9262-AE77A571D37A}" type="datetimeFigureOut">
              <a:rPr lang="fr-FR" smtClean="0"/>
              <a:t>23/04/2025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1525063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96F291A-BA2C-421B-9262-AE77A571D37A}" type="datetimeFigureOut">
              <a:rPr lang="fr-FR" smtClean="0"/>
              <a:t>23/04/2025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1005658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96F291A-BA2C-421B-9262-AE77A571D37A}" type="datetimeFigureOut">
              <a:rPr lang="fr-FR" smtClean="0"/>
              <a:t>23/04/2025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4132855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96F291A-BA2C-421B-9262-AE77A571D37A}" type="datetimeFigureOut">
              <a:rPr lang="fr-FR" smtClean="0"/>
              <a:t>23/04/2025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460616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196F291A-BA2C-421B-9262-AE77A571D37A}" type="datetimeFigureOut">
              <a:rPr lang="fr-FR" smtClean="0"/>
              <a:t>23/04/2025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1752160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96F291A-BA2C-421B-9262-AE77A571D37A}" type="datetimeFigureOut">
              <a:rPr lang="fr-FR" smtClean="0"/>
              <a:t>23/04/2025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1440014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96F291A-BA2C-421B-9262-AE77A571D37A}" type="datetimeFigureOut">
              <a:rPr lang="fr-FR" smtClean="0"/>
              <a:t>23/04/2025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3048139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96F291A-BA2C-421B-9262-AE77A571D37A}" type="datetimeFigureOut">
              <a:rPr lang="fr-FR" smtClean="0"/>
              <a:t>23/04/2025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2122829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96F291A-BA2C-421B-9262-AE77A571D37A}" type="datetimeFigureOut">
              <a:rPr lang="fr-FR" smtClean="0"/>
              <a:t>23/04/2025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1315960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196F291A-BA2C-421B-9262-AE77A571D37A}" type="datetimeFigureOut">
              <a:rPr lang="fr-FR" smtClean="0"/>
              <a:t>23/04/2025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2967954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196F291A-BA2C-421B-9262-AE77A571D37A}" type="datetimeFigureOut">
              <a:rPr lang="fr-FR" smtClean="0"/>
              <a:t>23/04/2025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8D562C5-FE80-4C4C-8B39-D05DB50807CE}" type="slidenum">
              <a:rPr lang="fr-FR" smtClean="0"/>
              <a:t>‹N°›</a:t>
            </a:fld>
            <a:endParaRPr lang="fr-FR"/>
          </a:p>
        </p:txBody>
      </p:sp>
    </p:spTree>
    <p:extLst>
      <p:ext uri="{BB962C8B-B14F-4D97-AF65-F5344CB8AC3E}">
        <p14:creationId xmlns:p14="http://schemas.microsoft.com/office/powerpoint/2010/main" val="270846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F291A-BA2C-421B-9262-AE77A571D37A}" type="datetimeFigureOut">
              <a:rPr lang="fr-FR" smtClean="0"/>
              <a:t>23/04/2025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D562C5-FE80-4C4C-8B39-D05DB50807CE}" type="slidenum">
              <a:rPr lang="fr-FR" smtClean="0"/>
              <a:t>‹N°›</a:t>
            </a:fld>
            <a:endParaRPr lang="fr-FR"/>
          </a:p>
        </p:txBody>
      </p:sp>
    </p:spTree>
    <p:extLst>
      <p:ext uri="{BB962C8B-B14F-4D97-AF65-F5344CB8AC3E}">
        <p14:creationId xmlns:p14="http://schemas.microsoft.com/office/powerpoint/2010/main" val="2506174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ar.wikipedia.org/w/index.php?title=%D8%A5%D8%B9%D9%84%D8%A7%D9%86&amp;action=edit&amp;section=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ar.wikipedia.org/w/index.php?title=%D8%A5%D8%B9%D9%84%D8%A7%D9%86&amp;action=edit&amp;section=9"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214438"/>
            <a:ext cx="9144000" cy="2387600"/>
          </a:xfrm>
        </p:spPr>
        <p:txBody>
          <a:bodyPr>
            <a:normAutofit/>
          </a:bodyPr>
          <a:lstStyle/>
          <a:p>
            <a:r>
              <a:rPr lang="fr-FR" dirty="0"/>
              <a:t> </a:t>
            </a:r>
            <a:r>
              <a:rPr lang="fr-FR" dirty="0"/>
              <a:t> </a:t>
            </a:r>
            <a:r>
              <a:rPr lang="ar-DZ" dirty="0"/>
              <a:t> </a:t>
            </a:r>
            <a:r>
              <a:rPr lang="ar-DZ" dirty="0" smtClean="0"/>
              <a:t>مدخل إلى الإشهار </a:t>
            </a: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2223487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الفرق بين الإشهار والدعاية</a:t>
            </a:r>
            <a:endParaRPr lang="fr-FR" dirty="0"/>
          </a:p>
        </p:txBody>
      </p:sp>
      <p:sp>
        <p:nvSpPr>
          <p:cNvPr id="3" name="Espace réservé du contenu 2"/>
          <p:cNvSpPr>
            <a:spLocks noGrp="1"/>
          </p:cNvSpPr>
          <p:nvPr>
            <p:ph idx="1"/>
          </p:nvPr>
        </p:nvSpPr>
        <p:spPr/>
        <p:txBody>
          <a:bodyPr/>
          <a:lstStyle/>
          <a:p>
            <a:pPr algn="l" rtl="1"/>
            <a:r>
              <a:rPr lang="ar-DZ" b="1" dirty="0"/>
              <a:t>تعتبر الدعاية  </a:t>
            </a:r>
            <a:r>
              <a:rPr lang="fr-FR" b="1" dirty="0"/>
              <a:t>(</a:t>
            </a:r>
            <a:r>
              <a:rPr lang="fr-FR" b="1" dirty="0" smtClean="0"/>
              <a:t>propagande</a:t>
            </a:r>
            <a:r>
              <a:rPr lang="ar-DZ" b="1" dirty="0"/>
              <a:t>التأثير على الرأي العام والضغط على المجتمع بهدف فرض آراء وأفكار معينة مما يجعلها تقترب من الإشهار في الهدف، حيث كلاهما يساهم في تغيير سلوك الجمهور المستهدف، ورغم أن يتم توظيف في الدعية بعض تقنيات الإشهار (التكرار والإيحاء) إلا أنهما يختلفان في الهدف فالدعاية هدفها سياسي والإشهار تجاري، ولاقتران مصطلح الدعاية بمعنى سلبي لارتباطه ببعض الأنظمة الدكتاتورية وبأساليب التضخيم من أجل تمرير الأفكار، فهذا ما دفع بعض الباحثين إلى توظيف مصطلح " التسويق السياسي" عوض الدعاية حيث يعتمد هذا المصطلح الجديد العديد من أساليب الإشهار السياسي إذ أصبح يعرف بالحملات الانتخابية مثل الحملات التجارية إذ يتم الترويج للأفكار </a:t>
            </a:r>
            <a:r>
              <a:rPr lang="fr-FR" b="1" dirty="0" smtClean="0"/>
              <a:t> </a:t>
            </a:r>
            <a:r>
              <a:rPr lang="fr-FR" b="1" dirty="0"/>
              <a:t>)</a:t>
            </a:r>
            <a:r>
              <a:rPr lang="ar-DZ" b="1" dirty="0"/>
              <a:t>عملية اتصالية هدفها </a:t>
            </a:r>
            <a:r>
              <a:rPr lang="ar-DZ" b="1" dirty="0" smtClean="0"/>
              <a:t>السياسية </a:t>
            </a:r>
            <a:r>
              <a:rPr lang="ar-DZ" b="1" dirty="0"/>
              <a:t>مثلما يروج البائع أو المعلن لسلعته. </a:t>
            </a:r>
            <a:endParaRPr lang="fr-FR" dirty="0"/>
          </a:p>
        </p:txBody>
      </p:sp>
    </p:spTree>
    <p:extLst>
      <p:ext uri="{BB962C8B-B14F-4D97-AF65-F5344CB8AC3E}">
        <p14:creationId xmlns:p14="http://schemas.microsoft.com/office/powerpoint/2010/main" val="519565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الفرق بين الإشهار والرعاية</a:t>
            </a:r>
            <a:endParaRPr lang="fr-FR" dirty="0"/>
          </a:p>
        </p:txBody>
      </p:sp>
      <p:sp>
        <p:nvSpPr>
          <p:cNvPr id="3" name="Espace réservé du contenu 2"/>
          <p:cNvSpPr>
            <a:spLocks noGrp="1"/>
          </p:cNvSpPr>
          <p:nvPr>
            <p:ph idx="1"/>
          </p:nvPr>
        </p:nvSpPr>
        <p:spPr/>
        <p:txBody>
          <a:bodyPr/>
          <a:lstStyle/>
          <a:p>
            <a:pPr rtl="1"/>
            <a:r>
              <a:rPr lang="ar-DZ" b="1" dirty="0"/>
              <a:t>تعتبر الرعاية أسلوب إشهاري تلجأ إليه الجهات المعلنة لربط صورة مؤسستها بالحدث الممول وهنا يكمن الفرق بين الرعاية والإشهار الذي يعد أسلوبا مباشرا في تعظيم وذكر مزايا منتوج أو خدمة ما.</a:t>
            </a:r>
            <a:endParaRPr lang="fr-FR" dirty="0"/>
          </a:p>
          <a:p>
            <a:pPr rtl="1"/>
            <a:r>
              <a:rPr lang="ar-DZ" b="1" dirty="0"/>
              <a:t>فيتم الترويج لصورة العلامة التجارية للقائم </a:t>
            </a:r>
            <a:r>
              <a:rPr lang="ar-DZ" b="1" dirty="0" err="1"/>
              <a:t>بالسبونسورنغ</a:t>
            </a:r>
            <a:r>
              <a:rPr lang="ar-DZ" b="1" dirty="0"/>
              <a:t> أو لاسمه من خلال برنامج مشهور ويسمى هذا الأسلوب من التشهير: الاتصال بالمساهمة. ويشمل مجال تطبيق الرعاية عدة ميادين منها:</a:t>
            </a:r>
            <a:endParaRPr lang="fr-FR" dirty="0"/>
          </a:p>
          <a:p>
            <a:pPr rtl="1"/>
            <a:r>
              <a:rPr lang="ar-DZ" b="1" dirty="0"/>
              <a:t>الميدان الرياضي: من خلال تمويل برامج وألعاب رياضية لإبراز الماركات التجارية.</a:t>
            </a:r>
            <a:endParaRPr lang="fr-FR" dirty="0"/>
          </a:p>
          <a:p>
            <a:pPr rtl="1"/>
            <a:r>
              <a:rPr lang="ar-DZ" b="1" dirty="0"/>
              <a:t>الميدان الثقافي: من خلال تمويل بعض البرامج الثقافية والأفلام، وأفلام الأغاني أو من خلال دعم بعض التظاهرات والأحداث العلمية، التقنية والتربوية. </a:t>
            </a:r>
            <a:endParaRPr lang="fr-FR" dirty="0"/>
          </a:p>
          <a:p>
            <a:endParaRPr lang="fr-FR" dirty="0"/>
          </a:p>
        </p:txBody>
      </p:sp>
    </p:spTree>
    <p:extLst>
      <p:ext uri="{BB962C8B-B14F-4D97-AF65-F5344CB8AC3E}">
        <p14:creationId xmlns:p14="http://schemas.microsoft.com/office/powerpoint/2010/main" val="2929399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t>الإشهار وتقنية الدعم </a:t>
            </a:r>
            <a:r>
              <a:rPr lang="fr-FR" b="1" dirty="0" smtClean="0"/>
              <a:t>(Le Mécénat)</a:t>
            </a:r>
            <a:endParaRPr lang="fr-FR" dirty="0"/>
          </a:p>
        </p:txBody>
      </p:sp>
      <p:sp>
        <p:nvSpPr>
          <p:cNvPr id="3" name="Espace réservé du contenu 2"/>
          <p:cNvSpPr>
            <a:spLocks noGrp="1"/>
          </p:cNvSpPr>
          <p:nvPr>
            <p:ph idx="1"/>
          </p:nvPr>
        </p:nvSpPr>
        <p:spPr/>
        <p:txBody>
          <a:bodyPr/>
          <a:lstStyle/>
          <a:p>
            <a:pPr rtl="1"/>
            <a:r>
              <a:rPr lang="ar-DZ" b="1" dirty="0" smtClean="0"/>
              <a:t>:</a:t>
            </a:r>
            <a:endParaRPr lang="fr-FR" dirty="0"/>
          </a:p>
          <a:p>
            <a:r>
              <a:rPr lang="ar-DZ" b="1" dirty="0"/>
              <a:t>يعتبر الدعم شكل من أشكال الرعاية في المجال الثقافي والاجتماعي من خلال إضفاء قيمة اجتماعية على صورة مؤسسة ما: مثل ما نلاحظه في برامج الطبخ من خلال سيطرة بعض العلامات التجارية على برنامج دون أن يظهر عنصر التمويل بشكل مباشر بل يتم التأكيد المستمر على ضرورة </a:t>
            </a:r>
            <a:r>
              <a:rPr lang="ar-DZ" b="1" dirty="0" err="1"/>
              <a:t>إستعمال</a:t>
            </a:r>
            <a:r>
              <a:rPr lang="ar-DZ" b="1" dirty="0"/>
              <a:t> هذه العلامة</a:t>
            </a:r>
            <a:endParaRPr lang="fr-FR" dirty="0"/>
          </a:p>
        </p:txBody>
      </p:sp>
    </p:spTree>
    <p:extLst>
      <p:ext uri="{BB962C8B-B14F-4D97-AF65-F5344CB8AC3E}">
        <p14:creationId xmlns:p14="http://schemas.microsoft.com/office/powerpoint/2010/main" val="858487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الفرق بين العلاقات العامة الأشهار</a:t>
            </a:r>
            <a:endParaRPr lang="fr-FR" dirty="0"/>
          </a:p>
        </p:txBody>
      </p:sp>
      <p:sp>
        <p:nvSpPr>
          <p:cNvPr id="3" name="Espace réservé du contenu 2"/>
          <p:cNvSpPr>
            <a:spLocks noGrp="1"/>
          </p:cNvSpPr>
          <p:nvPr>
            <p:ph idx="1"/>
          </p:nvPr>
        </p:nvSpPr>
        <p:spPr/>
        <p:txBody>
          <a:bodyPr/>
          <a:lstStyle/>
          <a:p>
            <a:pPr rtl="1"/>
            <a:r>
              <a:rPr lang="ar-DZ" b="1" dirty="0"/>
              <a:t>تتمثل العلاقات العامة في كل الجهود التي تبدلها المؤسسة لتطوير علاقات طيبة مع جماعات المستهلكين المتعاملين معها. </a:t>
            </a:r>
            <a:endParaRPr lang="fr-FR" dirty="0"/>
          </a:p>
          <a:p>
            <a:pPr rtl="1"/>
            <a:r>
              <a:rPr lang="ar-DZ" b="1" dirty="0"/>
              <a:t>إذا كانت العلاقات العامة هي مجموعة من الأنشطة التي تميز الاتصال الداخلي والخارجي للمؤسسة، فإن الإشهار هو تلك العملية التي تستهدف كل الفاعلين الاقتصاديين بما في ذلك القائم بالإشهار والجمهور المستهدف.</a:t>
            </a:r>
            <a:endParaRPr lang="fr-FR" dirty="0"/>
          </a:p>
          <a:p>
            <a:pPr rtl="1"/>
            <a:r>
              <a:rPr lang="ar-DZ" b="1" dirty="0"/>
              <a:t>فجمهور العلاقات العامة محدود (جمهور المتعاملين مع المؤسسة) وجمهور الإشهار فهو جمهور واسع غير متخصص.</a:t>
            </a:r>
            <a:endParaRPr lang="fr-FR" dirty="0"/>
          </a:p>
          <a:p>
            <a:endParaRPr lang="fr-FR" dirty="0"/>
          </a:p>
        </p:txBody>
      </p:sp>
    </p:spTree>
    <p:extLst>
      <p:ext uri="{BB962C8B-B14F-4D97-AF65-F5344CB8AC3E}">
        <p14:creationId xmlns:p14="http://schemas.microsoft.com/office/powerpoint/2010/main" val="2158886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الإشهار وترويج المبيعات</a:t>
            </a:r>
            <a:endParaRPr lang="fr-FR" dirty="0"/>
          </a:p>
        </p:txBody>
      </p:sp>
      <p:sp>
        <p:nvSpPr>
          <p:cNvPr id="3" name="Espace réservé du contenu 2"/>
          <p:cNvSpPr>
            <a:spLocks noGrp="1"/>
          </p:cNvSpPr>
          <p:nvPr>
            <p:ph idx="1"/>
          </p:nvPr>
        </p:nvSpPr>
        <p:spPr/>
        <p:txBody>
          <a:bodyPr>
            <a:normAutofit lnSpcReduction="10000"/>
          </a:bodyPr>
          <a:lstStyle/>
          <a:p>
            <a:pPr algn="just" rtl="1"/>
            <a:r>
              <a:rPr lang="ar-DZ" b="1" dirty="0"/>
              <a:t>الإشهار وترويج المبيعات </a:t>
            </a:r>
            <a:r>
              <a:rPr lang="fr-FR" b="1" dirty="0"/>
              <a:t>(promotion des ventes)</a:t>
            </a:r>
            <a:r>
              <a:rPr lang="ar-DZ" b="1" dirty="0"/>
              <a:t>:</a:t>
            </a:r>
            <a:endParaRPr lang="fr-FR" dirty="0"/>
          </a:p>
          <a:p>
            <a:pPr algn="just" rtl="1"/>
            <a:r>
              <a:rPr lang="ar-DZ" b="1" dirty="0"/>
              <a:t>تعد ترويج المبيعات عملية تقدم ميزة مؤقتة من أجل ضمان بين المنتوج في مرحلة محددة وهي أسلوب يسمى في لغة الاقتصاد بعملية دفع المنتوج "</a:t>
            </a:r>
            <a:r>
              <a:rPr lang="fr-FR" b="1" dirty="0"/>
              <a:t>push Action </a:t>
            </a:r>
            <a:r>
              <a:rPr lang="ar-DZ" b="1" dirty="0"/>
              <a:t>" تهدف  إلى إثارة البيع في ظرف مؤقت وتعتمد على تقنيات الترويج التي تعتبر أساليب تجارية وتسويقية تشجع البيع وتصنف إلى نوعين أساسيين:</a:t>
            </a:r>
            <a:endParaRPr lang="fr-FR" dirty="0"/>
          </a:p>
          <a:p>
            <a:pPr lvl="0" algn="just" rtl="1"/>
            <a:r>
              <a:rPr lang="ar-DZ" b="1" dirty="0"/>
              <a:t>ترويج الشبكة: وتهدف إلى زيادة البيع " </a:t>
            </a:r>
            <a:r>
              <a:rPr lang="fr-FR" b="1" dirty="0"/>
              <a:t>vendre plus </a:t>
            </a:r>
            <a:r>
              <a:rPr lang="ar-DZ" b="1" dirty="0"/>
              <a:t>" من خلال تحريض قوة البيع والموزعين لدفع المنتوج إلى الأمام.</a:t>
            </a:r>
            <a:endParaRPr lang="fr-FR" dirty="0"/>
          </a:p>
          <a:p>
            <a:pPr lvl="0" algn="just" rtl="1"/>
            <a:r>
              <a:rPr lang="ar-DZ" b="1" dirty="0"/>
              <a:t>ترويج المستهلك: يهدف إلى زيادة الشراء "</a:t>
            </a:r>
            <a:r>
              <a:rPr lang="fr-FR" b="1" dirty="0"/>
              <a:t>action plus</a:t>
            </a:r>
            <a:r>
              <a:rPr lang="ar-DZ" b="1" dirty="0"/>
              <a:t>" من خلال استهداف المستهلك النهائي كعملية توزيع عينات مجانية من السلعة (</a:t>
            </a:r>
            <a:r>
              <a:rPr lang="fr-FR" b="1" dirty="0"/>
              <a:t> (échantillons gratuits </a:t>
            </a:r>
            <a:r>
              <a:rPr lang="ar-DZ" b="1" dirty="0"/>
              <a:t>، المسابقات والألعاب، التجربة المجانية للمنتوج، التخفيض المؤقت للأسعار، المشاركة في المعارض وتقديم الحوافز والهدايا....</a:t>
            </a:r>
            <a:endParaRPr lang="fr-FR" dirty="0"/>
          </a:p>
          <a:p>
            <a:pPr algn="just"/>
            <a:endParaRPr lang="fr-FR" dirty="0"/>
          </a:p>
        </p:txBody>
      </p:sp>
    </p:spTree>
    <p:extLst>
      <p:ext uri="{BB962C8B-B14F-4D97-AF65-F5344CB8AC3E}">
        <p14:creationId xmlns:p14="http://schemas.microsoft.com/office/powerpoint/2010/main" val="1436993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a:t> </a:t>
            </a:r>
            <a:r>
              <a:rPr lang="ar-DZ" dirty="0" smtClean="0"/>
              <a:t>نشأة الإشهار وتطوره</a:t>
            </a:r>
            <a:br>
              <a:rPr lang="ar-DZ" dirty="0" smtClean="0"/>
            </a:br>
            <a:endParaRPr lang="fr-FR" dirty="0"/>
          </a:p>
        </p:txBody>
      </p:sp>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2618" y="1136072"/>
            <a:ext cx="11360727" cy="4211783"/>
          </a:xfrm>
        </p:spPr>
      </p:pic>
    </p:spTree>
    <p:extLst>
      <p:ext uri="{BB962C8B-B14F-4D97-AF65-F5344CB8AC3E}">
        <p14:creationId xmlns:p14="http://schemas.microsoft.com/office/powerpoint/2010/main" val="2868007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ar-DZ" b="1" dirty="0"/>
              <a:t>طراف العملية الإعلانية</a:t>
            </a:r>
          </a:p>
          <a:p>
            <a:r>
              <a:rPr lang="ar-DZ" dirty="0"/>
              <a:t>[</a:t>
            </a:r>
            <a:r>
              <a:rPr lang="ar-DZ" dirty="0">
                <a:hlinkClick r:id="rId2" tooltip="عدل القسم: أطراف العملية الإعلانية"/>
              </a:rPr>
              <a:t>عدل</a:t>
            </a:r>
            <a:r>
              <a:rPr lang="ar-DZ" dirty="0"/>
              <a:t>]</a:t>
            </a:r>
          </a:p>
          <a:p>
            <a:r>
              <a:rPr lang="ar-DZ" b="1" dirty="0"/>
              <a:t>هناك 3 أطراف أساسية في العملية الاعلانية:</a:t>
            </a:r>
            <a:endParaRPr lang="ar-DZ" dirty="0"/>
          </a:p>
          <a:p>
            <a:r>
              <a:rPr lang="ar-DZ" dirty="0"/>
              <a:t>معلن (شركة تنتج أو جمعية غير ربحية ذات أهداف مجتمعية - أو مشاريع قومية).</a:t>
            </a:r>
          </a:p>
          <a:p>
            <a:r>
              <a:rPr lang="ar-DZ" dirty="0"/>
              <a:t>وكالات وشركات الإعلان (الوسيط المتولي وصل المعلن بالشريحة المستهدفة عبر وسائله الإعلانية).</a:t>
            </a:r>
          </a:p>
          <a:p>
            <a:r>
              <a:rPr lang="ar-DZ" dirty="0"/>
              <a:t>شريحة مستهدفة (فئة من الناس - كل الناس).</a:t>
            </a:r>
          </a:p>
          <a:p>
            <a:endParaRPr lang="fr-FR" dirty="0"/>
          </a:p>
        </p:txBody>
      </p:sp>
    </p:spTree>
    <p:extLst>
      <p:ext uri="{BB962C8B-B14F-4D97-AF65-F5344CB8AC3E}">
        <p14:creationId xmlns:p14="http://schemas.microsoft.com/office/powerpoint/2010/main" val="2542319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DZ" b="1" dirty="0"/>
              <a:t>من يقوم بالإعلان</a:t>
            </a:r>
          </a:p>
          <a:p>
            <a:r>
              <a:rPr lang="ar-DZ" dirty="0"/>
              <a:t>[</a:t>
            </a:r>
            <a:r>
              <a:rPr lang="ar-DZ" dirty="0">
                <a:hlinkClick r:id="rId2" tooltip="عدل القسم: من يقوم بالإعلان"/>
              </a:rPr>
              <a:t>عدل</a:t>
            </a:r>
            <a:r>
              <a:rPr lang="ar-DZ" dirty="0"/>
              <a:t>]</a:t>
            </a:r>
          </a:p>
          <a:p>
            <a:r>
              <a:rPr lang="ar-DZ" dirty="0"/>
              <a:t>وكالات الإعلان المستقلة</a:t>
            </a:r>
          </a:p>
          <a:p>
            <a:r>
              <a:rPr lang="ar-DZ" dirty="0"/>
              <a:t>أقسام الإعلان بالشركات الكبرى</a:t>
            </a:r>
          </a:p>
          <a:p>
            <a:r>
              <a:rPr lang="ar-DZ" dirty="0"/>
              <a:t>أقسام العلاقات العامة بالشركات والمؤسسات</a:t>
            </a:r>
          </a:p>
          <a:p>
            <a:r>
              <a:rPr lang="ar-DZ" dirty="0"/>
              <a:t>الجرائد والمجلات ودور النشر</a:t>
            </a:r>
          </a:p>
          <a:p>
            <a:r>
              <a:rPr lang="ar-DZ" dirty="0"/>
              <a:t>المكاتب المتخصصة في الإعلان</a:t>
            </a:r>
          </a:p>
        </p:txBody>
      </p:sp>
    </p:spTree>
    <p:extLst>
      <p:ext uri="{BB962C8B-B14F-4D97-AF65-F5344CB8AC3E}">
        <p14:creationId xmlns:p14="http://schemas.microsoft.com/office/powerpoint/2010/main" val="188840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أنواع الإعلان:</a:t>
            </a:r>
            <a:br>
              <a:rPr lang="ar-DZ" dirty="0" smtClean="0"/>
            </a:br>
            <a:endParaRPr lang="fr-FR" dirty="0"/>
          </a:p>
        </p:txBody>
      </p:sp>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7927" y="1260764"/>
            <a:ext cx="11111346" cy="4693427"/>
          </a:xfrm>
        </p:spPr>
      </p:pic>
    </p:spTree>
    <p:extLst>
      <p:ext uri="{BB962C8B-B14F-4D97-AF65-F5344CB8AC3E}">
        <p14:creationId xmlns:p14="http://schemas.microsoft.com/office/powerpoint/2010/main" val="227255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92549" y="1362321"/>
            <a:ext cx="5953956" cy="1648055"/>
          </a:xfrm>
        </p:spPr>
      </p:pic>
    </p:spTree>
    <p:extLst>
      <p:ext uri="{BB962C8B-B14F-4D97-AF65-F5344CB8AC3E}">
        <p14:creationId xmlns:p14="http://schemas.microsoft.com/office/powerpoint/2010/main" val="1641475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محاضرة  الإشهار </a:t>
            </a:r>
            <a:endParaRPr lang="fr-FR" dirty="0"/>
          </a:p>
        </p:txBody>
      </p:sp>
      <p:sp>
        <p:nvSpPr>
          <p:cNvPr id="3" name="Espace réservé du contenu 2"/>
          <p:cNvSpPr>
            <a:spLocks noGrp="1"/>
          </p:cNvSpPr>
          <p:nvPr>
            <p:ph idx="1"/>
          </p:nvPr>
        </p:nvSpPr>
        <p:spPr/>
        <p:txBody>
          <a:bodyPr/>
          <a:lstStyle/>
          <a:p>
            <a:r>
              <a:rPr lang="ar-DZ" dirty="0" smtClean="0"/>
              <a:t>تسعى هذه المحاضرة لتحقيق الأهداف التالية :</a:t>
            </a:r>
          </a:p>
          <a:p>
            <a:r>
              <a:rPr lang="ar-DZ" dirty="0" smtClean="0"/>
              <a:t>أن يميز  الطالب  بين مفهوم الأشهار  والمفاهيم المشابهة </a:t>
            </a:r>
          </a:p>
          <a:p>
            <a:pPr rtl="1"/>
            <a:r>
              <a:rPr lang="ar-DZ" dirty="0" smtClean="0"/>
              <a:t> </a:t>
            </a:r>
            <a:r>
              <a:rPr lang="ar-DZ" b="1" dirty="0" err="1"/>
              <a:t>لاهداف</a:t>
            </a:r>
            <a:r>
              <a:rPr lang="ar-DZ" b="1" dirty="0"/>
              <a:t> الاجرائية:</a:t>
            </a:r>
            <a:endParaRPr lang="ar-DZ" dirty="0"/>
          </a:p>
          <a:p>
            <a:pPr rtl="1"/>
            <a:r>
              <a:rPr lang="ar-DZ" dirty="0"/>
              <a:t> - ان يميز الطالب بشكل سليم بين مفهوم الاشهار والمفاهيم المشابهة له.</a:t>
            </a:r>
          </a:p>
          <a:p>
            <a:pPr rtl="1"/>
            <a:r>
              <a:rPr lang="ar-DZ" dirty="0"/>
              <a:t>- ان يتعرف المتعلم على المراحل الاربعة الاساسية </a:t>
            </a:r>
            <a:r>
              <a:rPr lang="ar-DZ" dirty="0" err="1"/>
              <a:t>للاقناع</a:t>
            </a:r>
            <a:r>
              <a:rPr lang="ar-DZ" dirty="0"/>
              <a:t> في مجال الاتصال الاشهاري.</a:t>
            </a:r>
          </a:p>
          <a:p>
            <a:pPr rtl="1"/>
            <a:r>
              <a:rPr lang="ar-DZ" dirty="0"/>
              <a:t>- ان يحدد الطالب جيدا طرق قياس الاشهار في وسائل الاعلام</a:t>
            </a:r>
          </a:p>
          <a:p>
            <a:endParaRPr lang="fr-FR" dirty="0"/>
          </a:p>
        </p:txBody>
      </p:sp>
    </p:spTree>
    <p:extLst>
      <p:ext uri="{BB962C8B-B14F-4D97-AF65-F5344CB8AC3E}">
        <p14:creationId xmlns:p14="http://schemas.microsoft.com/office/powerpoint/2010/main" val="3954136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47680" y="1957896"/>
            <a:ext cx="5296639" cy="4086795"/>
          </a:xfrm>
        </p:spPr>
      </p:pic>
    </p:spTree>
    <p:extLst>
      <p:ext uri="{BB962C8B-B14F-4D97-AF65-F5344CB8AC3E}">
        <p14:creationId xmlns:p14="http://schemas.microsoft.com/office/powerpoint/2010/main" val="2595118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6582" y="2664980"/>
            <a:ext cx="10515600" cy="1325563"/>
          </a:xfrm>
        </p:spPr>
        <p:txBody>
          <a:bodyPr/>
          <a:lstStyle/>
          <a:p>
            <a:pPr algn="ctr"/>
            <a:r>
              <a:rPr lang="ar-DZ" dirty="0" smtClean="0"/>
              <a:t>خصائص الإشهار </a:t>
            </a:r>
            <a:endParaRPr lang="fr-FR" dirty="0"/>
          </a:p>
        </p:txBody>
      </p:sp>
    </p:spTree>
    <p:extLst>
      <p:ext uri="{BB962C8B-B14F-4D97-AF65-F5344CB8AC3E}">
        <p14:creationId xmlns:p14="http://schemas.microsoft.com/office/powerpoint/2010/main" val="2439687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2508" y="332509"/>
            <a:ext cx="11610109" cy="6359236"/>
          </a:xfrm>
        </p:spPr>
      </p:pic>
    </p:spTree>
    <p:extLst>
      <p:ext uri="{BB962C8B-B14F-4D97-AF65-F5344CB8AC3E}">
        <p14:creationId xmlns:p14="http://schemas.microsoft.com/office/powerpoint/2010/main" val="2594112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Espace réservé du contenu 7"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4909" y="180109"/>
            <a:ext cx="11097491" cy="5302529"/>
          </a:xfrm>
        </p:spPr>
      </p:pic>
    </p:spTree>
    <p:extLst>
      <p:ext uri="{BB962C8B-B14F-4D97-AF65-F5344CB8AC3E}">
        <p14:creationId xmlns:p14="http://schemas.microsoft.com/office/powerpoint/2010/main" val="2819230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6254" y="1551709"/>
            <a:ext cx="11554691" cy="4364249"/>
          </a:xfrm>
        </p:spPr>
      </p:pic>
    </p:spTree>
    <p:extLst>
      <p:ext uri="{BB962C8B-B14F-4D97-AF65-F5344CB8AC3E}">
        <p14:creationId xmlns:p14="http://schemas.microsoft.com/office/powerpoint/2010/main" val="4013607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مقدمة</a:t>
            </a:r>
            <a:endParaRPr lang="fr-FR" dirty="0"/>
          </a:p>
        </p:txBody>
      </p:sp>
      <p:sp>
        <p:nvSpPr>
          <p:cNvPr id="3" name="Espace réservé du contenu 2"/>
          <p:cNvSpPr>
            <a:spLocks noGrp="1"/>
          </p:cNvSpPr>
          <p:nvPr>
            <p:ph idx="1"/>
          </p:nvPr>
        </p:nvSpPr>
        <p:spPr/>
        <p:txBody>
          <a:bodyPr/>
          <a:lstStyle/>
          <a:p>
            <a:r>
              <a:rPr lang="ar-DZ" dirty="0" smtClean="0"/>
              <a:t>يمثل الإعلان  أحد الأنشطة الرئيسية  في ميدان تسويق  السلع والخدمات  في العصر الحديث، وذلك كونه وسيلة  لنقل الأفكار والمعلومات  الى الناس بهدف  تغيير </a:t>
            </a:r>
            <a:r>
              <a:rPr lang="ar-DZ" dirty="0" err="1" smtClean="0"/>
              <a:t>ارائهم</a:t>
            </a:r>
            <a:r>
              <a:rPr lang="ar-DZ" dirty="0" smtClean="0"/>
              <a:t> او تعزيزها  او المحافظة عليها  وهذا النشاط قديم قدم التعاملات  الإنسانية  الا انه شهد تطورات  وقفزات نوعية أدت الى  تضاعف استخداماته  وأهميته  لدى المنظمات ربحية او غير ربحية </a:t>
            </a:r>
            <a:endParaRPr lang="fr-FR" dirty="0"/>
          </a:p>
        </p:txBody>
      </p:sp>
    </p:spTree>
    <p:extLst>
      <p:ext uri="{BB962C8B-B14F-4D97-AF65-F5344CB8AC3E}">
        <p14:creationId xmlns:p14="http://schemas.microsoft.com/office/powerpoint/2010/main" val="993227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الإعلان لغة</a:t>
            </a:r>
            <a:endParaRPr lang="fr-FR" dirty="0"/>
          </a:p>
        </p:txBody>
      </p:sp>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17224" y="1690688"/>
            <a:ext cx="6363588" cy="543001"/>
          </a:xfrm>
        </p:spPr>
      </p:pic>
    </p:spTree>
    <p:extLst>
      <p:ext uri="{BB962C8B-B14F-4D97-AF65-F5344CB8AC3E}">
        <p14:creationId xmlns:p14="http://schemas.microsoft.com/office/powerpoint/2010/main" val="1224706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الإعلان ، الإشهار </a:t>
            </a:r>
            <a:br>
              <a:rPr lang="ar-DZ" dirty="0" smtClean="0"/>
            </a:br>
            <a:endParaRPr lang="fr-FR" dirty="0"/>
          </a:p>
        </p:txBody>
      </p:sp>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60764" y="1593273"/>
            <a:ext cx="8991600" cy="3807087"/>
          </a:xfrm>
        </p:spPr>
      </p:pic>
    </p:spTree>
    <p:extLst>
      <p:ext uri="{BB962C8B-B14F-4D97-AF65-F5344CB8AC3E}">
        <p14:creationId xmlns:p14="http://schemas.microsoft.com/office/powerpoint/2010/main" val="3306748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2727" y="2036618"/>
            <a:ext cx="10875818" cy="2545782"/>
          </a:xfrm>
        </p:spPr>
      </p:pic>
    </p:spTree>
    <p:extLst>
      <p:ext uri="{BB962C8B-B14F-4D97-AF65-F5344CB8AC3E}">
        <p14:creationId xmlns:p14="http://schemas.microsoft.com/office/powerpoint/2010/main" val="24696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err="1" smtClean="0"/>
              <a:t>إستنتاج</a:t>
            </a:r>
            <a:r>
              <a:rPr lang="ar-DZ" dirty="0" smtClean="0"/>
              <a:t> </a:t>
            </a:r>
            <a:endParaRPr lang="fr-FR" dirty="0"/>
          </a:p>
        </p:txBody>
      </p:sp>
      <p:pic>
        <p:nvPicPr>
          <p:cNvPr id="6" name="Espace réservé du contenu 5" descr="Capture d’écr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4182" y="1454727"/>
            <a:ext cx="9989127" cy="3503963"/>
          </a:xfrm>
        </p:spPr>
      </p:pic>
    </p:spTree>
    <p:extLst>
      <p:ext uri="{BB962C8B-B14F-4D97-AF65-F5344CB8AC3E}">
        <p14:creationId xmlns:p14="http://schemas.microsoft.com/office/powerpoint/2010/main" val="4205785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9873" y="2484871"/>
            <a:ext cx="10515600" cy="1325563"/>
          </a:xfrm>
        </p:spPr>
        <p:txBody>
          <a:bodyPr/>
          <a:lstStyle/>
          <a:p>
            <a:pPr algn="ctr"/>
            <a:r>
              <a:rPr lang="ar-DZ" dirty="0" smtClean="0"/>
              <a:t>المفاهيم المشابهة للإشهار</a:t>
            </a:r>
            <a:endParaRPr lang="fr-FR" dirty="0"/>
          </a:p>
        </p:txBody>
      </p:sp>
    </p:spTree>
    <p:extLst>
      <p:ext uri="{BB962C8B-B14F-4D97-AF65-F5344CB8AC3E}">
        <p14:creationId xmlns:p14="http://schemas.microsoft.com/office/powerpoint/2010/main" val="353174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الفرق بين الإشهار والتسويق</a:t>
            </a:r>
            <a:endParaRPr lang="fr-FR" dirty="0"/>
          </a:p>
        </p:txBody>
      </p:sp>
      <p:sp>
        <p:nvSpPr>
          <p:cNvPr id="3" name="Espace réservé du contenu 2"/>
          <p:cNvSpPr>
            <a:spLocks noGrp="1"/>
          </p:cNvSpPr>
          <p:nvPr>
            <p:ph idx="1"/>
          </p:nvPr>
        </p:nvSpPr>
        <p:spPr/>
        <p:txBody>
          <a:bodyPr/>
          <a:lstStyle/>
          <a:p>
            <a:pPr algn="r"/>
            <a:r>
              <a:rPr lang="ar-DZ" dirty="0"/>
              <a:t>يعتبر التسويق مجموع النشاطات الهادفة إلى تحديد احتياجات المستهلك والبحث عن السلع والخدمات لتلبيتها وتحديد المكان والزمان الملائمين لعرضها ومستوى معقول لسعرها وأخيرا تحديد خطة لترويج ما تقدم من سلع وخدمات ... والتسويق كممارسة اتصالية يتضمن نمطين من الاتصال احدهما مباشر وهو الاتصال التسويقي الشخصي والآخر غير مباشر وهو الاتصال التسويقي الجماهيري والذي يضم الإشهار باعتباره أحد فروع التسويق، وهو ذلك الجزء الهام من نظام الإنتاج والتوزيع الجماهيري الذي يترجم في شكل إعلام وتذكير </a:t>
            </a:r>
            <a:r>
              <a:rPr lang="ar-DZ" dirty="0" smtClean="0"/>
              <a:t>بالسلع </a:t>
            </a:r>
            <a:r>
              <a:rPr lang="ar-DZ" dirty="0"/>
              <a:t>والخدمات التي يتضمنها السوق. بالتالي يعتبر الإشهار جزء من العملية التسويقية. </a:t>
            </a:r>
            <a:endParaRPr lang="fr-FR" dirty="0"/>
          </a:p>
          <a:p>
            <a:endParaRPr lang="fr-FR" dirty="0"/>
          </a:p>
        </p:txBody>
      </p:sp>
    </p:spTree>
    <p:extLst>
      <p:ext uri="{BB962C8B-B14F-4D97-AF65-F5344CB8AC3E}">
        <p14:creationId xmlns:p14="http://schemas.microsoft.com/office/powerpoint/2010/main" val="263182384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1537</TotalTime>
  <Words>667</Words>
  <Application>Microsoft Office PowerPoint</Application>
  <PresentationFormat>Grand écran</PresentationFormat>
  <Paragraphs>51</Paragraphs>
  <Slides>24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24</vt:i4>
      </vt:variant>
    </vt:vector>
  </HeadingPairs>
  <TitlesOfParts>
    <vt:vector size="29" baseType="lpstr">
      <vt:lpstr>Arial</vt:lpstr>
      <vt:lpstr>Calibri</vt:lpstr>
      <vt:lpstr>Calibri Light</vt:lpstr>
      <vt:lpstr>Times New Roman</vt:lpstr>
      <vt:lpstr>Thème Office</vt:lpstr>
      <vt:lpstr>   مدخل إلى الإشهار </vt:lpstr>
      <vt:lpstr>محاضرة  الإشهار </vt:lpstr>
      <vt:lpstr>مقدمة</vt:lpstr>
      <vt:lpstr>الإعلان لغة</vt:lpstr>
      <vt:lpstr>مفهوم الإعلان ، الإشهار  </vt:lpstr>
      <vt:lpstr>Présentation PowerPoint</vt:lpstr>
      <vt:lpstr>إستنتاج </vt:lpstr>
      <vt:lpstr>المفاهيم المشابهة للإشهار</vt:lpstr>
      <vt:lpstr>الفرق بين الإشهار والتسويق</vt:lpstr>
      <vt:lpstr>الفرق بين الإشهار والدعاية</vt:lpstr>
      <vt:lpstr>الفرق بين الإشهار والرعاية</vt:lpstr>
      <vt:lpstr>الإشهار وتقنية الدعم (Le Mécénat)</vt:lpstr>
      <vt:lpstr>الفرق بين العلاقات العامة الأشهار</vt:lpstr>
      <vt:lpstr>الإشهار وترويج المبيعات</vt:lpstr>
      <vt:lpstr> نشأة الإشهار وتطوره </vt:lpstr>
      <vt:lpstr>Présentation PowerPoint</vt:lpstr>
      <vt:lpstr>Présentation PowerPoint</vt:lpstr>
      <vt:lpstr>أنواع الإعلان: </vt:lpstr>
      <vt:lpstr>Présentation PowerPoint</vt:lpstr>
      <vt:lpstr>Présentation PowerPoint</vt:lpstr>
      <vt:lpstr>خصائص الإشهار </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15</cp:revision>
  <dcterms:created xsi:type="dcterms:W3CDTF">2025-04-09T18:00:12Z</dcterms:created>
  <dcterms:modified xsi:type="dcterms:W3CDTF">2025-04-23T22:49:29Z</dcterms:modified>
</cp:coreProperties>
</file>