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74" r:id="rId4"/>
    <p:sldId id="258" r:id="rId5"/>
    <p:sldId id="259" r:id="rId6"/>
    <p:sldId id="275" r:id="rId7"/>
    <p:sldId id="276" r:id="rId8"/>
    <p:sldId id="281" r:id="rId9"/>
    <p:sldId id="282" r:id="rId10"/>
    <p:sldId id="283" r:id="rId11"/>
    <p:sldId id="284" r:id="rId12"/>
    <p:sldId id="260" r:id="rId13"/>
    <p:sldId id="262" r:id="rId14"/>
    <p:sldId id="263" r:id="rId15"/>
    <p:sldId id="273" r:id="rId16"/>
    <p:sldId id="264" r:id="rId17"/>
    <p:sldId id="265" r:id="rId18"/>
    <p:sldId id="266" r:id="rId19"/>
    <p:sldId id="267" r:id="rId20"/>
    <p:sldId id="268" r:id="rId21"/>
    <p:sldId id="269" r:id="rId22"/>
    <p:sldId id="270" r:id="rId23"/>
    <p:sldId id="271" r:id="rId24"/>
    <p:sldId id="272"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D0155B78-748D-45C6-9E95-78F8D05102B6}" type="datetimeFigureOut">
              <a:rPr lang="fr-FR" smtClean="0"/>
              <a:pPr/>
              <a:t>21/02/2021</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13E809C3-7F81-47EB-AC52-DE9F4A9BA4A6}"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0155B78-748D-45C6-9E95-78F8D05102B6}" type="datetimeFigureOut">
              <a:rPr lang="fr-FR" smtClean="0"/>
              <a:pPr/>
              <a:t>21/02/2021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E809C3-7F81-47EB-AC52-DE9F4A9BA4A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0155B78-748D-45C6-9E95-78F8D05102B6}" type="datetimeFigureOut">
              <a:rPr lang="fr-FR" smtClean="0"/>
              <a:pPr/>
              <a:t>21/02/2021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E809C3-7F81-47EB-AC52-DE9F4A9BA4A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D0155B78-748D-45C6-9E95-78F8D05102B6}" type="datetimeFigureOut">
              <a:rPr lang="fr-FR" smtClean="0"/>
              <a:pPr/>
              <a:t>21/02/2021</a:t>
            </a:fld>
            <a:endParaRPr lang="fr-FR"/>
          </a:p>
        </p:txBody>
      </p:sp>
      <p:sp>
        <p:nvSpPr>
          <p:cNvPr id="9" name="Espace réservé du numéro de diapositive 8"/>
          <p:cNvSpPr>
            <a:spLocks noGrp="1"/>
          </p:cNvSpPr>
          <p:nvPr>
            <p:ph type="sldNum" sz="quarter" idx="15"/>
          </p:nvPr>
        </p:nvSpPr>
        <p:spPr/>
        <p:txBody>
          <a:bodyPr rtlCol="0"/>
          <a:lstStyle/>
          <a:p>
            <a:fld id="{13E809C3-7F81-47EB-AC52-DE9F4A9BA4A6}"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D0155B78-748D-45C6-9E95-78F8D05102B6}" type="datetimeFigureOut">
              <a:rPr lang="fr-FR" smtClean="0"/>
              <a:pPr/>
              <a:t>21/02/2021</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13E809C3-7F81-47EB-AC52-DE9F4A9BA4A6}"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D0155B78-748D-45C6-9E95-78F8D05102B6}" type="datetimeFigureOut">
              <a:rPr lang="fr-FR" smtClean="0"/>
              <a:pPr/>
              <a:t>21/02/2021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E809C3-7F81-47EB-AC52-DE9F4A9BA4A6}"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D0155B78-748D-45C6-9E95-78F8D05102B6}" type="datetimeFigureOut">
              <a:rPr lang="fr-FR" smtClean="0"/>
              <a:pPr/>
              <a:t>21/02/2021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3E809C3-7F81-47EB-AC52-DE9F4A9BA4A6}"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D0155B78-748D-45C6-9E95-78F8D05102B6}" type="datetimeFigureOut">
              <a:rPr lang="fr-FR" smtClean="0"/>
              <a:pPr/>
              <a:t>21/02/2021</a:t>
            </a:fld>
            <a:endParaRPr lang="fr-FR"/>
          </a:p>
        </p:txBody>
      </p:sp>
      <p:sp>
        <p:nvSpPr>
          <p:cNvPr id="7" name="Espace réservé du numéro de diapositive 6"/>
          <p:cNvSpPr>
            <a:spLocks noGrp="1"/>
          </p:cNvSpPr>
          <p:nvPr>
            <p:ph type="sldNum" sz="quarter" idx="11"/>
          </p:nvPr>
        </p:nvSpPr>
        <p:spPr/>
        <p:txBody>
          <a:bodyPr rtlCol="0"/>
          <a:lstStyle/>
          <a:p>
            <a:fld id="{13E809C3-7F81-47EB-AC52-DE9F4A9BA4A6}"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0155B78-748D-45C6-9E95-78F8D05102B6}" type="datetimeFigureOut">
              <a:rPr lang="fr-FR" smtClean="0"/>
              <a:pPr/>
              <a:t>21/02/2021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3E809C3-7F81-47EB-AC52-DE9F4A9BA4A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D0155B78-748D-45C6-9E95-78F8D05102B6}" type="datetimeFigureOut">
              <a:rPr lang="fr-FR" smtClean="0"/>
              <a:pPr/>
              <a:t>21/02/2021</a:t>
            </a:fld>
            <a:endParaRPr lang="fr-FR"/>
          </a:p>
        </p:txBody>
      </p:sp>
      <p:sp>
        <p:nvSpPr>
          <p:cNvPr id="22" name="Espace réservé du numéro de diapositive 21"/>
          <p:cNvSpPr>
            <a:spLocks noGrp="1"/>
          </p:cNvSpPr>
          <p:nvPr>
            <p:ph type="sldNum" sz="quarter" idx="15"/>
          </p:nvPr>
        </p:nvSpPr>
        <p:spPr/>
        <p:txBody>
          <a:bodyPr rtlCol="0"/>
          <a:lstStyle/>
          <a:p>
            <a:fld id="{13E809C3-7F81-47EB-AC52-DE9F4A9BA4A6}"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D0155B78-748D-45C6-9E95-78F8D05102B6}" type="datetimeFigureOut">
              <a:rPr lang="fr-FR" smtClean="0"/>
              <a:pPr/>
              <a:t>21/02/2021</a:t>
            </a:fld>
            <a:endParaRPr lang="fr-FR"/>
          </a:p>
        </p:txBody>
      </p:sp>
      <p:sp>
        <p:nvSpPr>
          <p:cNvPr id="18" name="Espace réservé du numéro de diapositive 17"/>
          <p:cNvSpPr>
            <a:spLocks noGrp="1"/>
          </p:cNvSpPr>
          <p:nvPr>
            <p:ph type="sldNum" sz="quarter" idx="11"/>
          </p:nvPr>
        </p:nvSpPr>
        <p:spPr/>
        <p:txBody>
          <a:bodyPr rtlCol="0"/>
          <a:lstStyle/>
          <a:p>
            <a:fld id="{13E809C3-7F81-47EB-AC52-DE9F4A9BA4A6}"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0155B78-748D-45C6-9E95-78F8D05102B6}" type="datetimeFigureOut">
              <a:rPr lang="fr-FR" smtClean="0"/>
              <a:pPr/>
              <a:t>21/02/2021</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3E809C3-7F81-47EB-AC52-DE9F4A9BA4A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685800" y="2130425"/>
            <a:ext cx="7772400" cy="45719"/>
          </a:xfrm>
        </p:spPr>
        <p:txBody>
          <a:bodyPr>
            <a:normAutofit fontScale="90000"/>
          </a:bodyPr>
          <a:lstStyle/>
          <a:p>
            <a:r>
              <a:rPr lang="fr-FR" dirty="0" smtClean="0"/>
              <a:t>.</a:t>
            </a:r>
            <a:endParaRPr lang="fr-FR" dirty="0"/>
          </a:p>
        </p:txBody>
      </p:sp>
      <p:sp>
        <p:nvSpPr>
          <p:cNvPr id="3" name="Sous-titre 2"/>
          <p:cNvSpPr>
            <a:spLocks noGrp="1"/>
          </p:cNvSpPr>
          <p:nvPr>
            <p:ph type="subTitle" idx="1"/>
          </p:nvPr>
        </p:nvSpPr>
        <p:spPr>
          <a:xfrm>
            <a:off x="1371600" y="2492896"/>
            <a:ext cx="6400800" cy="3145904"/>
          </a:xfrm>
        </p:spPr>
        <p:txBody>
          <a:bodyPr>
            <a:normAutofit/>
          </a:bodyPr>
          <a:lstStyle/>
          <a:p>
            <a:r>
              <a:rPr lang="fr-FR" sz="4800" b="1" dirty="0" smtClean="0"/>
              <a:t>Rédiger  </a:t>
            </a:r>
            <a:r>
              <a:rPr lang="fr-FR" sz="4800" b="1" dirty="0" smtClean="0"/>
              <a:t>des publications </a:t>
            </a:r>
            <a:r>
              <a:rPr lang="fr-FR" sz="4800" dirty="0" smtClean="0"/>
              <a:t>s</a:t>
            </a:r>
            <a:r>
              <a:rPr lang="fr-FR" sz="4800" b="1" dirty="0" smtClean="0"/>
              <a:t>cientifiques </a:t>
            </a:r>
            <a:endParaRPr lang="fr-FR"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62074"/>
          </a:xfrm>
        </p:spPr>
        <p:txBody>
          <a:bodyPr/>
          <a:lstStyle/>
          <a:p>
            <a:r>
              <a:rPr lang="fr-FR" dirty="0" smtClean="0"/>
              <a:t>Structure d’un mémoire/thèse</a:t>
            </a:r>
            <a:endParaRPr lang="fr-FR" dirty="0"/>
          </a:p>
        </p:txBody>
      </p:sp>
      <p:sp>
        <p:nvSpPr>
          <p:cNvPr id="3" name="Espace réservé du contenu 2"/>
          <p:cNvSpPr>
            <a:spLocks noGrp="1"/>
          </p:cNvSpPr>
          <p:nvPr>
            <p:ph sz="quarter" idx="1"/>
          </p:nvPr>
        </p:nvSpPr>
        <p:spPr>
          <a:xfrm>
            <a:off x="457200" y="908720"/>
            <a:ext cx="7467600" cy="5565232"/>
          </a:xfrm>
        </p:spPr>
        <p:txBody>
          <a:bodyPr>
            <a:normAutofit lnSpcReduction="10000"/>
          </a:bodyPr>
          <a:lstStyle/>
          <a:p>
            <a:pPr algn="just"/>
            <a:r>
              <a:rPr lang="fr-FR" b="1" dirty="0" smtClean="0">
                <a:solidFill>
                  <a:srgbClr val="FF0000"/>
                </a:solidFill>
              </a:rPr>
              <a:t>1) Une </a:t>
            </a:r>
            <a:r>
              <a:rPr lang="fr-FR" b="1" dirty="0" smtClean="0">
                <a:solidFill>
                  <a:srgbClr val="FF0000"/>
                </a:solidFill>
              </a:rPr>
              <a:t>introduction </a:t>
            </a:r>
            <a:r>
              <a:rPr lang="fr-FR" b="1" dirty="0" smtClean="0"/>
              <a:t>( qui comprend le même contenu de l’avant projet) </a:t>
            </a:r>
            <a:endParaRPr lang="fr-FR" b="1" dirty="0" smtClean="0"/>
          </a:p>
          <a:p>
            <a:pPr algn="just">
              <a:buNone/>
            </a:pPr>
            <a:r>
              <a:rPr lang="fr-FR" dirty="0" smtClean="0"/>
              <a:t>L’introduction comporte généralement les éléments suivants : </a:t>
            </a:r>
          </a:p>
          <a:p>
            <a:pPr algn="just"/>
            <a:r>
              <a:rPr lang="fr-FR" dirty="0" smtClean="0"/>
              <a:t> </a:t>
            </a:r>
            <a:r>
              <a:rPr lang="fr-FR" b="1" dirty="0" smtClean="0"/>
              <a:t>Justification du choix du sujet </a:t>
            </a:r>
          </a:p>
          <a:p>
            <a:pPr algn="just"/>
            <a:r>
              <a:rPr lang="fr-FR" dirty="0" smtClean="0"/>
              <a:t> </a:t>
            </a:r>
            <a:r>
              <a:rPr lang="fr-FR" b="1" dirty="0" smtClean="0"/>
              <a:t>L’importance du sujet </a:t>
            </a:r>
            <a:endParaRPr lang="fr-FR" dirty="0" smtClean="0"/>
          </a:p>
          <a:p>
            <a:pPr algn="just"/>
            <a:r>
              <a:rPr lang="fr-FR" b="1" dirty="0" smtClean="0"/>
              <a:t>L’actualité du sujet </a:t>
            </a:r>
          </a:p>
          <a:p>
            <a:pPr algn="just"/>
            <a:r>
              <a:rPr lang="fr-FR" dirty="0" smtClean="0"/>
              <a:t> </a:t>
            </a:r>
            <a:r>
              <a:rPr lang="fr-FR" b="1" dirty="0" smtClean="0"/>
              <a:t>Les différents aspects du sujet </a:t>
            </a:r>
          </a:p>
          <a:p>
            <a:pPr algn="just"/>
            <a:r>
              <a:rPr lang="fr-FR" dirty="0" smtClean="0"/>
              <a:t> </a:t>
            </a:r>
            <a:r>
              <a:rPr lang="fr-FR" b="1" dirty="0" smtClean="0"/>
              <a:t>La définition des termes et des concepts (éventuellement) </a:t>
            </a:r>
          </a:p>
          <a:p>
            <a:pPr algn="just"/>
            <a:r>
              <a:rPr lang="fr-FR" dirty="0" smtClean="0"/>
              <a:t> </a:t>
            </a:r>
            <a:r>
              <a:rPr lang="fr-FR" b="1" dirty="0" smtClean="0"/>
              <a:t>La problématique </a:t>
            </a:r>
          </a:p>
          <a:p>
            <a:pPr algn="just"/>
            <a:r>
              <a:rPr lang="fr-FR" dirty="0" smtClean="0"/>
              <a:t> </a:t>
            </a:r>
            <a:r>
              <a:rPr lang="fr-FR" b="1" dirty="0" smtClean="0"/>
              <a:t>(les objectifs et les hypothèses) </a:t>
            </a:r>
          </a:p>
          <a:p>
            <a:pPr algn="just"/>
            <a:r>
              <a:rPr lang="fr-FR" dirty="0" smtClean="0"/>
              <a:t> </a:t>
            </a:r>
            <a:r>
              <a:rPr lang="fr-FR" b="1" dirty="0" smtClean="0"/>
              <a:t>La méthodologie adoptée </a:t>
            </a:r>
          </a:p>
          <a:p>
            <a:pPr algn="just"/>
            <a:r>
              <a:rPr lang="fr-FR" dirty="0" smtClean="0"/>
              <a:t> </a:t>
            </a:r>
            <a:r>
              <a:rPr lang="fr-FR" b="1" dirty="0" smtClean="0"/>
              <a:t>Justification et annonce du plan </a:t>
            </a:r>
          </a:p>
          <a:p>
            <a:endParaRPr lang="fr-FR" dirty="0" smtClean="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0"/>
            <a:ext cx="7467600" cy="274638"/>
          </a:xfrm>
        </p:spPr>
        <p:txBody>
          <a:bodyPr>
            <a:normAutofit fontScale="90000"/>
          </a:bodyPr>
          <a:lstStyle/>
          <a:p>
            <a:r>
              <a:rPr lang="fr-FR" dirty="0" smtClean="0"/>
              <a:t>.</a:t>
            </a:r>
            <a:endParaRPr lang="fr-FR" dirty="0"/>
          </a:p>
        </p:txBody>
      </p:sp>
      <p:sp>
        <p:nvSpPr>
          <p:cNvPr id="3" name="Espace réservé du contenu 2"/>
          <p:cNvSpPr>
            <a:spLocks noGrp="1"/>
          </p:cNvSpPr>
          <p:nvPr>
            <p:ph sz="quarter" idx="1"/>
          </p:nvPr>
        </p:nvSpPr>
        <p:spPr>
          <a:xfrm>
            <a:off x="457200" y="476672"/>
            <a:ext cx="7467600" cy="5997280"/>
          </a:xfrm>
        </p:spPr>
        <p:txBody>
          <a:bodyPr/>
          <a:lstStyle/>
          <a:p>
            <a:r>
              <a:rPr lang="fr-FR" dirty="0" smtClean="0">
                <a:solidFill>
                  <a:srgbClr val="FF0000"/>
                </a:solidFill>
              </a:rPr>
              <a:t>2) </a:t>
            </a:r>
            <a:r>
              <a:rPr lang="fr-FR" b="1" dirty="0" smtClean="0">
                <a:solidFill>
                  <a:srgbClr val="FF0000"/>
                </a:solidFill>
              </a:rPr>
              <a:t>Le corps du </a:t>
            </a:r>
            <a:r>
              <a:rPr lang="fr-FR" b="1" dirty="0" smtClean="0">
                <a:solidFill>
                  <a:srgbClr val="FF0000"/>
                </a:solidFill>
              </a:rPr>
              <a:t>mémoire/thèse:</a:t>
            </a:r>
            <a:r>
              <a:rPr lang="fr-FR" b="1" dirty="0" smtClean="0"/>
              <a:t> comporte des parties et des chapitres théoriques et pratiques .</a:t>
            </a:r>
          </a:p>
          <a:p>
            <a:endParaRPr lang="fr-FR" b="1" dirty="0" smtClean="0">
              <a:solidFill>
                <a:srgbClr val="FF0000"/>
              </a:solidFill>
            </a:endParaRPr>
          </a:p>
          <a:p>
            <a:r>
              <a:rPr lang="fr-FR" b="1" dirty="0" smtClean="0">
                <a:solidFill>
                  <a:srgbClr val="FF0000"/>
                </a:solidFill>
              </a:rPr>
              <a:t>3) </a:t>
            </a:r>
            <a:r>
              <a:rPr lang="fr-FR" dirty="0" smtClean="0">
                <a:solidFill>
                  <a:srgbClr val="FF0000"/>
                </a:solidFill>
              </a:rPr>
              <a:t>Une conclusion </a:t>
            </a:r>
            <a:r>
              <a:rPr lang="fr-FR" b="1" dirty="0" smtClean="0"/>
              <a:t>comporte généralement : </a:t>
            </a:r>
          </a:p>
          <a:p>
            <a:r>
              <a:rPr lang="fr-FR" dirty="0" smtClean="0"/>
              <a:t> Rappel de la problématique, des objectifs et de la méthodologie de travail </a:t>
            </a:r>
          </a:p>
          <a:p>
            <a:r>
              <a:rPr lang="fr-FR" dirty="0" smtClean="0"/>
              <a:t> Les principaux résultats </a:t>
            </a:r>
          </a:p>
          <a:p>
            <a:r>
              <a:rPr lang="fr-FR" dirty="0" smtClean="0"/>
              <a:t> Les implications conceptuelles et managériales </a:t>
            </a:r>
          </a:p>
          <a:p>
            <a:r>
              <a:rPr lang="fr-FR" dirty="0" smtClean="0"/>
              <a:t> Les limites </a:t>
            </a:r>
          </a:p>
          <a:p>
            <a:r>
              <a:rPr lang="fr-FR" dirty="0" smtClean="0"/>
              <a:t> Les prolongements possibles du mémoire et les perspectives de recherche. </a:t>
            </a:r>
          </a:p>
          <a:p>
            <a:r>
              <a:rPr lang="fr-FR" dirty="0" smtClean="0"/>
              <a:t> </a:t>
            </a:r>
          </a:p>
          <a:p>
            <a:pPr>
              <a:buNone/>
            </a:pPr>
            <a:endParaRPr lang="fr-FR" b="1" dirty="0" smtClean="0">
              <a:solidFill>
                <a:srgbClr val="FF0000"/>
              </a:solidFill>
            </a:endParaRPr>
          </a:p>
          <a:p>
            <a:endParaRPr lang="fr-FR"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a:bodyPr>
          <a:lstStyle/>
          <a:p>
            <a:r>
              <a:rPr lang="fr-FR" b="1" dirty="0">
                <a:solidFill>
                  <a:srgbClr val="FF0000"/>
                </a:solidFill>
              </a:rPr>
              <a:t>2) Qu’est-ce qu’un résumé ?</a:t>
            </a:r>
            <a:endParaRPr lang="fr-FR" dirty="0">
              <a:solidFill>
                <a:srgbClr val="FF0000"/>
              </a:solidFill>
            </a:endParaRPr>
          </a:p>
        </p:txBody>
      </p:sp>
      <p:sp>
        <p:nvSpPr>
          <p:cNvPr id="3" name="Espace réservé du contenu 2"/>
          <p:cNvSpPr>
            <a:spLocks noGrp="1"/>
          </p:cNvSpPr>
          <p:nvPr>
            <p:ph sz="quarter" idx="1"/>
          </p:nvPr>
        </p:nvSpPr>
        <p:spPr>
          <a:xfrm>
            <a:off x="457200" y="1052736"/>
            <a:ext cx="8229600" cy="5400600"/>
          </a:xfrm>
        </p:spPr>
        <p:txBody>
          <a:bodyPr>
            <a:normAutofit/>
          </a:bodyPr>
          <a:lstStyle/>
          <a:p>
            <a:pPr algn="just">
              <a:buNone/>
            </a:pPr>
            <a:r>
              <a:rPr lang="fr-FR" dirty="0" smtClean="0"/>
              <a:t>Dans </a:t>
            </a:r>
            <a:r>
              <a:rPr lang="fr-FR" dirty="0"/>
              <a:t>le langage courant, on </a:t>
            </a:r>
            <a:r>
              <a:rPr lang="fr-FR" dirty="0" smtClean="0"/>
              <a:t>emploie généralement </a:t>
            </a:r>
            <a:r>
              <a:rPr lang="fr-FR" i="1" dirty="0"/>
              <a:t>résumer comme synonyme de synthétiser ; or, le </a:t>
            </a:r>
            <a:r>
              <a:rPr lang="fr-FR" b="1" i="1" dirty="0"/>
              <a:t>résumé est </a:t>
            </a:r>
            <a:r>
              <a:rPr lang="fr-FR" b="1" i="1" dirty="0" smtClean="0"/>
              <a:t>un </a:t>
            </a:r>
            <a:r>
              <a:rPr lang="fr-FR" dirty="0" smtClean="0"/>
              <a:t>texte </a:t>
            </a:r>
            <a:r>
              <a:rPr lang="fr-FR" dirty="0"/>
              <a:t>court produit à partir d’un seul texte de départ </a:t>
            </a:r>
            <a:r>
              <a:rPr lang="fr-FR" dirty="0" smtClean="0"/>
              <a:t>, alors </a:t>
            </a:r>
            <a:r>
              <a:rPr lang="fr-FR" dirty="0"/>
              <a:t>que la </a:t>
            </a:r>
            <a:r>
              <a:rPr lang="fr-FR" b="1" dirty="0" smtClean="0"/>
              <a:t>synthèse </a:t>
            </a:r>
            <a:r>
              <a:rPr lang="fr-FR" dirty="0" smtClean="0"/>
              <a:t>aura </a:t>
            </a:r>
            <a:r>
              <a:rPr lang="fr-FR" dirty="0"/>
              <a:t>nécessairement plusieurs (textes-)sources</a:t>
            </a:r>
            <a:r>
              <a:rPr lang="fr-FR" dirty="0" smtClean="0"/>
              <a:t>.</a:t>
            </a:r>
          </a:p>
          <a:p>
            <a:endParaRPr lang="fr-FR" dirty="0" smtClean="0"/>
          </a:p>
          <a:p>
            <a:pPr algn="just"/>
            <a:r>
              <a:rPr lang="fr-FR" dirty="0" smtClean="0"/>
              <a:t>il </a:t>
            </a:r>
            <a:r>
              <a:rPr lang="fr-FR" dirty="0"/>
              <a:t>existe plusieurs sortes de résumés, en fonction des </a:t>
            </a:r>
            <a:r>
              <a:rPr lang="fr-FR" dirty="0" smtClean="0"/>
              <a:t>caractéristiques du </a:t>
            </a:r>
            <a:r>
              <a:rPr lang="fr-FR" dirty="0"/>
              <a:t>texte de départ et de celles du texte produit ; ici, dans le travail </a:t>
            </a:r>
            <a:r>
              <a:rPr lang="fr-FR" dirty="0" smtClean="0"/>
              <a:t>concerné, il </a:t>
            </a:r>
            <a:r>
              <a:rPr lang="fr-FR" dirty="0"/>
              <a:t>faut résumer un certain type de texte (un article scientifique) ; </a:t>
            </a:r>
            <a:r>
              <a:rPr lang="fr-FR" dirty="0" smtClean="0"/>
              <a:t>par conséquent</a:t>
            </a:r>
            <a:r>
              <a:rPr lang="fr-FR" dirty="0"/>
              <a:t>, il s’agit de produire un certain type de résumé.</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FF0000"/>
                </a:solidFill>
              </a:rPr>
              <a:t>Comment résumer un article scientifique ?</a:t>
            </a:r>
            <a:endParaRPr lang="fr-FR" dirty="0">
              <a:solidFill>
                <a:srgbClr val="FF0000"/>
              </a:solidFill>
            </a:endParaRPr>
          </a:p>
        </p:txBody>
      </p:sp>
      <p:sp>
        <p:nvSpPr>
          <p:cNvPr id="3" name="Espace réservé du contenu 2"/>
          <p:cNvSpPr>
            <a:spLocks noGrp="1"/>
          </p:cNvSpPr>
          <p:nvPr>
            <p:ph sz="quarter" idx="1"/>
          </p:nvPr>
        </p:nvSpPr>
        <p:spPr/>
        <p:txBody>
          <a:bodyPr/>
          <a:lstStyle/>
          <a:p>
            <a:r>
              <a:rPr lang="fr-FR" dirty="0"/>
              <a:t>Deux étapes ont été distinguées clairement : avant la rédaction, et lors de </a:t>
            </a:r>
            <a:r>
              <a:rPr lang="fr-FR" dirty="0" smtClean="0"/>
              <a:t>la rédaction.</a:t>
            </a:r>
          </a:p>
          <a:p>
            <a:endParaRPr lang="fr-FR" dirty="0"/>
          </a:p>
          <a:p>
            <a:r>
              <a:rPr lang="fr-FR" b="1" dirty="0" smtClean="0"/>
              <a:t>1</a:t>
            </a:r>
            <a:r>
              <a:rPr lang="fr-FR" b="1" dirty="0"/>
              <a:t>) AVANT DE </a:t>
            </a:r>
            <a:r>
              <a:rPr lang="fr-FR" b="1" dirty="0" smtClean="0"/>
              <a:t>REDIGER: comment lire un article scientifique?</a:t>
            </a:r>
          </a:p>
          <a:p>
            <a:endParaRPr lang="fr-FR" b="1" dirty="0"/>
          </a:p>
          <a:p>
            <a:r>
              <a:rPr lang="fr-FR" b="1" dirty="0" smtClean="0"/>
              <a:t>2) Rédiger un résumé. </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lstStyle/>
          <a:p>
            <a:r>
              <a:rPr lang="fr-FR" dirty="0" smtClean="0">
                <a:solidFill>
                  <a:srgbClr val="FF0000"/>
                </a:solidFill>
              </a:rPr>
              <a:t>1) Avant de rédiger: </a:t>
            </a:r>
            <a:endParaRPr lang="fr-FR" dirty="0">
              <a:solidFill>
                <a:srgbClr val="FF0000"/>
              </a:solidFill>
            </a:endParaRPr>
          </a:p>
        </p:txBody>
      </p:sp>
      <p:sp>
        <p:nvSpPr>
          <p:cNvPr id="3" name="Espace réservé du contenu 2"/>
          <p:cNvSpPr>
            <a:spLocks noGrp="1"/>
          </p:cNvSpPr>
          <p:nvPr>
            <p:ph sz="quarter" idx="1"/>
          </p:nvPr>
        </p:nvSpPr>
        <p:spPr>
          <a:xfrm>
            <a:off x="457200" y="1196752"/>
            <a:ext cx="8229600" cy="5328592"/>
          </a:xfrm>
        </p:spPr>
        <p:txBody>
          <a:bodyPr>
            <a:normAutofit/>
          </a:bodyPr>
          <a:lstStyle/>
          <a:p>
            <a:r>
              <a:rPr lang="fr-FR" dirty="0" smtClean="0"/>
              <a:t>1 </a:t>
            </a:r>
            <a:r>
              <a:rPr lang="fr-FR" b="1" dirty="0"/>
              <a:t>Lire tout le </a:t>
            </a:r>
            <a:r>
              <a:rPr lang="fr-FR" b="1" dirty="0" smtClean="0"/>
              <a:t>texte (</a:t>
            </a:r>
            <a:r>
              <a:rPr lang="fr-FR" dirty="0" smtClean="0"/>
              <a:t>entièrement et éventuellement plusieurs fois</a:t>
            </a:r>
            <a:r>
              <a:rPr lang="fr-FR" dirty="0"/>
              <a:t>, pour bien le comprendre et dégager l’intention de </a:t>
            </a:r>
            <a:r>
              <a:rPr lang="fr-FR" dirty="0" smtClean="0"/>
              <a:t>l’auteur).</a:t>
            </a:r>
          </a:p>
          <a:p>
            <a:r>
              <a:rPr lang="fr-FR" dirty="0" smtClean="0"/>
              <a:t> 2 </a:t>
            </a:r>
            <a:r>
              <a:rPr lang="fr-FR" b="1" dirty="0" smtClean="0"/>
              <a:t>Maîtriser </a:t>
            </a:r>
            <a:r>
              <a:rPr lang="fr-FR" b="1" dirty="0"/>
              <a:t>le lexique du </a:t>
            </a:r>
            <a:r>
              <a:rPr lang="fr-FR" b="1" dirty="0" smtClean="0"/>
              <a:t>texte </a:t>
            </a:r>
            <a:r>
              <a:rPr lang="fr-FR" dirty="0" smtClean="0"/>
              <a:t>vous </a:t>
            </a:r>
            <a:r>
              <a:rPr lang="fr-FR" dirty="0"/>
              <a:t>devez avoir compris tous les termes du </a:t>
            </a:r>
            <a:r>
              <a:rPr lang="fr-FR" dirty="0" smtClean="0"/>
              <a:t>texte usuels et techniques.</a:t>
            </a:r>
          </a:p>
          <a:p>
            <a:r>
              <a:rPr lang="fr-FR" dirty="0" smtClean="0"/>
              <a:t>3 </a:t>
            </a:r>
            <a:r>
              <a:rPr lang="fr-FR" b="1" dirty="0"/>
              <a:t>Distinguer l’essentiel de l’accessoire dans le texte de </a:t>
            </a:r>
            <a:r>
              <a:rPr lang="fr-FR" b="1" dirty="0" smtClean="0"/>
              <a:t>départ </a:t>
            </a:r>
            <a:r>
              <a:rPr lang="fr-FR" dirty="0" smtClean="0"/>
              <a:t>Les </a:t>
            </a:r>
            <a:r>
              <a:rPr lang="fr-FR" dirty="0"/>
              <a:t>informations sélectionnées doivent être </a:t>
            </a:r>
            <a:r>
              <a:rPr lang="fr-FR" dirty="0" smtClean="0"/>
              <a:t>pertinentes et utiles.</a:t>
            </a:r>
            <a:endParaRPr lang="fr-FR"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0026"/>
          </a:xfrm>
        </p:spPr>
        <p:txBody>
          <a:bodyPr>
            <a:normAutofit fontScale="90000"/>
          </a:bodyPr>
          <a:lstStyle/>
          <a:p>
            <a:r>
              <a:rPr lang="fr-FR" dirty="0" smtClean="0"/>
              <a:t>.</a:t>
            </a:r>
            <a:endParaRPr lang="fr-FR" dirty="0"/>
          </a:p>
        </p:txBody>
      </p:sp>
      <p:sp>
        <p:nvSpPr>
          <p:cNvPr id="3" name="Espace réservé du contenu 2"/>
          <p:cNvSpPr>
            <a:spLocks noGrp="1"/>
          </p:cNvSpPr>
          <p:nvPr>
            <p:ph sz="quarter" idx="1"/>
          </p:nvPr>
        </p:nvSpPr>
        <p:spPr>
          <a:xfrm>
            <a:off x="457200" y="692696"/>
            <a:ext cx="8229600" cy="5433467"/>
          </a:xfrm>
        </p:spPr>
        <p:txBody>
          <a:bodyPr>
            <a:normAutofit lnSpcReduction="10000"/>
          </a:bodyPr>
          <a:lstStyle/>
          <a:p>
            <a:pPr algn="just"/>
            <a:r>
              <a:rPr lang="fr-FR" dirty="0"/>
              <a:t>les </a:t>
            </a:r>
            <a:r>
              <a:rPr lang="fr-FR" b="1" dirty="0"/>
              <a:t>10 </a:t>
            </a:r>
            <a:r>
              <a:rPr lang="fr-FR" b="1" dirty="0" smtClean="0"/>
              <a:t>étapes de lecture sont </a:t>
            </a:r>
            <a:r>
              <a:rPr lang="fr-FR" dirty="0" smtClean="0"/>
              <a:t> </a:t>
            </a:r>
            <a:r>
              <a:rPr lang="fr-FR" dirty="0"/>
              <a:t> :</a:t>
            </a:r>
          </a:p>
          <a:p>
            <a:pPr lvl="0" algn="just"/>
            <a:r>
              <a:rPr lang="fr-FR" dirty="0"/>
              <a:t>Lire l’introduction de l’article scientifique</a:t>
            </a:r>
          </a:p>
          <a:p>
            <a:pPr lvl="0" algn="just"/>
            <a:r>
              <a:rPr lang="fr-FR" dirty="0"/>
              <a:t>Déterminer le problème traité</a:t>
            </a:r>
          </a:p>
          <a:p>
            <a:pPr lvl="0" algn="just"/>
            <a:r>
              <a:rPr lang="fr-FR" dirty="0"/>
              <a:t>Déterminer les questions de recherche</a:t>
            </a:r>
          </a:p>
          <a:p>
            <a:pPr lvl="0" algn="just"/>
            <a:r>
              <a:rPr lang="fr-FR" dirty="0"/>
              <a:t>Considérer l’approche des auteurs</a:t>
            </a:r>
          </a:p>
          <a:p>
            <a:pPr lvl="0" algn="just"/>
            <a:r>
              <a:rPr lang="fr-FR" dirty="0"/>
              <a:t>Lire la partie méthode</a:t>
            </a:r>
          </a:p>
          <a:p>
            <a:pPr lvl="0" algn="just"/>
            <a:r>
              <a:rPr lang="fr-FR" dirty="0"/>
              <a:t>Lire la partie sur les résultats</a:t>
            </a:r>
          </a:p>
          <a:p>
            <a:pPr lvl="0" algn="just"/>
            <a:r>
              <a:rPr lang="fr-FR" dirty="0"/>
              <a:t>Déterminer si les résultats répondent aux questions spécifiques</a:t>
            </a:r>
          </a:p>
          <a:p>
            <a:pPr lvl="0" algn="just"/>
            <a:r>
              <a:rPr lang="fr-FR" dirty="0"/>
              <a:t>Lire la conclusion et la discussion</a:t>
            </a:r>
          </a:p>
          <a:p>
            <a:pPr lvl="0" algn="just"/>
            <a:r>
              <a:rPr lang="fr-FR" dirty="0"/>
              <a:t>Lire le résumé</a:t>
            </a:r>
          </a:p>
          <a:p>
            <a:pPr lvl="0" algn="just"/>
            <a:r>
              <a:rPr lang="fr-FR" dirty="0"/>
              <a:t>Enregistrer l’article scientifique et noter la référence de la source</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0026"/>
          </a:xfrm>
        </p:spPr>
        <p:txBody>
          <a:bodyPr>
            <a:normAutofit fontScale="90000"/>
          </a:bodyPr>
          <a:lstStyle/>
          <a:p>
            <a:r>
              <a:rPr lang="fr-FR" dirty="0" smtClean="0"/>
              <a:t>.</a:t>
            </a:r>
            <a:endParaRPr lang="fr-FR" dirty="0"/>
          </a:p>
        </p:txBody>
      </p:sp>
      <p:sp>
        <p:nvSpPr>
          <p:cNvPr id="3" name="Espace réservé du contenu 2"/>
          <p:cNvSpPr>
            <a:spLocks noGrp="1"/>
          </p:cNvSpPr>
          <p:nvPr>
            <p:ph sz="quarter" idx="1"/>
          </p:nvPr>
        </p:nvSpPr>
        <p:spPr>
          <a:xfrm>
            <a:off x="457200" y="620688"/>
            <a:ext cx="8229600" cy="5832648"/>
          </a:xfrm>
        </p:spPr>
        <p:txBody>
          <a:bodyPr>
            <a:normAutofit lnSpcReduction="10000"/>
          </a:bodyPr>
          <a:lstStyle/>
          <a:p>
            <a:r>
              <a:rPr lang="fr-FR" dirty="0"/>
              <a:t>Vous devrez donc dégager :</a:t>
            </a:r>
          </a:p>
          <a:p>
            <a:pPr algn="just"/>
            <a:r>
              <a:rPr lang="fr-FR" dirty="0" smtClean="0"/>
              <a:t> </a:t>
            </a:r>
            <a:r>
              <a:rPr lang="fr-FR" dirty="0"/>
              <a:t>le </a:t>
            </a:r>
            <a:r>
              <a:rPr lang="fr-FR" b="1" dirty="0"/>
              <a:t>thème : le sujet spécifique de l’article</a:t>
            </a:r>
          </a:p>
          <a:p>
            <a:pPr algn="just"/>
            <a:r>
              <a:rPr lang="fr-FR" dirty="0" smtClean="0"/>
              <a:t> </a:t>
            </a:r>
            <a:r>
              <a:rPr lang="fr-FR" dirty="0"/>
              <a:t>le </a:t>
            </a:r>
            <a:r>
              <a:rPr lang="fr-FR" b="1" dirty="0"/>
              <a:t>contexte : c’est-à-dire le lieu, l’époque, le sujet au sens large et </a:t>
            </a:r>
            <a:r>
              <a:rPr lang="fr-FR" b="1" dirty="0" smtClean="0"/>
              <a:t>au </a:t>
            </a:r>
            <a:r>
              <a:rPr lang="fr-FR" dirty="0" smtClean="0"/>
              <a:t>sens </a:t>
            </a:r>
            <a:r>
              <a:rPr lang="fr-FR" dirty="0"/>
              <a:t>strict</a:t>
            </a:r>
            <a:r>
              <a:rPr lang="fr-FR" dirty="0" smtClean="0"/>
              <a:t>,…</a:t>
            </a:r>
          </a:p>
          <a:p>
            <a:pPr algn="just"/>
            <a:r>
              <a:rPr lang="fr-FR" dirty="0" smtClean="0"/>
              <a:t> </a:t>
            </a:r>
            <a:r>
              <a:rPr lang="fr-FR" dirty="0"/>
              <a:t>la </a:t>
            </a:r>
            <a:r>
              <a:rPr lang="fr-FR" b="1" dirty="0"/>
              <a:t>problématique ou en tous cas la ou les questions auxquelles </a:t>
            </a:r>
            <a:r>
              <a:rPr lang="fr-FR" b="1" dirty="0" smtClean="0"/>
              <a:t>l’auteur </a:t>
            </a:r>
            <a:r>
              <a:rPr lang="fr-FR" dirty="0" smtClean="0"/>
              <a:t>tente </a:t>
            </a:r>
            <a:r>
              <a:rPr lang="fr-FR" dirty="0"/>
              <a:t>de répondre</a:t>
            </a:r>
          </a:p>
          <a:p>
            <a:pPr algn="just"/>
            <a:r>
              <a:rPr lang="fr-FR" dirty="0" smtClean="0"/>
              <a:t> </a:t>
            </a:r>
            <a:r>
              <a:rPr lang="fr-FR" dirty="0"/>
              <a:t>le </a:t>
            </a:r>
            <a:r>
              <a:rPr lang="fr-FR" b="1" dirty="0"/>
              <a:t>point de vue ou la thèse de l’auteur (ce qu’il veut démontrer) et </a:t>
            </a:r>
            <a:r>
              <a:rPr lang="fr-FR" b="1" dirty="0" smtClean="0"/>
              <a:t>aussi </a:t>
            </a:r>
            <a:r>
              <a:rPr lang="fr-FR" dirty="0" smtClean="0"/>
              <a:t>éventuellement </a:t>
            </a:r>
            <a:r>
              <a:rPr lang="fr-FR" dirty="0"/>
              <a:t>son apport personnel : la position de l’auteur </a:t>
            </a:r>
            <a:r>
              <a:rPr lang="fr-FR" dirty="0" smtClean="0"/>
              <a:t>par rapport </a:t>
            </a:r>
            <a:r>
              <a:rPr lang="fr-FR" dirty="0"/>
              <a:t>à celles des autres spécialistes</a:t>
            </a:r>
          </a:p>
          <a:p>
            <a:pPr algn="just"/>
            <a:r>
              <a:rPr lang="fr-FR" dirty="0" smtClean="0"/>
              <a:t> </a:t>
            </a:r>
            <a:r>
              <a:rPr lang="fr-FR" dirty="0"/>
              <a:t>la logique interne du </a:t>
            </a:r>
            <a:r>
              <a:rPr lang="fr-FR" b="1" dirty="0"/>
              <a:t>raisonnement de l’auteur (il faudra pour cela </a:t>
            </a:r>
            <a:r>
              <a:rPr lang="fr-FR" b="1" dirty="0" smtClean="0"/>
              <a:t>bien </a:t>
            </a:r>
            <a:r>
              <a:rPr lang="fr-FR" dirty="0" smtClean="0"/>
              <a:t>établir </a:t>
            </a:r>
            <a:r>
              <a:rPr lang="fr-FR" dirty="0"/>
              <a:t>la progression entre les idées et les liens entre elles)</a:t>
            </a:r>
          </a:p>
          <a:p>
            <a:pPr algn="just"/>
            <a:r>
              <a:rPr lang="fr-FR" dirty="0" smtClean="0"/>
              <a:t> </a:t>
            </a:r>
            <a:r>
              <a:rPr lang="fr-FR" dirty="0"/>
              <a:t>la </a:t>
            </a:r>
            <a:r>
              <a:rPr lang="fr-FR" b="1" dirty="0"/>
              <a:t>conclusion de l’article : ce à quoi l’auteur aboutit</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a:bodyPr>
          <a:lstStyle/>
          <a:p>
            <a:r>
              <a:rPr lang="fr-FR" dirty="0" smtClean="0">
                <a:solidFill>
                  <a:srgbClr val="FF0000"/>
                </a:solidFill>
              </a:rPr>
              <a:t>2) Rédiger </a:t>
            </a:r>
            <a:endParaRPr lang="fr-FR" dirty="0">
              <a:solidFill>
                <a:srgbClr val="FF0000"/>
              </a:solidFill>
            </a:endParaRPr>
          </a:p>
        </p:txBody>
      </p:sp>
      <p:sp>
        <p:nvSpPr>
          <p:cNvPr id="3" name="Espace réservé du contenu 2"/>
          <p:cNvSpPr>
            <a:spLocks noGrp="1"/>
          </p:cNvSpPr>
          <p:nvPr>
            <p:ph sz="quarter" idx="1"/>
          </p:nvPr>
        </p:nvSpPr>
        <p:spPr>
          <a:xfrm>
            <a:off x="457200" y="1124744"/>
            <a:ext cx="8229600" cy="5256584"/>
          </a:xfrm>
        </p:spPr>
        <p:txBody>
          <a:bodyPr>
            <a:normAutofit fontScale="92500" lnSpcReduction="20000"/>
          </a:bodyPr>
          <a:lstStyle/>
          <a:p>
            <a:pPr algn="just"/>
            <a:r>
              <a:rPr lang="fr-FR" dirty="0" smtClean="0"/>
              <a:t>1)  </a:t>
            </a:r>
            <a:r>
              <a:rPr lang="fr-FR" b="1" dirty="0"/>
              <a:t>Reformuler </a:t>
            </a:r>
            <a:r>
              <a:rPr lang="fr-FR" b="1" dirty="0" smtClean="0"/>
              <a:t>l’essentiel: </a:t>
            </a:r>
            <a:r>
              <a:rPr lang="fr-FR" dirty="0" smtClean="0"/>
              <a:t>Vous </a:t>
            </a:r>
            <a:r>
              <a:rPr lang="fr-FR" dirty="0"/>
              <a:t>devez donc </a:t>
            </a:r>
            <a:r>
              <a:rPr lang="fr-FR" b="1" dirty="0"/>
              <a:t>mentionner toutes les </a:t>
            </a:r>
            <a:r>
              <a:rPr lang="fr-FR" b="1" dirty="0" smtClean="0"/>
              <a:t>informations importantes.</a:t>
            </a:r>
          </a:p>
          <a:p>
            <a:pPr algn="just"/>
            <a:endParaRPr lang="fr-FR" b="1" dirty="0" smtClean="0"/>
          </a:p>
          <a:p>
            <a:pPr algn="just"/>
            <a:r>
              <a:rPr lang="fr-FR" b="1" dirty="0" smtClean="0">
                <a:solidFill>
                  <a:srgbClr val="FF0000"/>
                </a:solidFill>
              </a:rPr>
              <a:t>Exemple:</a:t>
            </a:r>
          </a:p>
          <a:p>
            <a:pPr algn="just"/>
            <a:r>
              <a:rPr lang="fr-FR" b="1" dirty="0" smtClean="0"/>
              <a:t>Texte de départ: «</a:t>
            </a:r>
            <a:r>
              <a:rPr lang="fr-FR" dirty="0"/>
              <a:t>« L. </a:t>
            </a:r>
            <a:r>
              <a:rPr lang="fr-FR" dirty="0" err="1"/>
              <a:t>Burn</a:t>
            </a:r>
            <a:r>
              <a:rPr lang="fr-FR" dirty="0"/>
              <a:t> remarquait que ces trois scènes sont </a:t>
            </a:r>
            <a:r>
              <a:rPr lang="fr-FR" dirty="0" smtClean="0"/>
              <a:t>liées par </a:t>
            </a:r>
            <a:r>
              <a:rPr lang="fr-FR" dirty="0"/>
              <a:t>trois éléments importants : le miel, la mort et </a:t>
            </a:r>
            <a:r>
              <a:rPr lang="fr-FR" dirty="0" smtClean="0"/>
              <a:t>la résurrection</a:t>
            </a:r>
            <a:r>
              <a:rPr lang="fr-FR" dirty="0"/>
              <a:t>. </a:t>
            </a:r>
            <a:r>
              <a:rPr lang="fr-FR" dirty="0" smtClean="0"/>
              <a:t>(…)A </a:t>
            </a:r>
            <a:r>
              <a:rPr lang="fr-FR" dirty="0"/>
              <a:t>ces trois références -miel, </a:t>
            </a:r>
            <a:r>
              <a:rPr lang="fr-FR" dirty="0" smtClean="0"/>
              <a:t>mort, immortalité- </a:t>
            </a:r>
            <a:r>
              <a:rPr lang="fr-FR" dirty="0" err="1" smtClean="0"/>
              <a:t>onpeut</a:t>
            </a:r>
            <a:r>
              <a:rPr lang="fr-FR" dirty="0" smtClean="0"/>
              <a:t> </a:t>
            </a:r>
            <a:r>
              <a:rPr lang="fr-FR" dirty="0"/>
              <a:t>peut-être ajouter une quatrième, celle </a:t>
            </a:r>
            <a:r>
              <a:rPr lang="fr-FR" dirty="0" smtClean="0"/>
              <a:t>de l’art </a:t>
            </a:r>
            <a:r>
              <a:rPr lang="fr-FR" dirty="0"/>
              <a:t>de la divination. »</a:t>
            </a:r>
            <a:r>
              <a:rPr lang="fr-FR" b="1" dirty="0" smtClean="0"/>
              <a:t> </a:t>
            </a:r>
          </a:p>
          <a:p>
            <a:r>
              <a:rPr lang="fr-FR" b="1" dirty="0" smtClean="0"/>
              <a:t>Résumé:</a:t>
            </a:r>
            <a:r>
              <a:rPr lang="fr-FR" b="1" dirty="0" smtClean="0">
                <a:solidFill>
                  <a:srgbClr val="FF0000"/>
                </a:solidFill>
              </a:rPr>
              <a:t> </a:t>
            </a:r>
            <a:r>
              <a:rPr lang="fr-FR" i="1" dirty="0">
                <a:solidFill>
                  <a:srgbClr val="FF0000"/>
                </a:solidFill>
              </a:rPr>
              <a:t>« Ces trois scènes sont liées par trois éléments</a:t>
            </a:r>
          </a:p>
          <a:p>
            <a:r>
              <a:rPr lang="fr-FR" i="1" dirty="0">
                <a:solidFill>
                  <a:srgbClr val="FF0000"/>
                </a:solidFill>
              </a:rPr>
              <a:t>importants : le miel, la mort et la résurrection. </a:t>
            </a:r>
            <a:r>
              <a:rPr lang="fr-FR" i="1" dirty="0" smtClean="0">
                <a:solidFill>
                  <a:srgbClr val="FF0000"/>
                </a:solidFill>
              </a:rPr>
              <a:t>»</a:t>
            </a:r>
          </a:p>
          <a:p>
            <a:endParaRPr lang="fr-FR" dirty="0" smtClean="0"/>
          </a:p>
          <a:p>
            <a:pPr algn="just"/>
            <a:r>
              <a:rPr lang="fr-FR" b="1" dirty="0" smtClean="0"/>
              <a:t>Attention</a:t>
            </a:r>
            <a:r>
              <a:rPr lang="fr-FR" b="1" dirty="0"/>
              <a:t>, vous devez reformuler ces passages importants ; il s’agit </a:t>
            </a:r>
            <a:r>
              <a:rPr lang="fr-FR" b="1" dirty="0" smtClean="0"/>
              <a:t>de reproduire </a:t>
            </a:r>
            <a:r>
              <a:rPr lang="fr-FR" b="1" dirty="0"/>
              <a:t>les idées de l’auteur mais pas de recopier « mot à mot </a:t>
            </a:r>
            <a:r>
              <a:rPr lang="fr-FR" b="1" dirty="0" smtClean="0"/>
              <a:t>» quelques phrases</a:t>
            </a:r>
            <a:r>
              <a:rPr lang="fr-FR" b="1" dirty="0"/>
              <a:t>. Utilisez des synonymes, d’autres tournures de </a:t>
            </a:r>
            <a:r>
              <a:rPr lang="fr-FR" b="1" dirty="0" smtClean="0"/>
              <a:t>phrases</a:t>
            </a:r>
            <a:endParaRPr lang="fr-FR" b="1"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018"/>
          </a:xfrm>
        </p:spPr>
        <p:txBody>
          <a:bodyPr>
            <a:normAutofit fontScale="90000"/>
          </a:bodyPr>
          <a:lstStyle/>
          <a:p>
            <a:r>
              <a:rPr lang="fr-FR" dirty="0" smtClean="0"/>
              <a:t>.</a:t>
            </a:r>
            <a:endParaRPr lang="fr-FR" dirty="0"/>
          </a:p>
        </p:txBody>
      </p:sp>
      <p:sp>
        <p:nvSpPr>
          <p:cNvPr id="3" name="Espace réservé du contenu 2"/>
          <p:cNvSpPr>
            <a:spLocks noGrp="1"/>
          </p:cNvSpPr>
          <p:nvPr>
            <p:ph sz="quarter" idx="1"/>
          </p:nvPr>
        </p:nvSpPr>
        <p:spPr>
          <a:xfrm>
            <a:off x="457200" y="620688"/>
            <a:ext cx="8229600" cy="5760640"/>
          </a:xfrm>
        </p:spPr>
        <p:txBody>
          <a:bodyPr>
            <a:normAutofit/>
          </a:bodyPr>
          <a:lstStyle/>
          <a:p>
            <a:pPr algn="just"/>
            <a:r>
              <a:rPr lang="fr-FR" b="1" dirty="0" smtClean="0"/>
              <a:t>2)Généraliser: p</a:t>
            </a:r>
            <a:r>
              <a:rPr lang="fr-FR" dirty="0" smtClean="0"/>
              <a:t>our </a:t>
            </a:r>
            <a:r>
              <a:rPr lang="fr-FR" dirty="0"/>
              <a:t>résumer et en même temps reformuler, vous pouvez remplacer une </a:t>
            </a:r>
            <a:r>
              <a:rPr lang="fr-FR" dirty="0" smtClean="0"/>
              <a:t>ou plusieurs </a:t>
            </a:r>
            <a:r>
              <a:rPr lang="fr-FR" dirty="0"/>
              <a:t>informations spécifiques par une </a:t>
            </a:r>
            <a:r>
              <a:rPr lang="fr-FR" dirty="0" smtClean="0"/>
              <a:t>information </a:t>
            </a:r>
            <a:r>
              <a:rPr lang="fr-FR" dirty="0"/>
              <a:t>dont le contenu est </a:t>
            </a:r>
            <a:r>
              <a:rPr lang="fr-FR" dirty="0" smtClean="0"/>
              <a:t>plus général.</a:t>
            </a:r>
          </a:p>
          <a:p>
            <a:pPr algn="just"/>
            <a:endParaRPr lang="fr-FR" dirty="0" smtClean="0"/>
          </a:p>
          <a:p>
            <a:pPr algn="just"/>
            <a:r>
              <a:rPr lang="fr-FR" dirty="0">
                <a:solidFill>
                  <a:srgbClr val="FF0000"/>
                </a:solidFill>
              </a:rPr>
              <a:t>Exemple : </a:t>
            </a:r>
            <a:r>
              <a:rPr lang="fr-FR" dirty="0"/>
              <a:t>pour remplacer : « </a:t>
            </a:r>
            <a:r>
              <a:rPr lang="fr-FR" i="1" dirty="0"/>
              <a:t>courant biologique, courant cognitif, </a:t>
            </a:r>
            <a:r>
              <a:rPr lang="fr-FR" i="1" dirty="0" smtClean="0"/>
              <a:t>courant Systémique</a:t>
            </a:r>
            <a:r>
              <a:rPr lang="fr-FR" i="1" dirty="0"/>
              <a:t>, courant humaniste, courant béhavioriste, </a:t>
            </a:r>
            <a:r>
              <a:rPr lang="fr-FR" i="1" dirty="0" smtClean="0"/>
              <a:t>courant Sociocognitif, etc.» </a:t>
            </a:r>
          </a:p>
          <a:p>
            <a:pPr algn="just"/>
            <a:r>
              <a:rPr lang="fr-FR" i="1" dirty="0" smtClean="0"/>
              <a:t>généraliser </a:t>
            </a:r>
            <a:r>
              <a:rPr lang="fr-FR" i="1" dirty="0"/>
              <a:t>par </a:t>
            </a:r>
            <a:r>
              <a:rPr lang="fr-FR" i="1" dirty="0">
                <a:solidFill>
                  <a:srgbClr val="FF0000"/>
                </a:solidFill>
              </a:rPr>
              <a:t>: « courants majeurs de la </a:t>
            </a:r>
            <a:r>
              <a:rPr lang="fr-FR" i="1" dirty="0" smtClean="0">
                <a:solidFill>
                  <a:srgbClr val="FF0000"/>
                </a:solidFill>
              </a:rPr>
              <a:t>psychologie actuelle </a:t>
            </a:r>
            <a:r>
              <a:rPr lang="fr-FR" i="1" dirty="0">
                <a:solidFill>
                  <a:srgbClr val="FF0000"/>
                </a:solidFill>
              </a:rPr>
              <a:t>»</a:t>
            </a:r>
            <a:endParaRPr lang="fr-FR"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018"/>
          </a:xfrm>
        </p:spPr>
        <p:txBody>
          <a:bodyPr>
            <a:normAutofit fontScale="90000"/>
          </a:bodyPr>
          <a:lstStyle/>
          <a:p>
            <a:r>
              <a:rPr lang="fr-FR" dirty="0" smtClean="0"/>
              <a:t>.</a:t>
            </a:r>
            <a:endParaRPr lang="fr-FR" dirty="0"/>
          </a:p>
        </p:txBody>
      </p:sp>
      <p:sp>
        <p:nvSpPr>
          <p:cNvPr id="3" name="Espace réservé du contenu 2"/>
          <p:cNvSpPr>
            <a:spLocks noGrp="1"/>
          </p:cNvSpPr>
          <p:nvPr>
            <p:ph sz="quarter" idx="1"/>
          </p:nvPr>
        </p:nvSpPr>
        <p:spPr>
          <a:xfrm>
            <a:off x="457200" y="620688"/>
            <a:ext cx="8229600" cy="5760640"/>
          </a:xfrm>
        </p:spPr>
        <p:txBody>
          <a:bodyPr>
            <a:normAutofit/>
          </a:bodyPr>
          <a:lstStyle/>
          <a:p>
            <a:pPr algn="just"/>
            <a:r>
              <a:rPr lang="fr-FR" dirty="0" smtClean="0"/>
              <a:t>3)  </a:t>
            </a:r>
            <a:r>
              <a:rPr lang="fr-FR" b="1" dirty="0"/>
              <a:t>Utiliser des </a:t>
            </a:r>
            <a:r>
              <a:rPr lang="fr-FR" b="1" dirty="0" smtClean="0"/>
              <a:t>mots-liens: p</a:t>
            </a:r>
            <a:r>
              <a:rPr lang="fr-FR" dirty="0" smtClean="0"/>
              <a:t>our </a:t>
            </a:r>
            <a:r>
              <a:rPr lang="fr-FR" dirty="0"/>
              <a:t>montrer que vous savez restituer le raisonnement de l’auteur et </a:t>
            </a:r>
            <a:r>
              <a:rPr lang="fr-FR" dirty="0" smtClean="0"/>
              <a:t>pour assurer </a:t>
            </a:r>
            <a:r>
              <a:rPr lang="fr-FR" dirty="0"/>
              <a:t>de la cohérence à votre texte, vous devez utiliser des liens </a:t>
            </a:r>
            <a:r>
              <a:rPr lang="fr-FR" dirty="0" smtClean="0"/>
              <a:t>logiques, des </a:t>
            </a:r>
            <a:r>
              <a:rPr lang="fr-FR" dirty="0"/>
              <a:t>connecteurs, des organisateurs </a:t>
            </a:r>
            <a:r>
              <a:rPr lang="fr-FR" dirty="0" smtClean="0"/>
              <a:t>textuels. Pensez </a:t>
            </a:r>
            <a:r>
              <a:rPr lang="fr-FR" dirty="0"/>
              <a:t>à varier ces organisateurs </a:t>
            </a:r>
            <a:r>
              <a:rPr lang="fr-FR" dirty="0" smtClean="0"/>
              <a:t>(n’utilisez </a:t>
            </a:r>
            <a:r>
              <a:rPr lang="fr-FR" dirty="0"/>
              <a:t>pas toujours : « </a:t>
            </a:r>
            <a:r>
              <a:rPr lang="fr-FR" i="1" dirty="0"/>
              <a:t>mais » ou « et </a:t>
            </a:r>
            <a:r>
              <a:rPr lang="fr-FR" i="1" dirty="0" smtClean="0"/>
              <a:t>»).</a:t>
            </a:r>
          </a:p>
          <a:p>
            <a:pPr algn="just"/>
            <a:endParaRPr lang="fr-FR" i="1" dirty="0" smtClean="0"/>
          </a:p>
          <a:p>
            <a:r>
              <a:rPr lang="fr-FR" dirty="0">
                <a:solidFill>
                  <a:srgbClr val="FF0000"/>
                </a:solidFill>
              </a:rPr>
              <a:t>Exemples </a:t>
            </a:r>
            <a:r>
              <a:rPr lang="fr-FR" dirty="0"/>
              <a:t>: d’abord, ensuite, </a:t>
            </a:r>
            <a:r>
              <a:rPr lang="fr-FR" dirty="0" smtClean="0"/>
              <a:t>enfin (pour </a:t>
            </a:r>
            <a:r>
              <a:rPr lang="fr-FR" dirty="0"/>
              <a:t>marquer l’opposition) : mais, cependant, néanmoins</a:t>
            </a:r>
            <a:r>
              <a:rPr lang="fr-FR" dirty="0" smtClean="0"/>
              <a:t>,… (</a:t>
            </a:r>
            <a:r>
              <a:rPr lang="fr-FR" dirty="0"/>
              <a:t>par marquer la conséquence) : ainsi, en effet, par conséquent</a:t>
            </a:r>
            <a:r>
              <a:rPr lang="fr-FR" dirty="0" smtClean="0"/>
              <a:t>,… (</a:t>
            </a:r>
            <a:r>
              <a:rPr lang="fr-FR" dirty="0"/>
              <a:t>pour expliquer) : car, parce que, </a:t>
            </a:r>
            <a:r>
              <a:rPr lang="fr-FR" dirty="0" smtClean="0"/>
              <a:t>etc</a:t>
            </a:r>
            <a:r>
              <a:rPr lang="fr-FR"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a:t>
            </a:r>
            <a:endParaRPr lang="fr-FR" dirty="0"/>
          </a:p>
        </p:txBody>
      </p:sp>
      <p:sp>
        <p:nvSpPr>
          <p:cNvPr id="3" name="Espace réservé du contenu 2"/>
          <p:cNvSpPr>
            <a:spLocks noGrp="1"/>
          </p:cNvSpPr>
          <p:nvPr>
            <p:ph sz="quarter" idx="1"/>
          </p:nvPr>
        </p:nvSpPr>
        <p:spPr/>
        <p:txBody>
          <a:bodyPr>
            <a:normAutofit/>
          </a:bodyPr>
          <a:lstStyle/>
          <a:p>
            <a:r>
              <a:rPr lang="fr-FR" dirty="0" smtClean="0"/>
              <a:t>1</a:t>
            </a:r>
            <a:r>
              <a:rPr lang="fr-FR" dirty="0"/>
              <a:t>) Qu’est-ce </a:t>
            </a:r>
            <a:r>
              <a:rPr lang="fr-FR" dirty="0" smtClean="0"/>
              <a:t>qu’une publication scientifique?</a:t>
            </a:r>
            <a:endParaRPr lang="fr-FR" dirty="0"/>
          </a:p>
          <a:p>
            <a:r>
              <a:rPr lang="fr-FR" dirty="0"/>
              <a:t>2) Qu’est-ce qu’un résumé ?</a:t>
            </a:r>
          </a:p>
          <a:p>
            <a:r>
              <a:rPr lang="fr-FR" dirty="0"/>
              <a:t>3) Comment résumer </a:t>
            </a:r>
            <a:r>
              <a:rPr lang="fr-FR" dirty="0" smtClean="0"/>
              <a:t>une publication scientifique?</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228919"/>
            <a:ext cx="8229600" cy="45719"/>
          </a:xfrm>
        </p:spPr>
        <p:txBody>
          <a:bodyPr>
            <a:normAutofit fontScale="90000"/>
          </a:bodyPr>
          <a:lstStyle/>
          <a:p>
            <a:r>
              <a:rPr lang="fr-FR" dirty="0" smtClean="0"/>
              <a:t>.</a:t>
            </a:r>
            <a:endParaRPr lang="fr-FR" dirty="0"/>
          </a:p>
        </p:txBody>
      </p:sp>
      <p:sp>
        <p:nvSpPr>
          <p:cNvPr id="3" name="Espace réservé du contenu 2"/>
          <p:cNvSpPr>
            <a:spLocks noGrp="1"/>
          </p:cNvSpPr>
          <p:nvPr>
            <p:ph sz="quarter" idx="1"/>
          </p:nvPr>
        </p:nvSpPr>
        <p:spPr>
          <a:xfrm>
            <a:off x="251520" y="332656"/>
            <a:ext cx="8640960" cy="6264696"/>
          </a:xfrm>
        </p:spPr>
        <p:txBody>
          <a:bodyPr>
            <a:noAutofit/>
          </a:bodyPr>
          <a:lstStyle/>
          <a:p>
            <a:r>
              <a:rPr lang="fr-FR" sz="2400" dirty="0" smtClean="0">
                <a:solidFill>
                  <a:srgbClr val="FF0000"/>
                </a:solidFill>
              </a:rPr>
              <a:t>A </a:t>
            </a:r>
            <a:r>
              <a:rPr lang="fr-FR" sz="2400" dirty="0">
                <a:solidFill>
                  <a:srgbClr val="FF0000"/>
                </a:solidFill>
              </a:rPr>
              <a:t>la relecture de votre travail, </a:t>
            </a:r>
            <a:r>
              <a:rPr lang="fr-FR" sz="2400" b="1" dirty="0">
                <a:solidFill>
                  <a:srgbClr val="FF0000"/>
                </a:solidFill>
              </a:rPr>
              <a:t>posez-vous les questions suivantes </a:t>
            </a:r>
            <a:r>
              <a:rPr lang="fr-FR" sz="2400" dirty="0" smtClean="0">
                <a:solidFill>
                  <a:srgbClr val="FF0000"/>
                </a:solidFill>
              </a:rPr>
              <a:t>:</a:t>
            </a:r>
            <a:endParaRPr lang="fr-FR" sz="2400" dirty="0">
              <a:solidFill>
                <a:srgbClr val="FF0000"/>
              </a:solidFill>
            </a:endParaRPr>
          </a:p>
          <a:p>
            <a:r>
              <a:rPr lang="fr-FR" sz="2400" dirty="0" smtClean="0"/>
              <a:t> </a:t>
            </a:r>
            <a:r>
              <a:rPr lang="fr-FR" sz="2400" dirty="0"/>
              <a:t>Avez-vous respecté la forme du travail demandée par votre </a:t>
            </a:r>
            <a:r>
              <a:rPr lang="fr-FR" sz="2400" dirty="0" smtClean="0"/>
              <a:t>professeur ?</a:t>
            </a:r>
          </a:p>
          <a:p>
            <a:r>
              <a:rPr lang="fr-FR" sz="2400" dirty="0" smtClean="0"/>
              <a:t> </a:t>
            </a:r>
            <a:r>
              <a:rPr lang="fr-FR" sz="2400" dirty="0"/>
              <a:t>Avez-vous reformulé toutes les informations essentielles </a:t>
            </a:r>
            <a:r>
              <a:rPr lang="fr-FR" sz="2400" dirty="0" smtClean="0"/>
              <a:t>?</a:t>
            </a:r>
          </a:p>
          <a:p>
            <a:r>
              <a:rPr lang="fr-FR" sz="2400" dirty="0" smtClean="0"/>
              <a:t>Avez-vous </a:t>
            </a:r>
            <a:r>
              <a:rPr lang="fr-FR" sz="2400" dirty="0"/>
              <a:t>utilisé des mots-liens ?</a:t>
            </a:r>
          </a:p>
          <a:p>
            <a:r>
              <a:rPr lang="fr-FR" sz="2400" dirty="0" smtClean="0"/>
              <a:t> </a:t>
            </a:r>
            <a:r>
              <a:rPr lang="fr-FR" sz="2000" dirty="0"/>
              <a:t>Avez-vous structuré votre résumé par des paragraphes ?</a:t>
            </a:r>
          </a:p>
          <a:p>
            <a:r>
              <a:rPr lang="fr-FR" sz="2000" dirty="0" smtClean="0"/>
              <a:t>Avez-vous </a:t>
            </a:r>
            <a:r>
              <a:rPr lang="fr-FR" sz="2000" dirty="0"/>
              <a:t>respecté la pensée de l’auteur ainsi que la progression</a:t>
            </a:r>
          </a:p>
          <a:p>
            <a:r>
              <a:rPr lang="fr-FR" sz="2000" dirty="0"/>
              <a:t>thématique du texte ?</a:t>
            </a:r>
          </a:p>
          <a:p>
            <a:r>
              <a:rPr lang="fr-FR" sz="2000" dirty="0" smtClean="0"/>
              <a:t>Avez-vous </a:t>
            </a:r>
            <a:r>
              <a:rPr lang="fr-FR" sz="2000" dirty="0"/>
              <a:t>formulé des phrases complètes, claires </a:t>
            </a:r>
            <a:r>
              <a:rPr lang="fr-FR" sz="2000" dirty="0" smtClean="0"/>
              <a:t>et compréhensibles </a:t>
            </a:r>
            <a:r>
              <a:rPr lang="fr-FR" sz="2000" dirty="0"/>
              <a:t>?</a:t>
            </a:r>
          </a:p>
          <a:p>
            <a:r>
              <a:rPr lang="fr-FR" sz="2000" dirty="0" smtClean="0"/>
              <a:t> </a:t>
            </a:r>
            <a:r>
              <a:rPr lang="fr-FR" sz="2000" dirty="0"/>
              <a:t>Avez-vous recouru à un vocabulaire précis et à un niveau de langue</a:t>
            </a:r>
          </a:p>
          <a:p>
            <a:r>
              <a:rPr lang="fr-FR" sz="2000" dirty="0"/>
              <a:t>soutenu ?</a:t>
            </a:r>
          </a:p>
          <a:p>
            <a:r>
              <a:rPr lang="fr-FR" sz="2000" dirty="0" smtClean="0"/>
              <a:t>Avez-vous </a:t>
            </a:r>
            <a:r>
              <a:rPr lang="fr-FR" sz="2000" dirty="0"/>
              <a:t>veillé à l’orthographe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Forme du résumé</a:t>
            </a:r>
            <a:endParaRPr lang="fr-FR" dirty="0">
              <a:solidFill>
                <a:srgbClr val="FF0000"/>
              </a:solidFill>
            </a:endParaRPr>
          </a:p>
        </p:txBody>
      </p:sp>
      <p:sp>
        <p:nvSpPr>
          <p:cNvPr id="3" name="Espace réservé du contenu 2"/>
          <p:cNvSpPr>
            <a:spLocks noGrp="1"/>
          </p:cNvSpPr>
          <p:nvPr>
            <p:ph sz="quarter" idx="1"/>
          </p:nvPr>
        </p:nvSpPr>
        <p:spPr/>
        <p:txBody>
          <a:bodyPr>
            <a:normAutofit lnSpcReduction="10000"/>
          </a:bodyPr>
          <a:lstStyle/>
          <a:p>
            <a:pPr algn="just"/>
            <a:r>
              <a:rPr lang="fr-FR" dirty="0"/>
              <a:t>Nombre de mots :  250 à 600 mots Environ 10 à 12 phrases. Pas plus de 20% du texte intégral. </a:t>
            </a:r>
            <a:endParaRPr lang="fr-FR" dirty="0" smtClean="0"/>
          </a:p>
          <a:p>
            <a:pPr algn="just"/>
            <a:endParaRPr lang="fr-FR" dirty="0"/>
          </a:p>
          <a:p>
            <a:pPr algn="just"/>
            <a:r>
              <a:rPr lang="fr-FR" dirty="0"/>
              <a:t>• Quatre parties : Objectif, Méthodes, Résultats et </a:t>
            </a:r>
            <a:r>
              <a:rPr lang="fr-FR" dirty="0" smtClean="0"/>
              <a:t>Conclusion.</a:t>
            </a:r>
          </a:p>
          <a:p>
            <a:pPr algn="just"/>
            <a:endParaRPr lang="fr-FR" dirty="0"/>
          </a:p>
          <a:p>
            <a:pPr algn="just"/>
            <a:r>
              <a:rPr lang="fr-FR" dirty="0"/>
              <a:t>Utiliser le temps passé, sauf pour l’introduction et la </a:t>
            </a:r>
            <a:r>
              <a:rPr lang="fr-FR" dirty="0" smtClean="0"/>
              <a:t>conclusion.</a:t>
            </a:r>
          </a:p>
          <a:p>
            <a:pPr algn="just"/>
            <a:endParaRPr lang="fr-FR" dirty="0"/>
          </a:p>
          <a:p>
            <a:pPr algn="just"/>
            <a:r>
              <a:rPr lang="fr-FR" dirty="0"/>
              <a:t>• Ne pas faire appel aux références, exemples, tableaux, </a:t>
            </a:r>
            <a:r>
              <a:rPr lang="fr-FR" dirty="0" smtClean="0"/>
              <a:t>graphiques</a:t>
            </a:r>
            <a:r>
              <a:rPr lang="fr-FR" dirty="0"/>
              <a:t> </a:t>
            </a:r>
            <a:r>
              <a:rPr lang="fr-FR" dirty="0" smtClean="0"/>
              <a:t>et  </a:t>
            </a:r>
            <a:r>
              <a:rPr lang="fr-FR" dirty="0"/>
              <a:t>Ne pas utiliser d’abréviations</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rgbClr val="FF0000"/>
                </a:solidFill>
              </a:rPr>
              <a:t>R</a:t>
            </a:r>
            <a:r>
              <a:rPr lang="fr-FR" dirty="0" smtClean="0">
                <a:solidFill>
                  <a:srgbClr val="FF0000"/>
                </a:solidFill>
              </a:rPr>
              <a:t>ésumé d’un article scientifique en didactique</a:t>
            </a:r>
            <a:endParaRPr lang="fr-FR" dirty="0">
              <a:solidFill>
                <a:srgbClr val="FF0000"/>
              </a:solidFill>
            </a:endParaRPr>
          </a:p>
        </p:txBody>
      </p:sp>
      <p:sp>
        <p:nvSpPr>
          <p:cNvPr id="3" name="Espace réservé du contenu 2"/>
          <p:cNvSpPr>
            <a:spLocks noGrp="1"/>
          </p:cNvSpPr>
          <p:nvPr>
            <p:ph sz="quarter" idx="1"/>
          </p:nvPr>
        </p:nvSpPr>
        <p:spPr/>
        <p:txBody>
          <a:bodyPr>
            <a:normAutofit fontScale="92500"/>
          </a:bodyPr>
          <a:lstStyle/>
          <a:p>
            <a:pPr algn="just"/>
            <a:r>
              <a:rPr lang="fr-FR" dirty="0"/>
              <a:t>Cette étude se fixe pour objectif la transposition didactique des directives officielles relatives à l’enseignement / apprentissage de la langue française telles qu’énoncées dans les programmes officiels issus de la nouvelle réforme du système éducatif algérien basée sur l’approche par compétences. La clé de voûte de la réussite de ce vaste chantier réside en premier lieu dans l’implication et la motivation des enseignants. C’est pourquoi la clarification du statut de l’enseignant, de son rôle au sein de l’école et de la société reste une des priorités que doit se fixer l’institution et plus encore la société toute entière, pour que les objectifs de qualité et d’efficience qui portent le projet de réforme soient atteints.</a:t>
            </a:r>
          </a:p>
          <a:p>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rgbClr val="FF0000"/>
                </a:solidFill>
              </a:rPr>
              <a:t>Résumé d’un article scientifique en sciences du langage: </a:t>
            </a:r>
            <a:endParaRPr lang="fr-FR" dirty="0">
              <a:solidFill>
                <a:srgbClr val="FF0000"/>
              </a:solidFill>
            </a:endParaRPr>
          </a:p>
        </p:txBody>
      </p:sp>
      <p:sp>
        <p:nvSpPr>
          <p:cNvPr id="3" name="Espace réservé du contenu 2"/>
          <p:cNvSpPr>
            <a:spLocks noGrp="1"/>
          </p:cNvSpPr>
          <p:nvPr>
            <p:ph sz="quarter" idx="1"/>
          </p:nvPr>
        </p:nvSpPr>
        <p:spPr/>
        <p:txBody>
          <a:bodyPr>
            <a:normAutofit fontScale="62500" lnSpcReduction="20000"/>
          </a:bodyPr>
          <a:lstStyle/>
          <a:p>
            <a:pPr algn="just"/>
            <a:r>
              <a:rPr lang="fr-FR" sz="3400" dirty="0"/>
              <a:t>Après cinquante ans d’indépendance, l’officialisation de la langue arabe classique, l’utilisation de l’algérien parlé </a:t>
            </a:r>
            <a:r>
              <a:rPr lang="fr-FR" sz="3400" i="1" dirty="0"/>
              <a:t>(</a:t>
            </a:r>
            <a:r>
              <a:rPr lang="fr-FR" sz="3400" i="1" dirty="0" err="1"/>
              <a:t>derdj</a:t>
            </a:r>
            <a:r>
              <a:rPr lang="fr-FR" sz="3400" i="1" dirty="0"/>
              <a:t>),</a:t>
            </a:r>
            <a:r>
              <a:rPr lang="fr-FR" sz="3400" dirty="0"/>
              <a:t> la reconnaissance du tamazight comme deuxième langue officielle et l’usage « forcé » du français, langue « coloniale », comme langue « étrangère » entraînent toujours, pour la plupart des Algériens, un malaise langagier et identitaire. La reconnaissance de l’anglais comme première langue étrangère, en 1993, n’a fait qu’accroître les débats relatifs à la légitimation politique de la francophonie. Cet article présente et analyse les changements de la politique éducative algérienne en matière linguistique, entre « purification » et « ouverture » dans les écoles, la place et la gestion de la diversité linguistique dans l’éducation ainsi que les retombées de celle-ci sur la qualité des apprentissages en Algérie</a:t>
            </a:r>
          </a:p>
          <a:p>
            <a:pPr algn="just"/>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rgbClr val="FF0000"/>
                </a:solidFill>
              </a:rPr>
              <a:t>R</a:t>
            </a:r>
            <a:r>
              <a:rPr lang="fr-FR" dirty="0" smtClean="0">
                <a:solidFill>
                  <a:srgbClr val="FF0000"/>
                </a:solidFill>
              </a:rPr>
              <a:t>ésumé d’un article scientifique en littérature </a:t>
            </a:r>
            <a:endParaRPr lang="fr-FR" dirty="0">
              <a:solidFill>
                <a:srgbClr val="FF0000"/>
              </a:solidFill>
            </a:endParaRPr>
          </a:p>
        </p:txBody>
      </p:sp>
      <p:sp>
        <p:nvSpPr>
          <p:cNvPr id="3" name="Espace réservé du contenu 2"/>
          <p:cNvSpPr>
            <a:spLocks noGrp="1"/>
          </p:cNvSpPr>
          <p:nvPr>
            <p:ph sz="quarter" idx="1"/>
          </p:nvPr>
        </p:nvSpPr>
        <p:spPr/>
        <p:txBody>
          <a:bodyPr>
            <a:normAutofit fontScale="85000" lnSpcReduction="10000"/>
          </a:bodyPr>
          <a:lstStyle/>
          <a:p>
            <a:pPr algn="just"/>
            <a:r>
              <a:rPr lang="fr-FR" dirty="0"/>
              <a:t>La littérature algérienne d’expression française est un espace où se pose avec acuité la question de l’Identité. Elle exprime la haine et la douleur d’un peuple meurtri par une colonisation implacable des plus meurtrières. Elle s’engage foncièrement dans le mouvement de lutte pour la liberté. Ainsi, les écrivains en tant que « consciences » de la société, ne sont pas restés indifférents et se sont mis à penser, voire à redéfinir l’appartenance identitaire et culturelle. De ce fait, toute une production littéraire a vu le jour, dans laquelle on pourrait relever des questionnements sur l’identité, et partant sur le devenir de l’algérien. Historiens de leur temps, les écrivains s’assignent alors, pour mission de réveiller les consciences encore velléitaires de leurs compatriotes. Conscients du rôle que peut jouer la littérature dans le mouvement national, ils sont les premiers à afficher manifestement leur refus et se mobilisent ainsi contre la répression coloniale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34082"/>
          </a:xfrm>
        </p:spPr>
        <p:txBody>
          <a:bodyPr/>
          <a:lstStyle/>
          <a:p>
            <a:r>
              <a:rPr lang="fr-FR" dirty="0" smtClean="0"/>
              <a:t>Les publications scientifiques</a:t>
            </a:r>
            <a:endParaRPr lang="fr-FR" dirty="0"/>
          </a:p>
        </p:txBody>
      </p:sp>
      <p:sp>
        <p:nvSpPr>
          <p:cNvPr id="3" name="Espace réservé du contenu 2"/>
          <p:cNvSpPr>
            <a:spLocks noGrp="1"/>
          </p:cNvSpPr>
          <p:nvPr>
            <p:ph sz="quarter" idx="1"/>
          </p:nvPr>
        </p:nvSpPr>
        <p:spPr>
          <a:xfrm>
            <a:off x="457200" y="1052736"/>
            <a:ext cx="7467600" cy="5421216"/>
          </a:xfrm>
        </p:spPr>
        <p:txBody>
          <a:bodyPr/>
          <a:lstStyle/>
          <a:p>
            <a:pPr>
              <a:buNone/>
            </a:pPr>
            <a:r>
              <a:rPr lang="fr-FR" sz="3600" dirty="0" smtClean="0"/>
              <a:t>	Il existe Plusieurs types de publications </a:t>
            </a:r>
            <a:r>
              <a:rPr lang="fr-FR" sz="3600" dirty="0" smtClean="0"/>
              <a:t>s</a:t>
            </a:r>
            <a:r>
              <a:rPr lang="fr-FR" sz="3600" dirty="0" smtClean="0"/>
              <a:t>cientifiques  </a:t>
            </a:r>
            <a:r>
              <a:rPr lang="fr-FR" sz="3600" dirty="0" smtClean="0"/>
              <a:t>: </a:t>
            </a:r>
            <a:endParaRPr lang="fr-FR" sz="3600" dirty="0" smtClean="0"/>
          </a:p>
          <a:p>
            <a:pPr>
              <a:buNone/>
            </a:pPr>
            <a:endParaRPr lang="fr-FR" sz="3600" dirty="0" smtClean="0"/>
          </a:p>
          <a:p>
            <a:r>
              <a:rPr lang="fr-FR" sz="3600" dirty="0" smtClean="0"/>
              <a:t>Ouvrages et chapitres d’ouvrages</a:t>
            </a:r>
          </a:p>
          <a:p>
            <a:r>
              <a:rPr lang="fr-FR" sz="3600" dirty="0" smtClean="0"/>
              <a:t>Mémoires/ thèses</a:t>
            </a:r>
            <a:endParaRPr lang="fr-FR" sz="3600" dirty="0" smtClean="0"/>
          </a:p>
          <a:p>
            <a:r>
              <a:rPr lang="fr-FR" sz="3600" dirty="0" smtClean="0"/>
              <a:t>Articles de </a:t>
            </a:r>
            <a:r>
              <a:rPr lang="fr-FR" sz="3600" dirty="0" smtClean="0"/>
              <a:t>revues</a:t>
            </a:r>
          </a:p>
          <a:p>
            <a:endParaRPr lang="fr-FR" dirty="0" smtClean="0"/>
          </a:p>
          <a:p>
            <a:pPr>
              <a:buNone/>
            </a:pPr>
            <a:endParaRPr lang="fr-FR" dirty="0" smtClean="0"/>
          </a:p>
          <a:p>
            <a:endParaRPr lang="fr-FR" dirty="0" smtClean="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r>
              <a:rPr lang="fr-FR" sz="3200" b="1" dirty="0">
                <a:solidFill>
                  <a:srgbClr val="FF0000"/>
                </a:solidFill>
              </a:rPr>
              <a:t>1) Qu’est-ce qu’un article scientifique ?</a:t>
            </a:r>
            <a:endParaRPr lang="fr-FR" sz="3200" dirty="0">
              <a:solidFill>
                <a:srgbClr val="FF0000"/>
              </a:solidFill>
            </a:endParaRPr>
          </a:p>
        </p:txBody>
      </p:sp>
      <p:sp>
        <p:nvSpPr>
          <p:cNvPr id="3" name="Espace réservé du contenu 2"/>
          <p:cNvSpPr>
            <a:spLocks noGrp="1"/>
          </p:cNvSpPr>
          <p:nvPr>
            <p:ph sz="quarter" idx="1"/>
          </p:nvPr>
        </p:nvSpPr>
        <p:spPr>
          <a:xfrm>
            <a:off x="457200" y="836712"/>
            <a:ext cx="8363272" cy="5616624"/>
          </a:xfrm>
        </p:spPr>
        <p:txBody>
          <a:bodyPr>
            <a:normAutofit lnSpcReduction="10000"/>
          </a:bodyPr>
          <a:lstStyle/>
          <a:p>
            <a:pPr algn="just"/>
            <a:r>
              <a:rPr lang="fr-FR" sz="3600" dirty="0"/>
              <a:t>C’est un écrit publié, relativement concis, faisant état d’une recherche, </a:t>
            </a:r>
            <a:r>
              <a:rPr lang="fr-FR" sz="3600" dirty="0" smtClean="0"/>
              <a:t>dans un </a:t>
            </a:r>
            <a:r>
              <a:rPr lang="fr-FR" sz="3600" dirty="0"/>
              <a:t>domaine particulier, sur un sujet précis ; en outre, les réflexions de </a:t>
            </a:r>
            <a:r>
              <a:rPr lang="fr-FR" sz="3600" dirty="0" smtClean="0"/>
              <a:t>l’auteur traduisent </a:t>
            </a:r>
            <a:r>
              <a:rPr lang="fr-FR" sz="3600" dirty="0"/>
              <a:t>non pas une vérité établie mais un savoir en construction, en </a:t>
            </a:r>
            <a:r>
              <a:rPr lang="fr-FR" sz="3600" dirty="0" smtClean="0"/>
              <a:t>train de </a:t>
            </a:r>
            <a:r>
              <a:rPr lang="fr-FR" sz="3600" dirty="0"/>
              <a:t>se créer. Il met donc en avant des questions qui se posent </a:t>
            </a:r>
            <a:r>
              <a:rPr lang="fr-FR" sz="3600" dirty="0" smtClean="0"/>
              <a:t>–généralement sous </a:t>
            </a:r>
            <a:r>
              <a:rPr lang="fr-FR" sz="3600" dirty="0"/>
              <a:t>la forme d’une problématique- et des pistes de réponses.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a:bodyPr>
          <a:lstStyle/>
          <a:p>
            <a:r>
              <a:rPr lang="fr-FR" dirty="0">
                <a:solidFill>
                  <a:srgbClr val="FF0000"/>
                </a:solidFill>
              </a:rPr>
              <a:t>Mais aussi :</a:t>
            </a:r>
          </a:p>
        </p:txBody>
      </p:sp>
      <p:sp>
        <p:nvSpPr>
          <p:cNvPr id="3" name="Espace réservé du contenu 2"/>
          <p:cNvSpPr>
            <a:spLocks noGrp="1"/>
          </p:cNvSpPr>
          <p:nvPr>
            <p:ph sz="quarter" idx="1"/>
          </p:nvPr>
        </p:nvSpPr>
        <p:spPr>
          <a:xfrm>
            <a:off x="457200" y="980728"/>
            <a:ext cx="8229600" cy="5472608"/>
          </a:xfrm>
        </p:spPr>
        <p:txBody>
          <a:bodyPr>
            <a:normAutofit lnSpcReduction="10000"/>
          </a:bodyPr>
          <a:lstStyle/>
          <a:p>
            <a:pPr algn="just"/>
            <a:r>
              <a:rPr lang="fr-FR" dirty="0"/>
              <a:t>I</a:t>
            </a:r>
            <a:r>
              <a:rPr lang="fr-FR" dirty="0" smtClean="0"/>
              <a:t>l </a:t>
            </a:r>
            <a:r>
              <a:rPr lang="fr-FR" dirty="0"/>
              <a:t>est évalué et validé, avant sa parution, par un comité de lecture ou </a:t>
            </a:r>
            <a:r>
              <a:rPr lang="fr-FR" dirty="0" smtClean="0"/>
              <a:t>un groupe </a:t>
            </a:r>
            <a:r>
              <a:rPr lang="fr-FR" dirty="0"/>
              <a:t>d’experts</a:t>
            </a:r>
          </a:p>
          <a:p>
            <a:pPr algn="just"/>
            <a:r>
              <a:rPr lang="fr-FR" dirty="0" smtClean="0"/>
              <a:t>Il </a:t>
            </a:r>
            <a:r>
              <a:rPr lang="fr-FR" dirty="0"/>
              <a:t>est publié dans un périodique spécialisé, dans un compte rendu </a:t>
            </a:r>
            <a:r>
              <a:rPr lang="fr-FR" dirty="0" smtClean="0"/>
              <a:t>de congrès </a:t>
            </a:r>
            <a:r>
              <a:rPr lang="fr-FR" dirty="0"/>
              <a:t>ou de conférence, ou encore dans un ouvrage collectif2.</a:t>
            </a:r>
          </a:p>
          <a:p>
            <a:pPr algn="just"/>
            <a:r>
              <a:rPr lang="fr-FR" dirty="0" smtClean="0"/>
              <a:t>Il </a:t>
            </a:r>
            <a:r>
              <a:rPr lang="fr-FR" dirty="0"/>
              <a:t>émane d’un spécialiste, d’un expert, reconnu par ses pairs</a:t>
            </a:r>
          </a:p>
          <a:p>
            <a:pPr algn="just"/>
            <a:r>
              <a:rPr lang="fr-FR" dirty="0"/>
              <a:t>- il s’adresse à des spécialistes (par ex : chercheurs, professeurs </a:t>
            </a:r>
            <a:r>
              <a:rPr lang="fr-FR" dirty="0" smtClean="0"/>
              <a:t>d’université) ou </a:t>
            </a:r>
            <a:r>
              <a:rPr lang="fr-FR" dirty="0"/>
              <a:t>futurs spécialistes (par ex : étudiants)</a:t>
            </a:r>
          </a:p>
          <a:p>
            <a:pPr algn="just"/>
            <a:r>
              <a:rPr lang="fr-FR" dirty="0" smtClean="0"/>
              <a:t>Il revêt </a:t>
            </a:r>
            <a:r>
              <a:rPr lang="fr-FR" dirty="0"/>
              <a:t>(le plus souvent) une dimension argumentative ou démonstrative</a:t>
            </a:r>
          </a:p>
          <a:p>
            <a:pPr algn="just"/>
            <a:r>
              <a:rPr lang="fr-FR" dirty="0" smtClean="0"/>
              <a:t>Il  </a:t>
            </a:r>
            <a:r>
              <a:rPr lang="fr-FR" dirty="0"/>
              <a:t>s’appuie </a:t>
            </a:r>
            <a:r>
              <a:rPr lang="fr-FR" b="1" dirty="0"/>
              <a:t>toujours sur d’autres travaux et cite obligatoirement ses </a:t>
            </a:r>
            <a:r>
              <a:rPr lang="fr-FR" b="1" dirty="0" smtClean="0"/>
              <a:t>sources </a:t>
            </a:r>
            <a:r>
              <a:rPr lang="fr-FR" dirty="0" smtClean="0"/>
              <a:t>(bibliographie</a:t>
            </a:r>
            <a:r>
              <a:rPr lang="fr-FR" dirty="0"/>
              <a:t>, notes de bas de page,…)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Types de revues </a:t>
            </a:r>
            <a:endParaRPr lang="fr-FR" dirty="0"/>
          </a:p>
        </p:txBody>
      </p:sp>
      <p:sp>
        <p:nvSpPr>
          <p:cNvPr id="3" name="Espace réservé du contenu 2"/>
          <p:cNvSpPr>
            <a:spLocks noGrp="1"/>
          </p:cNvSpPr>
          <p:nvPr>
            <p:ph sz="quarter" idx="1"/>
          </p:nvPr>
        </p:nvSpPr>
        <p:spPr/>
        <p:txBody>
          <a:bodyPr/>
          <a:lstStyle/>
          <a:p>
            <a:pPr algn="just"/>
            <a:r>
              <a:rPr lang="fr-FR" dirty="0" smtClean="0">
                <a:solidFill>
                  <a:srgbClr val="FF0000"/>
                </a:solidFill>
              </a:rPr>
              <a:t>Généralistes </a:t>
            </a:r>
            <a:r>
              <a:rPr lang="fr-FR" dirty="0" smtClean="0"/>
              <a:t>: </a:t>
            </a:r>
          </a:p>
          <a:p>
            <a:pPr algn="just"/>
            <a:r>
              <a:rPr lang="fr-FR" dirty="0" smtClean="0"/>
              <a:t>Bulletin de psychologie, </a:t>
            </a:r>
            <a:r>
              <a:rPr lang="fr-FR" dirty="0" smtClean="0"/>
              <a:t>littérature </a:t>
            </a:r>
            <a:r>
              <a:rPr lang="fr-FR" dirty="0" smtClean="0"/>
              <a:t>Française, </a:t>
            </a:r>
            <a:r>
              <a:rPr lang="fr-FR" dirty="0" smtClean="0"/>
              <a:t>etc.</a:t>
            </a:r>
            <a:endParaRPr lang="fr-FR" dirty="0" smtClean="0"/>
          </a:p>
          <a:p>
            <a:pPr algn="just"/>
            <a:r>
              <a:rPr lang="fr-FR" dirty="0" smtClean="0">
                <a:solidFill>
                  <a:srgbClr val="FF0000"/>
                </a:solidFill>
              </a:rPr>
              <a:t></a:t>
            </a:r>
            <a:r>
              <a:rPr lang="fr-FR" dirty="0" smtClean="0">
                <a:solidFill>
                  <a:srgbClr val="FF0000"/>
                </a:solidFill>
              </a:rPr>
              <a:t>Spécialisées </a:t>
            </a:r>
            <a:r>
              <a:rPr lang="fr-FR" dirty="0" smtClean="0"/>
              <a:t>( domaines particuliers , didactique linguistique, etc.) </a:t>
            </a:r>
            <a:endParaRPr lang="fr-FR" dirty="0" smtClean="0"/>
          </a:p>
          <a:p>
            <a:pPr algn="just"/>
            <a:r>
              <a:rPr lang="fr-FR" dirty="0" smtClean="0"/>
              <a:t>Cahiers </a:t>
            </a:r>
            <a:r>
              <a:rPr lang="fr-FR" dirty="0" smtClean="0"/>
              <a:t>internationaux </a:t>
            </a:r>
            <a:r>
              <a:rPr lang="fr-FR" dirty="0" smtClean="0"/>
              <a:t>( enfance, de </a:t>
            </a:r>
            <a:r>
              <a:rPr lang="fr-FR" dirty="0" smtClean="0"/>
              <a:t>psychologie sociale, Le travail </a:t>
            </a:r>
            <a:r>
              <a:rPr lang="fr-FR" dirty="0" smtClean="0"/>
              <a:t>humain, etc.) </a:t>
            </a:r>
            <a:endParaRPr lang="fr-FR" dirty="0" smtClean="0"/>
          </a:p>
          <a:p>
            <a:pPr algn="just"/>
            <a:r>
              <a:rPr lang="fr-FR" dirty="0" smtClean="0"/>
              <a:t>Revue européenne de </a:t>
            </a:r>
            <a:r>
              <a:rPr lang="fr-FR" dirty="0" smtClean="0"/>
              <a:t>langue, psychologie </a:t>
            </a:r>
            <a:r>
              <a:rPr lang="fr-FR" dirty="0" smtClean="0"/>
              <a:t>appliquée, </a:t>
            </a:r>
            <a:r>
              <a:rPr lang="fr-FR" dirty="0" smtClean="0"/>
              <a:t>etc. </a:t>
            </a:r>
            <a:endParaRPr lang="fr-FR" dirty="0" smtClean="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Types d’articles: </a:t>
            </a:r>
            <a:endParaRPr lang="fr-FR" dirty="0"/>
          </a:p>
        </p:txBody>
      </p:sp>
      <p:sp>
        <p:nvSpPr>
          <p:cNvPr id="3" name="Espace réservé du contenu 2"/>
          <p:cNvSpPr>
            <a:spLocks noGrp="1"/>
          </p:cNvSpPr>
          <p:nvPr>
            <p:ph sz="quarter" idx="1"/>
          </p:nvPr>
        </p:nvSpPr>
        <p:spPr/>
        <p:txBody>
          <a:bodyPr/>
          <a:lstStyle/>
          <a:p>
            <a:pPr algn="just">
              <a:buNone/>
            </a:pPr>
            <a:r>
              <a:rPr lang="fr-FR" dirty="0" smtClean="0"/>
              <a:t></a:t>
            </a:r>
            <a:r>
              <a:rPr lang="fr-FR" dirty="0" smtClean="0">
                <a:solidFill>
                  <a:srgbClr val="FF0000"/>
                </a:solidFill>
              </a:rPr>
              <a:t>Rapport de recherche</a:t>
            </a:r>
          </a:p>
          <a:p>
            <a:pPr algn="just"/>
            <a:r>
              <a:rPr lang="fr-FR" dirty="0" smtClean="0"/>
              <a:t>Présente une ou plusieurs études empiriques</a:t>
            </a:r>
          </a:p>
          <a:p>
            <a:pPr algn="just"/>
            <a:r>
              <a:rPr lang="fr-FR" dirty="0" smtClean="0"/>
              <a:t></a:t>
            </a:r>
            <a:r>
              <a:rPr lang="fr-FR" dirty="0" smtClean="0">
                <a:solidFill>
                  <a:srgbClr val="FF0000"/>
                </a:solidFill>
              </a:rPr>
              <a:t>Revue de question </a:t>
            </a:r>
          </a:p>
          <a:p>
            <a:pPr algn="just"/>
            <a:r>
              <a:rPr lang="fr-FR" dirty="0" smtClean="0"/>
              <a:t>Fait le point sur un ensemble d’études publiées dans le but de suggérer de nouvelles hypothèses ou poursuites d’études</a:t>
            </a:r>
          </a:p>
          <a:p>
            <a:pPr algn="just"/>
            <a:r>
              <a:rPr lang="fr-FR" dirty="0" smtClean="0"/>
              <a:t></a:t>
            </a:r>
            <a:r>
              <a:rPr lang="fr-FR" dirty="0" smtClean="0">
                <a:solidFill>
                  <a:srgbClr val="FF0000"/>
                </a:solidFill>
              </a:rPr>
              <a:t>Article théorique</a:t>
            </a:r>
          </a:p>
          <a:p>
            <a:pPr algn="just"/>
            <a:r>
              <a:rPr lang="fr-FR" dirty="0" smtClean="0"/>
              <a:t>Développement de nouvelles explications théoriques concernant un phénomène ou un ensemble de phénomènes</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Structure d’un article </a:t>
            </a:r>
            <a:endParaRPr lang="fr-FR" dirty="0"/>
          </a:p>
        </p:txBody>
      </p:sp>
      <p:sp>
        <p:nvSpPr>
          <p:cNvPr id="3" name="Espace réservé du contenu 2"/>
          <p:cNvSpPr>
            <a:spLocks noGrp="1"/>
          </p:cNvSpPr>
          <p:nvPr>
            <p:ph sz="quarter" idx="1"/>
          </p:nvPr>
        </p:nvSpPr>
        <p:spPr/>
        <p:txBody>
          <a:bodyPr/>
          <a:lstStyle/>
          <a:p>
            <a:r>
              <a:rPr lang="fr-FR" dirty="0" smtClean="0"/>
              <a:t>Architecture en 5 parties prescrite par l’APA : </a:t>
            </a:r>
          </a:p>
          <a:p>
            <a:r>
              <a:rPr lang="fr-FR" dirty="0" smtClean="0"/>
              <a:t>1) Titre et Résumé</a:t>
            </a:r>
          </a:p>
          <a:p>
            <a:r>
              <a:rPr lang="fr-FR" dirty="0" smtClean="0"/>
              <a:t>2) Introduction théorique</a:t>
            </a:r>
          </a:p>
          <a:p>
            <a:r>
              <a:rPr lang="fr-FR" dirty="0" smtClean="0"/>
              <a:t>3) Méthode </a:t>
            </a:r>
          </a:p>
          <a:p>
            <a:r>
              <a:rPr lang="fr-FR" dirty="0" smtClean="0"/>
              <a:t>4) Résultats</a:t>
            </a:r>
          </a:p>
          <a:p>
            <a:r>
              <a:rPr lang="fr-FR" dirty="0" smtClean="0"/>
              <a:t>5) Discussion</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Qu’est ce qu’un Mémoire /thèse </a:t>
            </a:r>
            <a:endParaRPr lang="fr-FR" dirty="0"/>
          </a:p>
        </p:txBody>
      </p:sp>
      <p:sp>
        <p:nvSpPr>
          <p:cNvPr id="3" name="Espace réservé du contenu 2"/>
          <p:cNvSpPr>
            <a:spLocks noGrp="1"/>
          </p:cNvSpPr>
          <p:nvPr>
            <p:ph sz="quarter" idx="1"/>
          </p:nvPr>
        </p:nvSpPr>
        <p:spPr/>
        <p:txBody>
          <a:bodyPr/>
          <a:lstStyle/>
          <a:p>
            <a:endParaRPr lang="fr-FR" dirty="0" smtClean="0"/>
          </a:p>
          <a:p>
            <a:pPr algn="just"/>
            <a:r>
              <a:rPr lang="fr-FR" dirty="0" smtClean="0"/>
              <a:t> Le mémoire/thèse de recherche permet à l'étudiant de démontrer qu'il a acquis les capacités techniques, intellectuelles et théoriques enseignées au cours de sa formation. Un mémoire est un travail combinant les apports des différentes disciplines de la formation suivie et les références théoriques pertinentes. Il doit aboutir à des analyses, et des conclusions théoriques qui permettront au jury d'apprécier l'aptitude d’analyse de l'étudiant sur un sujet précis. </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155</TotalTime>
  <Words>1478</Words>
  <Application>Microsoft Office PowerPoint</Application>
  <PresentationFormat>Affichage à l'écran (4:3)</PresentationFormat>
  <Paragraphs>146</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Oriel</vt:lpstr>
      <vt:lpstr>.</vt:lpstr>
      <vt:lpstr>Plan </vt:lpstr>
      <vt:lpstr>Les publications scientifiques</vt:lpstr>
      <vt:lpstr>1) Qu’est-ce qu’un article scientifique ?</vt:lpstr>
      <vt:lpstr>Mais aussi :</vt:lpstr>
      <vt:lpstr>Types de revues </vt:lpstr>
      <vt:lpstr>Types d’articles: </vt:lpstr>
      <vt:lpstr>Structure d’un article </vt:lpstr>
      <vt:lpstr>Qu’est ce qu’un Mémoire /thèse </vt:lpstr>
      <vt:lpstr>Structure d’un mémoire/thèse</vt:lpstr>
      <vt:lpstr>.</vt:lpstr>
      <vt:lpstr>2) Qu’est-ce qu’un résumé ?</vt:lpstr>
      <vt:lpstr>Comment résumer un article scientifique ?</vt:lpstr>
      <vt:lpstr>1) Avant de rédiger: </vt:lpstr>
      <vt:lpstr>.</vt:lpstr>
      <vt:lpstr>.</vt:lpstr>
      <vt:lpstr>2) Rédiger </vt:lpstr>
      <vt:lpstr>.</vt:lpstr>
      <vt:lpstr>.</vt:lpstr>
      <vt:lpstr>.</vt:lpstr>
      <vt:lpstr>Forme du résumé</vt:lpstr>
      <vt:lpstr>Résumé d’un article scientifique en didactique</vt:lpstr>
      <vt:lpstr>Résumé d’un article scientifique en sciences du langage: </vt:lpstr>
      <vt:lpstr>Résumé d’un article scientifique en littérature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walen</dc:creator>
  <cp:lastModifiedBy>walen</cp:lastModifiedBy>
  <cp:revision>4</cp:revision>
  <dcterms:created xsi:type="dcterms:W3CDTF">2021-02-21T09:57:33Z</dcterms:created>
  <dcterms:modified xsi:type="dcterms:W3CDTF">2021-02-21T14:50:48Z</dcterms:modified>
</cp:coreProperties>
</file>