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57" r:id="rId5"/>
    <p:sldId id="260" r:id="rId6"/>
    <p:sldId id="268" r:id="rId7"/>
    <p:sldId id="261" r:id="rId8"/>
    <p:sldId id="262" r:id="rId9"/>
    <p:sldId id="263" r:id="rId10"/>
    <p:sldId id="265" r:id="rId11"/>
    <p:sldId id="266" r:id="rId12"/>
    <p:sldId id="264" r:id="rId13"/>
    <p:sldId id="267" r:id="rId14"/>
    <p:sldId id="269" r:id="rId15"/>
    <p:sldId id="274" r:id="rId16"/>
    <p:sldId id="275" r:id="rId17"/>
    <p:sldId id="276" r:id="rId18"/>
    <p:sldId id="270"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ar-DZ" sz="3600" b="1" dirty="0" smtClean="0">
                <a:solidFill>
                  <a:schemeClr val="bg1"/>
                </a:solidFill>
              </a:rPr>
              <a:t>العلاقات الدولية في الفترة التاريخية:[1990_2023].</a:t>
            </a:r>
            <a:endParaRPr lang="fr-FR" sz="3600" b="1" dirty="0">
              <a:solidFill>
                <a:schemeClr val="bg1"/>
              </a:solidFill>
            </a:endParaRPr>
          </a:p>
        </p:txBody>
      </p:sp>
      <p:sp>
        <p:nvSpPr>
          <p:cNvPr id="3" name="Subtitle 2"/>
          <p:cNvSpPr>
            <a:spLocks noGrp="1"/>
          </p:cNvSpPr>
          <p:nvPr>
            <p:ph type="subTitle" idx="1"/>
          </p:nvPr>
        </p:nvSpPr>
        <p:spPr/>
        <p:txBody>
          <a:bodyPr>
            <a:noAutofit/>
          </a:bodyPr>
          <a:lstStyle/>
          <a:p>
            <a:pPr algn="r" rtl="1"/>
            <a:r>
              <a:rPr lang="ar-DZ" sz="2400" b="1" dirty="0" smtClean="0">
                <a:solidFill>
                  <a:schemeClr val="bg1"/>
                </a:solidFill>
              </a:rPr>
              <a:t>محاضرة مقدمة لطلبة السنة الثانية علوم سياسية.</a:t>
            </a:r>
          </a:p>
          <a:p>
            <a:pPr algn="r" rtl="1"/>
            <a:r>
              <a:rPr lang="ar-DZ" sz="2400" b="1" dirty="0" smtClean="0">
                <a:solidFill>
                  <a:schemeClr val="bg1"/>
                </a:solidFill>
              </a:rPr>
              <a:t>د. عيساوة آمنة.</a:t>
            </a:r>
          </a:p>
          <a:p>
            <a:pPr algn="r" rtl="1"/>
            <a:r>
              <a:rPr lang="ar-DZ" sz="2400" b="1" dirty="0" smtClean="0">
                <a:solidFill>
                  <a:schemeClr val="bg1"/>
                </a:solidFill>
              </a:rPr>
              <a:t>السنة الجامعية: 2023-2024.</a:t>
            </a:r>
            <a:endParaRPr lang="fr-FR" sz="2400" b="1" dirty="0">
              <a:solidFill>
                <a:schemeClr val="bg1"/>
              </a:solidFill>
            </a:endParaRPr>
          </a:p>
        </p:txBody>
      </p:sp>
    </p:spTree>
    <p:extLst>
      <p:ext uri="{BB962C8B-B14F-4D97-AF65-F5344CB8AC3E}">
        <p14:creationId xmlns:p14="http://schemas.microsoft.com/office/powerpoint/2010/main" val="31541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اليابان:</a:t>
            </a:r>
            <a:endParaRPr lang="fr-FR" b="1" dirty="0">
              <a:solidFill>
                <a:schemeClr val="bg1"/>
              </a:solidFill>
            </a:endParaRPr>
          </a:p>
        </p:txBody>
      </p:sp>
      <p:sp>
        <p:nvSpPr>
          <p:cNvPr id="3" name="Content Placeholder 2"/>
          <p:cNvSpPr>
            <a:spLocks noGrp="1"/>
          </p:cNvSpPr>
          <p:nvPr>
            <p:ph idx="1"/>
          </p:nvPr>
        </p:nvSpPr>
        <p:spPr>
          <a:xfrm>
            <a:off x="1141412" y="3056709"/>
            <a:ext cx="9635445" cy="1828800"/>
          </a:xfrm>
        </p:spPr>
        <p:txBody>
          <a:bodyPr/>
          <a:lstStyle/>
          <a:p>
            <a:pPr algn="justLow" rtl="1">
              <a:buFont typeface="Wingdings" panose="05000000000000000000" pitchFamily="2" charset="2"/>
              <a:buChar char="q"/>
            </a:pPr>
            <a:r>
              <a:rPr lang="ar-DZ" b="1" dirty="0" smtClean="0">
                <a:solidFill>
                  <a:schemeClr val="bg1"/>
                </a:solidFill>
              </a:rPr>
              <a:t>  </a:t>
            </a:r>
            <a:r>
              <a:rPr lang="ar-SA" b="1" dirty="0">
                <a:solidFill>
                  <a:schemeClr val="bg1"/>
                </a:solidFill>
              </a:rPr>
              <a:t>تمتع الشريك الرئيس الآخر للولايات المتحدة، اليابان، بزخم متولد عن ازدهاره الاقتصادي الطويل، حيث اعتبره  هانتغنتون المنافس المحتمل للولايات </a:t>
            </a:r>
            <a:r>
              <a:rPr lang="ar-SA" b="1" dirty="0" smtClean="0">
                <a:solidFill>
                  <a:schemeClr val="bg1"/>
                </a:solidFill>
              </a:rPr>
              <a:t>المتحدة</a:t>
            </a:r>
            <a:r>
              <a:rPr lang="ar-DZ" b="1" dirty="0" smtClean="0">
                <a:solidFill>
                  <a:schemeClr val="bg1"/>
                </a:solidFill>
              </a:rPr>
              <a:t> اقتصاديا في الفترة اللاحقة لنهاية الحرب الباردة</a:t>
            </a:r>
            <a:r>
              <a:rPr lang="ar-SA" b="1" dirty="0" smtClean="0">
                <a:solidFill>
                  <a:schemeClr val="bg1"/>
                </a:solidFill>
              </a:rPr>
              <a:t>.</a:t>
            </a:r>
            <a:endParaRPr lang="fr-FR" b="1" dirty="0">
              <a:solidFill>
                <a:schemeClr val="bg1"/>
              </a:solidFill>
            </a:endParaRPr>
          </a:p>
          <a:p>
            <a:pPr algn="r" rtl="1">
              <a:buFont typeface="Wingdings" panose="05000000000000000000" pitchFamily="2" charset="2"/>
              <a:buChar char="q"/>
            </a:pPr>
            <a:endParaRPr lang="fr-FR" dirty="0"/>
          </a:p>
        </p:txBody>
      </p:sp>
    </p:spTree>
    <p:extLst>
      <p:ext uri="{BB962C8B-B14F-4D97-AF65-F5344CB8AC3E}">
        <p14:creationId xmlns:p14="http://schemas.microsoft.com/office/powerpoint/2010/main" val="197436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الصين:</a:t>
            </a:r>
            <a:endParaRPr lang="fr-FR" b="1" dirty="0">
              <a:solidFill>
                <a:schemeClr val="bg1"/>
              </a:solidFill>
            </a:endParaRPr>
          </a:p>
        </p:txBody>
      </p:sp>
      <p:sp>
        <p:nvSpPr>
          <p:cNvPr id="3" name="Content Placeholder 2"/>
          <p:cNvSpPr>
            <a:spLocks noGrp="1"/>
          </p:cNvSpPr>
          <p:nvPr>
            <p:ph idx="1"/>
          </p:nvPr>
        </p:nvSpPr>
        <p:spPr>
          <a:xfrm>
            <a:off x="1319348" y="2249487"/>
            <a:ext cx="8634549" cy="3541714"/>
          </a:xfrm>
        </p:spPr>
        <p:txBody>
          <a:bodyPr>
            <a:normAutofit fontScale="92500"/>
          </a:bodyPr>
          <a:lstStyle/>
          <a:p>
            <a:pPr algn="justLow" rtl="1">
              <a:buFont typeface="Wingdings" panose="05000000000000000000" pitchFamily="2" charset="2"/>
              <a:buChar char="q"/>
            </a:pPr>
            <a:r>
              <a:rPr lang="ar-DZ" b="1" dirty="0" smtClean="0">
                <a:solidFill>
                  <a:schemeClr val="bg1"/>
                </a:solidFill>
              </a:rPr>
              <a:t> </a:t>
            </a:r>
            <a:r>
              <a:rPr lang="ar-SA" b="1" dirty="0" smtClean="0">
                <a:solidFill>
                  <a:schemeClr val="bg1"/>
                </a:solidFill>
              </a:rPr>
              <a:t>تخلت </a:t>
            </a:r>
            <a:r>
              <a:rPr lang="ar-SA" b="1" dirty="0">
                <a:solidFill>
                  <a:schemeClr val="bg1"/>
                </a:solidFill>
              </a:rPr>
              <a:t>عن الاقتصاد الموجه لمصلحة الاقتصاد </a:t>
            </a:r>
            <a:r>
              <a:rPr lang="ar-SA" b="1" dirty="0" smtClean="0">
                <a:solidFill>
                  <a:schemeClr val="bg1"/>
                </a:solidFill>
              </a:rPr>
              <a:t>الرأسمالي أواخر </a:t>
            </a:r>
            <a:r>
              <a:rPr lang="ar-SA" b="1" dirty="0">
                <a:solidFill>
                  <a:schemeClr val="bg1"/>
                </a:solidFill>
              </a:rPr>
              <a:t>السبعينيات، </a:t>
            </a:r>
            <a:r>
              <a:rPr lang="ar-SA" b="1" dirty="0" smtClean="0">
                <a:solidFill>
                  <a:schemeClr val="bg1"/>
                </a:solidFill>
              </a:rPr>
              <a:t>وكان </a:t>
            </a:r>
            <a:r>
              <a:rPr lang="ar-SA" b="1" dirty="0">
                <a:solidFill>
                  <a:schemeClr val="bg1"/>
                </a:solidFill>
              </a:rPr>
              <a:t>أداؤها جيدًا في الإصلاحات الاقتصادية خلال الثمانينيات، لكنها بدأت الحقبة الجديدة في ظل ظروف معقدة، حيث كان الحزب الشيوعي الصيني يعيش حالة ذعر شديد </a:t>
            </a:r>
            <a:r>
              <a:rPr lang="ar-SA" b="1" dirty="0" smtClean="0">
                <a:solidFill>
                  <a:schemeClr val="bg1"/>
                </a:solidFill>
              </a:rPr>
              <a:t>بسبب </a:t>
            </a:r>
            <a:r>
              <a:rPr lang="ar-SA" b="1" dirty="0">
                <a:solidFill>
                  <a:schemeClr val="bg1"/>
                </a:solidFill>
              </a:rPr>
              <a:t>انهيار الأنظمة </a:t>
            </a:r>
            <a:r>
              <a:rPr lang="ar-SA" b="1" dirty="0" smtClean="0">
                <a:solidFill>
                  <a:schemeClr val="bg1"/>
                </a:solidFill>
              </a:rPr>
              <a:t>الشيوعية</a:t>
            </a:r>
            <a:r>
              <a:rPr lang="ar-DZ" b="1" dirty="0" smtClean="0">
                <a:solidFill>
                  <a:schemeClr val="bg1"/>
                </a:solidFill>
              </a:rPr>
              <a:t>.</a:t>
            </a:r>
          </a:p>
          <a:p>
            <a:pPr marL="0" indent="0" algn="justLow" rtl="1">
              <a:buNone/>
            </a:pPr>
            <a:endParaRPr lang="ar-DZ" b="1" dirty="0" smtClean="0">
              <a:solidFill>
                <a:schemeClr val="bg1"/>
              </a:solidFill>
            </a:endParaRPr>
          </a:p>
          <a:p>
            <a:pPr algn="justLow" rtl="1">
              <a:buFont typeface="Wingdings" panose="05000000000000000000" pitchFamily="2" charset="2"/>
              <a:buChar char="q"/>
            </a:pPr>
            <a:r>
              <a:rPr lang="ar-SA" b="1" dirty="0" smtClean="0">
                <a:solidFill>
                  <a:schemeClr val="bg1"/>
                </a:solidFill>
              </a:rPr>
              <a:t>اتبعت</a:t>
            </a:r>
            <a:r>
              <a:rPr lang="ar-DZ" b="1" dirty="0" smtClean="0">
                <a:solidFill>
                  <a:schemeClr val="bg1"/>
                </a:solidFill>
              </a:rPr>
              <a:t> </a:t>
            </a:r>
            <a:r>
              <a:rPr lang="ar-SA" b="1" dirty="0" smtClean="0">
                <a:solidFill>
                  <a:schemeClr val="bg1"/>
                </a:solidFill>
              </a:rPr>
              <a:t>بكين </a:t>
            </a:r>
            <a:r>
              <a:rPr lang="ar-SA" b="1" dirty="0">
                <a:solidFill>
                  <a:schemeClr val="bg1"/>
                </a:solidFill>
              </a:rPr>
              <a:t>نصيحة الزعيم الصيني الأسبق دنغ شياوبينغ  بالابتعاد عن الأنظار، وتكريس وقتها للسعي إلى الانضمام إلى منظمة التجارة بأفضل الشروط التي يمكن أن تحصل عليها</a:t>
            </a:r>
            <a:r>
              <a:rPr lang="fr-FR" b="1" dirty="0">
                <a:solidFill>
                  <a:schemeClr val="bg1"/>
                </a:solidFill>
              </a:rPr>
              <a:t>.</a:t>
            </a:r>
          </a:p>
          <a:p>
            <a:pPr algn="justLow" rtl="1">
              <a:buFont typeface="Wingdings" panose="05000000000000000000" pitchFamily="2" charset="2"/>
              <a:buChar char="q"/>
            </a:pPr>
            <a:endParaRPr lang="fr-FR" b="1" dirty="0">
              <a:solidFill>
                <a:schemeClr val="bg1"/>
              </a:solidFill>
            </a:endParaRPr>
          </a:p>
        </p:txBody>
      </p:sp>
    </p:spTree>
    <p:extLst>
      <p:ext uri="{BB962C8B-B14F-4D97-AF65-F5344CB8AC3E}">
        <p14:creationId xmlns:p14="http://schemas.microsoft.com/office/powerpoint/2010/main" val="21103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روسيا</a:t>
            </a:r>
            <a:r>
              <a:rPr lang="ar-DZ" dirty="0" smtClean="0"/>
              <a:t> </a:t>
            </a:r>
            <a:endParaRPr lang="fr-FR" dirty="0"/>
          </a:p>
        </p:txBody>
      </p:sp>
      <p:sp>
        <p:nvSpPr>
          <p:cNvPr id="3" name="Content Placeholder 2"/>
          <p:cNvSpPr>
            <a:spLocks noGrp="1"/>
          </p:cNvSpPr>
          <p:nvPr>
            <p:ph idx="1"/>
          </p:nvPr>
        </p:nvSpPr>
        <p:spPr/>
        <p:txBody>
          <a:bodyPr/>
          <a:lstStyle/>
          <a:p>
            <a:pPr algn="justLow" rtl="1"/>
            <a:r>
              <a:rPr lang="ar-SA" b="1" dirty="0">
                <a:solidFill>
                  <a:schemeClr val="bg1"/>
                </a:solidFill>
              </a:rPr>
              <a:t>بعد انهيار الاتحاد السوفييتي دخلت روسيا في تدهور اقتصادي وسياسي وعسكري حاد، وبالكاد تمسكت بوضعها باعتبارها قوة كبرى</a:t>
            </a:r>
            <a:r>
              <a:rPr lang="fr-FR" b="1" dirty="0" smtClean="0">
                <a:solidFill>
                  <a:schemeClr val="bg1"/>
                </a:solidFill>
              </a:rPr>
              <a:t>.</a:t>
            </a:r>
            <a:endParaRPr lang="ar-DZ" b="1" dirty="0" smtClean="0">
              <a:solidFill>
                <a:schemeClr val="bg1"/>
              </a:solidFill>
            </a:endParaRPr>
          </a:p>
          <a:p>
            <a:pPr algn="justLow" rtl="1"/>
            <a:r>
              <a:rPr lang="ar-SA" b="1" dirty="0" smtClean="0">
                <a:solidFill>
                  <a:schemeClr val="bg1"/>
                </a:solidFill>
              </a:rPr>
              <a:t>توجهت الثلاث الدول </a:t>
            </a:r>
            <a:r>
              <a:rPr lang="ar-SA" b="1" dirty="0">
                <a:solidFill>
                  <a:schemeClr val="bg1"/>
                </a:solidFill>
              </a:rPr>
              <a:t>التابعة للاتحاد </a:t>
            </a:r>
            <a:r>
              <a:rPr lang="ar-SA" b="1" dirty="0" smtClean="0">
                <a:solidFill>
                  <a:schemeClr val="bg1"/>
                </a:solidFill>
              </a:rPr>
              <a:t>السوفييتي</a:t>
            </a:r>
            <a:r>
              <a:rPr lang="ar-DZ" b="1" dirty="0" smtClean="0">
                <a:solidFill>
                  <a:schemeClr val="bg1"/>
                </a:solidFill>
              </a:rPr>
              <a:t> </a:t>
            </a:r>
            <a:r>
              <a:rPr lang="ar-SA" b="1" dirty="0" smtClean="0">
                <a:solidFill>
                  <a:schemeClr val="bg1"/>
                </a:solidFill>
              </a:rPr>
              <a:t>السابق</a:t>
            </a:r>
            <a:r>
              <a:rPr lang="ar-DZ" b="1" dirty="0" smtClean="0">
                <a:solidFill>
                  <a:schemeClr val="bg1"/>
                </a:solidFill>
              </a:rPr>
              <a:t>، </a:t>
            </a:r>
            <a:r>
              <a:rPr lang="ar-SA" b="1" dirty="0" smtClean="0">
                <a:solidFill>
                  <a:schemeClr val="bg1"/>
                </a:solidFill>
              </a:rPr>
              <a:t>بالإضافة إلى</a:t>
            </a:r>
            <a:r>
              <a:rPr lang="ar-DZ" b="1" dirty="0" smtClean="0">
                <a:solidFill>
                  <a:schemeClr val="bg1"/>
                </a:solidFill>
              </a:rPr>
              <a:t> </a:t>
            </a:r>
            <a:r>
              <a:rPr lang="ar-SA" b="1" dirty="0" smtClean="0">
                <a:solidFill>
                  <a:schemeClr val="bg1"/>
                </a:solidFill>
              </a:rPr>
              <a:t>دول </a:t>
            </a:r>
            <a:r>
              <a:rPr lang="ar-SA" b="1" dirty="0">
                <a:solidFill>
                  <a:schemeClr val="bg1"/>
                </a:solidFill>
              </a:rPr>
              <a:t>البلطيق </a:t>
            </a:r>
            <a:r>
              <a:rPr lang="ar-SA" b="1" dirty="0" smtClean="0">
                <a:solidFill>
                  <a:schemeClr val="bg1"/>
                </a:solidFill>
              </a:rPr>
              <a:t>للانضمام </a:t>
            </a:r>
            <a:r>
              <a:rPr lang="ar-SA" b="1" dirty="0">
                <a:solidFill>
                  <a:schemeClr val="bg1"/>
                </a:solidFill>
              </a:rPr>
              <a:t>إلى </a:t>
            </a:r>
            <a:r>
              <a:rPr lang="ar-SA" b="1" u="sng" dirty="0">
                <a:solidFill>
                  <a:schemeClr val="bg1"/>
                </a:solidFill>
              </a:rPr>
              <a:t>الاتحاد الأوروبي والناتو </a:t>
            </a:r>
            <a:r>
              <a:rPr lang="ar-SA" b="1" dirty="0">
                <a:solidFill>
                  <a:schemeClr val="bg1"/>
                </a:solidFill>
              </a:rPr>
              <a:t>إذ أصبح معظمها يشكل جزءا </a:t>
            </a:r>
            <a:r>
              <a:rPr lang="ar-SA" b="1" dirty="0" smtClean="0">
                <a:solidFill>
                  <a:schemeClr val="bg1"/>
                </a:solidFill>
              </a:rPr>
              <a:t>من</a:t>
            </a:r>
            <a:r>
              <a:rPr lang="ar-DZ" b="1" dirty="0" smtClean="0">
                <a:solidFill>
                  <a:schemeClr val="bg1"/>
                </a:solidFill>
              </a:rPr>
              <a:t>هما</a:t>
            </a:r>
            <a:r>
              <a:rPr lang="ar-SA" b="1" dirty="0" smtClean="0">
                <a:solidFill>
                  <a:schemeClr val="bg1"/>
                </a:solidFill>
              </a:rPr>
              <a:t> </a:t>
            </a:r>
            <a:r>
              <a:rPr lang="ar-SA" b="1" dirty="0">
                <a:solidFill>
                  <a:schemeClr val="bg1"/>
                </a:solidFill>
              </a:rPr>
              <a:t>بحلول العام2004.</a:t>
            </a:r>
            <a:endParaRPr lang="fr-FR" b="1" dirty="0">
              <a:solidFill>
                <a:schemeClr val="bg1"/>
              </a:solidFill>
            </a:endParaRPr>
          </a:p>
          <a:p>
            <a:pPr algn="justLow" rtl="1"/>
            <a:endParaRPr lang="fr-FR" dirty="0"/>
          </a:p>
        </p:txBody>
      </p:sp>
    </p:spTree>
    <p:extLst>
      <p:ext uri="{BB962C8B-B14F-4D97-AF65-F5344CB8AC3E}">
        <p14:creationId xmlns:p14="http://schemas.microsoft.com/office/powerpoint/2010/main" val="26632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DZ" b="1" dirty="0" smtClean="0">
                <a:solidFill>
                  <a:schemeClr val="bg1"/>
                </a:solidFill>
              </a:rPr>
              <a:t>بنية التحولات في العلاقات الدولية بعد 1990.</a:t>
            </a:r>
            <a:endParaRPr lang="fr-FR" b="1" dirty="0">
              <a:solidFill>
                <a:schemeClr val="bg1"/>
              </a:solidFill>
            </a:endParaRPr>
          </a:p>
        </p:txBody>
      </p:sp>
      <p:sp>
        <p:nvSpPr>
          <p:cNvPr id="3" name="Content Placeholder 2"/>
          <p:cNvSpPr>
            <a:spLocks noGrp="1"/>
          </p:cNvSpPr>
          <p:nvPr>
            <p:ph idx="1"/>
          </p:nvPr>
        </p:nvSpPr>
        <p:spPr>
          <a:xfrm>
            <a:off x="1141412" y="3396343"/>
            <a:ext cx="9905999" cy="2394858"/>
          </a:xfrm>
        </p:spPr>
        <p:txBody>
          <a:bodyPr>
            <a:normAutofit/>
          </a:bodyPr>
          <a:lstStyle/>
          <a:p>
            <a:pPr algn="justLow" rtl="1">
              <a:buFont typeface="Wingdings" panose="05000000000000000000" pitchFamily="2" charset="2"/>
              <a:buChar char="q"/>
            </a:pPr>
            <a:r>
              <a:rPr lang="ar-DZ" b="1" dirty="0" smtClean="0">
                <a:solidFill>
                  <a:schemeClr val="bg1"/>
                </a:solidFill>
              </a:rPr>
              <a:t> </a:t>
            </a:r>
            <a:r>
              <a:rPr lang="ar-SA" b="1" dirty="0">
                <a:solidFill>
                  <a:schemeClr val="bg1"/>
                </a:solidFill>
              </a:rPr>
              <a:t>تم </a:t>
            </a:r>
            <a:r>
              <a:rPr lang="ar-SA" b="1" dirty="0" smtClean="0">
                <a:solidFill>
                  <a:schemeClr val="bg1"/>
                </a:solidFill>
              </a:rPr>
              <a:t>رصد </a:t>
            </a:r>
            <a:r>
              <a:rPr lang="ar-DZ" b="1" dirty="0" smtClean="0">
                <a:solidFill>
                  <a:schemeClr val="bg1"/>
                </a:solidFill>
              </a:rPr>
              <a:t>تحولات عديدة </a:t>
            </a:r>
            <a:r>
              <a:rPr lang="ar-SA" b="1" dirty="0" smtClean="0">
                <a:solidFill>
                  <a:schemeClr val="bg1"/>
                </a:solidFill>
              </a:rPr>
              <a:t>من </a:t>
            </a:r>
            <a:r>
              <a:rPr lang="ar-SA" b="1" dirty="0">
                <a:solidFill>
                  <a:schemeClr val="bg1"/>
                </a:solidFill>
              </a:rPr>
              <a:t>قبل الباحثين بعد العام 1989 </a:t>
            </a:r>
            <a:r>
              <a:rPr lang="ar-DZ" b="1" dirty="0" smtClean="0">
                <a:solidFill>
                  <a:schemeClr val="bg1"/>
                </a:solidFill>
              </a:rPr>
              <a:t>يمكننا تلخيصها في:</a:t>
            </a:r>
            <a:endParaRPr lang="fr-FR" b="1" dirty="0">
              <a:solidFill>
                <a:schemeClr val="bg1"/>
              </a:solidFill>
            </a:endParaRPr>
          </a:p>
          <a:p>
            <a:pPr marL="914400" lvl="2" indent="0" algn="justLow" rtl="1">
              <a:buNone/>
            </a:pPr>
            <a:endParaRPr lang="ar-DZ" sz="2800" b="1" dirty="0" smtClean="0">
              <a:solidFill>
                <a:schemeClr val="bg1"/>
              </a:solidFill>
            </a:endParaRPr>
          </a:p>
          <a:p>
            <a:pPr marL="1371600" lvl="3" indent="0" algn="justLow" rtl="1">
              <a:buNone/>
            </a:pPr>
            <a:endParaRPr lang="ar-DZ" sz="2800" b="1" dirty="0" smtClean="0">
              <a:solidFill>
                <a:schemeClr val="bg1"/>
              </a:solidFill>
            </a:endParaRPr>
          </a:p>
          <a:p>
            <a:pPr rtl="1"/>
            <a:r>
              <a:rPr lang="fr-FR" dirty="0"/>
              <a:t> </a:t>
            </a:r>
          </a:p>
          <a:p>
            <a:pPr algn="justLow" rtl="1">
              <a:buFont typeface="Wingdings" panose="05000000000000000000" pitchFamily="2" charset="2"/>
              <a:buChar char="q"/>
            </a:pPr>
            <a:endParaRPr lang="fr-FR" dirty="0"/>
          </a:p>
        </p:txBody>
      </p:sp>
    </p:spTree>
    <p:extLst>
      <p:ext uri="{BB962C8B-B14F-4D97-AF65-F5344CB8AC3E}">
        <p14:creationId xmlns:p14="http://schemas.microsoft.com/office/powerpoint/2010/main" val="13643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القطبية الأحادية: الولايات المتحدة الأمريكية.</a:t>
            </a:r>
            <a:endParaRPr lang="fr-FR" b="1" dirty="0">
              <a:solidFill>
                <a:schemeClr val="bg1"/>
              </a:solidFill>
            </a:endParaRPr>
          </a:p>
        </p:txBody>
      </p:sp>
      <p:sp>
        <p:nvSpPr>
          <p:cNvPr id="3" name="Content Placeholder 2"/>
          <p:cNvSpPr>
            <a:spLocks noGrp="1"/>
          </p:cNvSpPr>
          <p:nvPr>
            <p:ph idx="1"/>
          </p:nvPr>
        </p:nvSpPr>
        <p:spPr>
          <a:xfrm>
            <a:off x="1776549" y="2939143"/>
            <a:ext cx="9270862" cy="2852058"/>
          </a:xfrm>
        </p:spPr>
        <p:txBody>
          <a:bodyPr/>
          <a:lstStyle/>
          <a:p>
            <a:pPr algn="justLow" rtl="1">
              <a:buFont typeface="Wingdings" panose="05000000000000000000" pitchFamily="2" charset="2"/>
              <a:buChar char="q"/>
            </a:pPr>
            <a:r>
              <a:rPr lang="ar-DZ" b="1" dirty="0" smtClean="0">
                <a:solidFill>
                  <a:schemeClr val="bg1"/>
                </a:solidFill>
              </a:rPr>
              <a:t> تشير إلى انفراد الولايات المتحدة بصفة القوة العظمى التي تحوز القوة العسكرية والاقتصادية والسياسية والثقافية في عالم ما بعد الحرب الباردة، ولعل صراعها مع الاتحاد السوفياتي الذي انتهى به الأمر إلى التفكك أعطاها خاصة فترة التسعينات هذا الوصف والذي تأكد أكثر مع بداية العقد الأول من القرن 21 مع إدارة جورج بوش الابن وحربه على الإرهاب والتي خاضت فيها الولايات المتحدة حربين فاشلتين الأولى في أفغانستان عام 2001 والأخرى في العراق عام 2003.</a:t>
            </a:r>
            <a:endParaRPr lang="fr-FR" b="1" dirty="0">
              <a:solidFill>
                <a:schemeClr val="bg1"/>
              </a:solidFill>
            </a:endParaRPr>
          </a:p>
        </p:txBody>
      </p:sp>
    </p:spTree>
    <p:extLst>
      <p:ext uri="{BB962C8B-B14F-4D97-AF65-F5344CB8AC3E}">
        <p14:creationId xmlns:p14="http://schemas.microsoft.com/office/powerpoint/2010/main" val="35477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DZ" sz="2800" b="1" dirty="0" smtClean="0">
                <a:solidFill>
                  <a:schemeClr val="bg1"/>
                </a:solidFill>
              </a:rPr>
              <a:t> ويمكننا اعطاء رؤية زمنية للعلاقات الدولية بعد 1989.</a:t>
            </a:r>
            <a:endParaRPr lang="fr-FR" sz="2800" b="1" dirty="0">
              <a:solidFill>
                <a:schemeClr val="bg1"/>
              </a:solidFill>
            </a:endParaRPr>
          </a:p>
        </p:txBody>
      </p:sp>
      <p:sp>
        <p:nvSpPr>
          <p:cNvPr id="3" name="Content Placeholder 2"/>
          <p:cNvSpPr>
            <a:spLocks noGrp="1"/>
          </p:cNvSpPr>
          <p:nvPr>
            <p:ph idx="1"/>
          </p:nvPr>
        </p:nvSpPr>
        <p:spPr>
          <a:xfrm>
            <a:off x="1141412" y="3278777"/>
            <a:ext cx="9905999" cy="2512424"/>
          </a:xfrm>
        </p:spPr>
        <p:txBody>
          <a:bodyPr/>
          <a:lstStyle/>
          <a:p>
            <a:pPr algn="justLow" rtl="1"/>
            <a:r>
              <a:rPr lang="ar-DZ" b="1" dirty="0" smtClean="0">
                <a:solidFill>
                  <a:schemeClr val="bg1"/>
                </a:solidFill>
              </a:rPr>
              <a:t>الفترة 1991 – 2001               ظهرت فيها الزعامة الأمريكية بقيادة مشتركة مع القوى الحليفة من دول غرب أوروبا واليابان تجلت هذه القيادة في حرب الخليج الثانية واجلاء صدام حسين من الكويت تحت غطاء أممي.  </a:t>
            </a:r>
            <a:endParaRPr lang="fr-FR" b="1" dirty="0">
              <a:solidFill>
                <a:schemeClr val="bg1"/>
              </a:solidFill>
            </a:endParaRPr>
          </a:p>
        </p:txBody>
      </p:sp>
      <p:sp>
        <p:nvSpPr>
          <p:cNvPr id="4" name="Left Arrow 3"/>
          <p:cNvSpPr/>
          <p:nvPr/>
        </p:nvSpPr>
        <p:spPr>
          <a:xfrm>
            <a:off x="7249886" y="3278777"/>
            <a:ext cx="901337" cy="5067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975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549" y="2249487"/>
            <a:ext cx="8712926" cy="3541714"/>
          </a:xfrm>
        </p:spPr>
        <p:txBody>
          <a:bodyPr/>
          <a:lstStyle/>
          <a:p>
            <a:pPr algn="justLow" rtl="1"/>
            <a:r>
              <a:rPr lang="ar-DZ" b="1" dirty="0" smtClean="0">
                <a:solidFill>
                  <a:schemeClr val="bg1"/>
                </a:solidFill>
              </a:rPr>
              <a:t>2001 إلى  2011</a:t>
            </a:r>
            <a:r>
              <a:rPr lang="ar-DZ" dirty="0" smtClean="0"/>
              <a:t>               </a:t>
            </a:r>
            <a:r>
              <a:rPr lang="ar-DZ" b="1" dirty="0" smtClean="0">
                <a:solidFill>
                  <a:schemeClr val="bg1"/>
                </a:solidFill>
              </a:rPr>
              <a:t>بدأت هذه الفترة بأحداث الحادي عشر من سبتمبر وهو الهجوم الذي تعرض له مبنى التجارة العالمية في نيويورك والبنتاغون من قبل القاعدة بزعامة بن لادان. والذي على إثره خاضت الولايات المتحدة حربا شرسة على الارهاب تحت شعار من </a:t>
            </a:r>
            <a:r>
              <a:rPr lang="ar-DZ" b="1" dirty="0" smtClean="0">
                <a:solidFill>
                  <a:schemeClr val="tx2"/>
                </a:solidFill>
              </a:rPr>
              <a:t>ليس معنا فهو ضدنا </a:t>
            </a:r>
            <a:r>
              <a:rPr lang="ar-DZ" b="1" dirty="0" smtClean="0">
                <a:solidFill>
                  <a:schemeClr val="bg1"/>
                </a:solidFill>
              </a:rPr>
              <a:t>الذي اطلقه بوش الابن. وبدا في هذه المرحلة الاستفراد الأمريكي والهيمنة بعد حربها على العراق خارج غطاء الشرعية الدولية ووقوف حلفائها خاصة فرنسا وألمانيا ضد هذه الحرب. </a:t>
            </a:r>
            <a:endParaRPr lang="fr-FR" b="1" dirty="0">
              <a:solidFill>
                <a:schemeClr val="bg1"/>
              </a:solidFill>
            </a:endParaRPr>
          </a:p>
        </p:txBody>
      </p:sp>
      <p:sp>
        <p:nvSpPr>
          <p:cNvPr id="4" name="Left Arrow 3"/>
          <p:cNvSpPr/>
          <p:nvPr/>
        </p:nvSpPr>
        <p:spPr>
          <a:xfrm>
            <a:off x="7119257" y="2340927"/>
            <a:ext cx="927463" cy="467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33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249487"/>
            <a:ext cx="8825548" cy="3541714"/>
          </a:xfrm>
        </p:spPr>
        <p:txBody>
          <a:bodyPr>
            <a:normAutofit lnSpcReduction="10000"/>
          </a:bodyPr>
          <a:lstStyle/>
          <a:p>
            <a:pPr algn="justLow" rtl="1">
              <a:buFont typeface="Wingdings" panose="05000000000000000000" pitchFamily="2" charset="2"/>
              <a:buChar char="q"/>
            </a:pPr>
            <a:r>
              <a:rPr lang="ar-DZ" dirty="0" smtClean="0"/>
              <a:t> </a:t>
            </a:r>
            <a:r>
              <a:rPr lang="ar-DZ" b="1" dirty="0" smtClean="0">
                <a:solidFill>
                  <a:schemeClr val="bg1"/>
                </a:solidFill>
              </a:rPr>
              <a:t>2011            2023 جاءت </a:t>
            </a:r>
            <a:r>
              <a:rPr lang="ar-DZ" b="1" dirty="0">
                <a:solidFill>
                  <a:schemeClr val="bg1"/>
                </a:solidFill>
              </a:rPr>
              <a:t>هذه المرحلة </a:t>
            </a:r>
            <a:r>
              <a:rPr lang="ar-DZ" b="1" dirty="0" smtClean="0">
                <a:solidFill>
                  <a:schemeClr val="bg1"/>
                </a:solidFill>
              </a:rPr>
              <a:t>بعد فشل الحرب الأمريكية على الإرهاب، وبعد الأزمة المالية العالمية عام 2008 واندلاع ثورات الربيع العربي عام 2001 . كشفت كل هذه الأحداث التاريخية عن تراجع في الدور الأمريكي مع بداية بروز الدور الروسي عسكريا والصينيى اقتصاديا، وصعود العديد من القوى الاقتصادية الجديدة مثل الهند، والبرازيل والنمور الآسياوية. وقوى إقليمية مثل إيران وتركيا. </a:t>
            </a:r>
          </a:p>
          <a:p>
            <a:pPr algn="justLow" rtl="1">
              <a:buFont typeface="Wingdings" panose="05000000000000000000" pitchFamily="2" charset="2"/>
              <a:buChar char="q"/>
            </a:pPr>
            <a:r>
              <a:rPr lang="ar-DZ" b="1" dirty="0" smtClean="0">
                <a:solidFill>
                  <a:schemeClr val="bg1"/>
                </a:solidFill>
              </a:rPr>
              <a:t>طرح هذا العديد من التساؤلات حول تحول العلاقات الدولية إلى البنية التعددية من جديد خاصة بعد الرفض الروسي المعلن للهيمنة الغربية بعد الحرب على أوكرانيا عام 2022.</a:t>
            </a:r>
            <a:endParaRPr lang="fr-FR" b="1" dirty="0">
              <a:solidFill>
                <a:schemeClr val="bg1"/>
              </a:solidFill>
            </a:endParaRPr>
          </a:p>
        </p:txBody>
      </p:sp>
      <p:sp>
        <p:nvSpPr>
          <p:cNvPr id="4" name="Left Arrow 3"/>
          <p:cNvSpPr/>
          <p:nvPr/>
        </p:nvSpPr>
        <p:spPr>
          <a:xfrm>
            <a:off x="7942217" y="2353989"/>
            <a:ext cx="666205" cy="4545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518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ar-DZ" sz="4000" dirty="0"/>
              <a:t> </a:t>
            </a:r>
            <a:r>
              <a:rPr lang="ar-DZ" sz="4000" b="1" dirty="0" smtClean="0">
                <a:solidFill>
                  <a:schemeClr val="bg1"/>
                </a:solidFill>
              </a:rPr>
              <a:t>العولمة</a:t>
            </a:r>
            <a:endParaRPr lang="fr-FR" sz="4000" b="1" dirty="0">
              <a:solidFill>
                <a:schemeClr val="bg1"/>
              </a:solidFill>
            </a:endParaRPr>
          </a:p>
        </p:txBody>
      </p:sp>
      <p:sp>
        <p:nvSpPr>
          <p:cNvPr id="3" name="Content Placeholder 2"/>
          <p:cNvSpPr>
            <a:spLocks noGrp="1"/>
          </p:cNvSpPr>
          <p:nvPr>
            <p:ph idx="1"/>
          </p:nvPr>
        </p:nvSpPr>
        <p:spPr/>
        <p:txBody>
          <a:bodyPr>
            <a:normAutofit fontScale="92500"/>
          </a:bodyPr>
          <a:lstStyle/>
          <a:p>
            <a:pPr algn="justLow" rtl="1">
              <a:buFont typeface="Wingdings" panose="05000000000000000000" pitchFamily="2" charset="2"/>
              <a:buChar char="q"/>
            </a:pPr>
            <a:r>
              <a:rPr lang="ar-DZ" sz="2800" b="1" dirty="0" smtClean="0">
                <a:solidFill>
                  <a:schemeClr val="bg1"/>
                </a:solidFill>
              </a:rPr>
              <a:t> </a:t>
            </a:r>
            <a:r>
              <a:rPr lang="ar-SA" sz="2800" b="1" dirty="0" smtClean="0">
                <a:solidFill>
                  <a:schemeClr val="bg1"/>
                </a:solidFill>
              </a:rPr>
              <a:t>استطاعت </a:t>
            </a:r>
            <a:r>
              <a:rPr lang="ar-SA" sz="2800" b="1" dirty="0">
                <a:solidFill>
                  <a:schemeClr val="bg1"/>
                </a:solidFill>
              </a:rPr>
              <a:t>العولمة أن تعطي مفهوما للعلاقات الدولية بعيد عن كونه مجرد نظام من </a:t>
            </a:r>
            <a:r>
              <a:rPr lang="ar-SA" sz="2800" b="1" dirty="0" smtClean="0">
                <a:solidFill>
                  <a:schemeClr val="bg1"/>
                </a:solidFill>
              </a:rPr>
              <a:t>الدول</a:t>
            </a:r>
            <a:r>
              <a:rPr lang="ar-DZ" sz="2800" b="1" dirty="0" smtClean="0">
                <a:solidFill>
                  <a:schemeClr val="bg1"/>
                </a:solidFill>
              </a:rPr>
              <a:t>.</a:t>
            </a:r>
          </a:p>
          <a:p>
            <a:pPr algn="justLow" rtl="1">
              <a:buFont typeface="Wingdings" panose="05000000000000000000" pitchFamily="2" charset="2"/>
              <a:buChar char="q"/>
            </a:pPr>
            <a:r>
              <a:rPr lang="ar-SA" sz="2800" b="1" dirty="0" smtClean="0">
                <a:solidFill>
                  <a:schemeClr val="bg1"/>
                </a:solidFill>
              </a:rPr>
              <a:t> </a:t>
            </a:r>
            <a:r>
              <a:rPr lang="ar-SA" sz="2800" b="1" dirty="0">
                <a:solidFill>
                  <a:schemeClr val="bg1"/>
                </a:solidFill>
              </a:rPr>
              <a:t>وعمدت إلى النظر إلى العلاقات الدولية بوصفها نظاما </a:t>
            </a:r>
            <a:r>
              <a:rPr lang="ar-DZ" sz="2800" b="1" dirty="0" smtClean="0">
                <a:solidFill>
                  <a:schemeClr val="bg1"/>
                </a:solidFill>
              </a:rPr>
              <a:t>يضم </a:t>
            </a:r>
            <a:r>
              <a:rPr lang="ar-SA" sz="2800" b="1" dirty="0" smtClean="0">
                <a:solidFill>
                  <a:schemeClr val="bg1"/>
                </a:solidFill>
              </a:rPr>
              <a:t>أنواع</a:t>
            </a:r>
            <a:r>
              <a:rPr lang="ar-DZ" sz="2800" b="1" dirty="0" smtClean="0">
                <a:solidFill>
                  <a:schemeClr val="bg1"/>
                </a:solidFill>
              </a:rPr>
              <a:t>ا من</a:t>
            </a:r>
            <a:r>
              <a:rPr lang="ar-SA" sz="2800" b="1" dirty="0" smtClean="0">
                <a:solidFill>
                  <a:schemeClr val="bg1"/>
                </a:solidFill>
              </a:rPr>
              <a:t> </a:t>
            </a:r>
            <a:r>
              <a:rPr lang="ar-SA" sz="2800" b="1" dirty="0">
                <a:solidFill>
                  <a:schemeClr val="bg1"/>
                </a:solidFill>
              </a:rPr>
              <a:t>الفواعل بما في ذلك الدول.</a:t>
            </a:r>
            <a:endParaRPr lang="fr-FR" sz="2800" b="1" dirty="0">
              <a:solidFill>
                <a:schemeClr val="bg1"/>
              </a:solidFill>
            </a:endParaRPr>
          </a:p>
          <a:p>
            <a:pPr algn="justLow" rtl="1">
              <a:buFont typeface="Wingdings" panose="05000000000000000000" pitchFamily="2" charset="2"/>
              <a:buChar char="q"/>
            </a:pPr>
            <a:r>
              <a:rPr lang="ar-DZ" sz="2800" b="1" dirty="0">
                <a:solidFill>
                  <a:schemeClr val="bg1"/>
                </a:solidFill>
              </a:rPr>
              <a:t> </a:t>
            </a:r>
            <a:r>
              <a:rPr lang="ar-SA" sz="2800" b="1" dirty="0" smtClean="0">
                <a:solidFill>
                  <a:schemeClr val="bg1"/>
                </a:solidFill>
              </a:rPr>
              <a:t>يكمن </a:t>
            </a:r>
            <a:r>
              <a:rPr lang="ar-SA" sz="2800" b="1" dirty="0">
                <a:solidFill>
                  <a:schemeClr val="bg1"/>
                </a:solidFill>
              </a:rPr>
              <a:t>جوهرالعولمة في تتبع الروابط المتزايدة بين الدول والشعوب على نطاق </a:t>
            </a:r>
            <a:r>
              <a:rPr lang="ar-SA" sz="2800" b="1" dirty="0" smtClean="0">
                <a:solidFill>
                  <a:schemeClr val="bg1"/>
                </a:solidFill>
              </a:rPr>
              <a:t>عالمي</a:t>
            </a:r>
            <a:r>
              <a:rPr lang="ar-DZ" sz="2800" b="1" dirty="0">
                <a:solidFill>
                  <a:schemeClr val="bg1"/>
                </a:solidFill>
              </a:rPr>
              <a:t>.</a:t>
            </a:r>
            <a:r>
              <a:rPr lang="fr-FR" sz="2800" b="1" dirty="0" smtClean="0">
                <a:solidFill>
                  <a:schemeClr val="bg1"/>
                </a:solidFill>
              </a:rPr>
              <a:t> </a:t>
            </a:r>
            <a:endParaRPr lang="fr-FR" sz="2800" b="1" dirty="0">
              <a:solidFill>
                <a:schemeClr val="bg1"/>
              </a:solidFill>
            </a:endParaRPr>
          </a:p>
          <a:p>
            <a:pPr algn="justLow" rtl="1">
              <a:buFont typeface="Wingdings" panose="05000000000000000000" pitchFamily="2" charset="2"/>
              <a:buChar char="q"/>
            </a:pPr>
            <a:r>
              <a:rPr lang="ar-DZ" sz="2800" b="1" dirty="0" smtClean="0">
                <a:solidFill>
                  <a:schemeClr val="bg1"/>
                </a:solidFill>
              </a:rPr>
              <a:t> </a:t>
            </a:r>
            <a:r>
              <a:rPr lang="ar-SA" sz="2800" b="1" dirty="0" smtClean="0">
                <a:solidFill>
                  <a:schemeClr val="bg1"/>
                </a:solidFill>
              </a:rPr>
              <a:t>يعتبر </a:t>
            </a:r>
            <a:r>
              <a:rPr lang="ar-SA" sz="2800" b="1" dirty="0">
                <a:solidFill>
                  <a:schemeClr val="bg1"/>
                </a:solidFill>
              </a:rPr>
              <a:t>الاقتصاد القطاع </a:t>
            </a:r>
            <a:r>
              <a:rPr lang="ar-SA" sz="2800" b="1" dirty="0" smtClean="0">
                <a:solidFill>
                  <a:schemeClr val="bg1"/>
                </a:solidFill>
              </a:rPr>
              <a:t>الرائد</a:t>
            </a:r>
            <a:r>
              <a:rPr lang="ar-DZ" sz="2800" b="1" dirty="0" smtClean="0">
                <a:solidFill>
                  <a:schemeClr val="bg1"/>
                </a:solidFill>
              </a:rPr>
              <a:t>، </a:t>
            </a:r>
            <a:r>
              <a:rPr lang="ar-SA" sz="2800" b="1" dirty="0" smtClean="0">
                <a:solidFill>
                  <a:schemeClr val="bg1"/>
                </a:solidFill>
              </a:rPr>
              <a:t>فالعولمة </a:t>
            </a:r>
            <a:r>
              <a:rPr lang="ar-SA" sz="2800" b="1" dirty="0">
                <a:solidFill>
                  <a:schemeClr val="bg1"/>
                </a:solidFill>
              </a:rPr>
              <a:t>تفضل الديناميات الاقتصادية على السياسية</a:t>
            </a:r>
            <a:r>
              <a:rPr lang="fr-FR" sz="2800" b="1" dirty="0">
                <a:solidFill>
                  <a:schemeClr val="bg1"/>
                </a:solidFill>
              </a:rPr>
              <a:t>.</a:t>
            </a:r>
          </a:p>
          <a:p>
            <a:pPr algn="justLow" rtl="1"/>
            <a:endParaRPr lang="fr-FR" dirty="0"/>
          </a:p>
        </p:txBody>
      </p:sp>
    </p:spTree>
    <p:extLst>
      <p:ext uri="{BB962C8B-B14F-4D97-AF65-F5344CB8AC3E}">
        <p14:creationId xmlns:p14="http://schemas.microsoft.com/office/powerpoint/2010/main" val="240557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rtl="1"/>
            <a:r>
              <a:rPr lang="ar-DZ" b="1" dirty="0" smtClean="0">
                <a:solidFill>
                  <a:schemeClr val="bg1"/>
                </a:solidFill>
              </a:rPr>
              <a:t>الطرح الحضاري</a:t>
            </a:r>
            <a:endParaRPr lang="fr-FR" b="1" dirty="0">
              <a:solidFill>
                <a:schemeClr val="bg1"/>
              </a:solidFill>
            </a:endParaRPr>
          </a:p>
        </p:txBody>
      </p:sp>
      <p:sp>
        <p:nvSpPr>
          <p:cNvPr id="3" name="Content Placeholder 2"/>
          <p:cNvSpPr>
            <a:spLocks noGrp="1"/>
          </p:cNvSpPr>
          <p:nvPr>
            <p:ph idx="1"/>
          </p:nvPr>
        </p:nvSpPr>
        <p:spPr/>
        <p:txBody>
          <a:bodyPr/>
          <a:lstStyle/>
          <a:p>
            <a:pPr algn="justLow" rtl="1"/>
            <a:r>
              <a:rPr lang="ar-SA" b="1" dirty="0">
                <a:solidFill>
                  <a:schemeClr val="bg1"/>
                </a:solidFill>
              </a:rPr>
              <a:t>بعد تحالف قوى الليبرالية الولايات المتحدة وحلفائها من الاتحاد الأوروبي واليابان ليس من المستغرب أن يكون ثمة إعادة إحياء لمعيار الحضارة  وتمظهر  هذا المعيار في مجموعة من المفاهيم التي اكتسحت حقل العلاقات الدولية على مستوى النظريات وكذلك السياسيات من هذه المفاهيم، حقوق الانسان والحكم الراشد ممثلا في الحكم الديمقراطي.</a:t>
            </a:r>
            <a:endParaRPr lang="fr-FR" b="1" dirty="0">
              <a:solidFill>
                <a:schemeClr val="bg1"/>
              </a:solidFill>
            </a:endParaRPr>
          </a:p>
          <a:p>
            <a:pPr algn="justLow" rtl="1"/>
            <a:r>
              <a:rPr lang="ar-SA" b="1" dirty="0">
                <a:solidFill>
                  <a:schemeClr val="bg1"/>
                </a:solidFill>
              </a:rPr>
              <a:t>كما  دافعت الولايات المتحدة خاصة خلال التسعينيات والعقد الأول من الألفية على مسؤولية الدول الديمقراطية على نشر قيمها وقيم العالم الحر إلى بقية أعضاء المجتمع الدولي.</a:t>
            </a:r>
            <a:endParaRPr lang="fr-FR" b="1" dirty="0">
              <a:solidFill>
                <a:schemeClr val="bg1"/>
              </a:solidFill>
            </a:endParaRPr>
          </a:p>
          <a:p>
            <a:pPr algn="justLow" rtl="1"/>
            <a:endParaRPr lang="fr-FR" dirty="0"/>
          </a:p>
        </p:txBody>
      </p:sp>
    </p:spTree>
    <p:extLst>
      <p:ext uri="{BB962C8B-B14F-4D97-AF65-F5344CB8AC3E}">
        <p14:creationId xmlns:p14="http://schemas.microsoft.com/office/powerpoint/2010/main" val="274416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خريطة العالم أثناء الحرب الباردة وبعدها.</a:t>
            </a:r>
            <a:endParaRPr lang="fr-FR" b="1" dirty="0">
              <a:solidFill>
                <a:schemeClr val="bg1"/>
              </a:solidFill>
            </a:endParaRPr>
          </a:p>
        </p:txBody>
      </p:sp>
      <p:sp>
        <p:nvSpPr>
          <p:cNvPr id="3" name="Content Placeholder 2"/>
          <p:cNvSpPr>
            <a:spLocks noGrp="1"/>
          </p:cNvSpPr>
          <p:nvPr>
            <p:ph idx="1"/>
          </p:nvPr>
        </p:nvSpPr>
        <p:spPr/>
        <p:txBody>
          <a:bodyPr/>
          <a:lstStyle/>
          <a:p>
            <a:pPr algn="just" rtl="1"/>
            <a:endParaRPr lang="ar-DZ" dirty="0" smtClean="0"/>
          </a:p>
          <a:p>
            <a:pPr algn="just" rtl="1"/>
            <a:endParaRPr lang="ar-DZ" dirty="0"/>
          </a:p>
          <a:p>
            <a:pPr algn="ctr" rtl="1"/>
            <a:r>
              <a:rPr lang="ar-DZ" sz="3200" b="1" dirty="0" smtClean="0">
                <a:solidFill>
                  <a:schemeClr val="bg1"/>
                </a:solidFill>
              </a:rPr>
              <a:t> ماذا تلاحظ من خلال الخريطتين التاليتين؟</a:t>
            </a:r>
          </a:p>
          <a:p>
            <a:pPr algn="just" rtl="1"/>
            <a:endParaRPr lang="ar-DZ" dirty="0" smtClean="0"/>
          </a:p>
        </p:txBody>
      </p:sp>
    </p:spTree>
    <p:extLst>
      <p:ext uri="{BB962C8B-B14F-4D97-AF65-F5344CB8AC3E}">
        <p14:creationId xmlns:p14="http://schemas.microsoft.com/office/powerpoint/2010/main" val="29064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muel Huntington's Map of Civilizations : r/MapPo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القضايا المركزية في العلاقات الدولية بعد 1989.</a:t>
            </a:r>
            <a:endParaRPr lang="fr-FR" b="1" dirty="0">
              <a:solidFill>
                <a:schemeClr val="bg1"/>
              </a:solidFill>
            </a:endParaRPr>
          </a:p>
        </p:txBody>
      </p:sp>
      <p:sp>
        <p:nvSpPr>
          <p:cNvPr id="3" name="Content Placeholder 2"/>
          <p:cNvSpPr>
            <a:spLocks noGrp="1"/>
          </p:cNvSpPr>
          <p:nvPr>
            <p:ph idx="1"/>
          </p:nvPr>
        </p:nvSpPr>
        <p:spPr>
          <a:xfrm>
            <a:off x="1141413" y="2886891"/>
            <a:ext cx="9622382" cy="2904310"/>
          </a:xfrm>
        </p:spPr>
        <p:txBody>
          <a:bodyPr/>
          <a:lstStyle/>
          <a:p>
            <a:pPr algn="just" rtl="1"/>
            <a:r>
              <a:rPr lang="ar-DZ" b="1" dirty="0" smtClean="0">
                <a:solidFill>
                  <a:schemeClr val="bg1"/>
                </a:solidFill>
              </a:rPr>
              <a:t> لم تعد الحرب والصراع والتنافس بين القوى الكبرى ولا هاجس الحرب العالمية قائما في واقع العلاقات الدولية في هذه الفترة، بل احتلت أجندة العلاقات الدولية سواء واقعيا أونظريا العديد من الموضوعات الجديدة منها: تراجع سيادة الدولة على إثر العولمة، والارهاب ، والمناخ، وانتشار الأسلحة النووية، والطاقة، والحروب السيبرانية، والفيروسات ومنها أثر فيروس كورنا على العالم عام 2019.</a:t>
            </a:r>
            <a:endParaRPr lang="fr-FR" b="1" dirty="0">
              <a:solidFill>
                <a:schemeClr val="bg1"/>
              </a:solidFill>
            </a:endParaRPr>
          </a:p>
        </p:txBody>
      </p:sp>
    </p:spTree>
    <p:extLst>
      <p:ext uri="{BB962C8B-B14F-4D97-AF65-F5344CB8AC3E}">
        <p14:creationId xmlns:p14="http://schemas.microsoft.com/office/powerpoint/2010/main" val="28040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1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for Kids - Laminated - Wall Chart Map of The World : Amazon.ca:  Office Produ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080"/>
            <a:ext cx="12192000" cy="68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74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الاستمرارية واللاستمرارية بعد 1989.</a:t>
            </a:r>
            <a:endParaRPr lang="fr-FR" b="1" dirty="0">
              <a:solidFill>
                <a:schemeClr val="bg1"/>
              </a:solidFill>
            </a:endParaRPr>
          </a:p>
        </p:txBody>
      </p:sp>
      <p:sp>
        <p:nvSpPr>
          <p:cNvPr id="3" name="Content Placeholder 2"/>
          <p:cNvSpPr>
            <a:spLocks noGrp="1"/>
          </p:cNvSpPr>
          <p:nvPr>
            <p:ph idx="1"/>
          </p:nvPr>
        </p:nvSpPr>
        <p:spPr>
          <a:xfrm>
            <a:off x="783772" y="2249486"/>
            <a:ext cx="10750732" cy="3968433"/>
          </a:xfrm>
        </p:spPr>
        <p:txBody>
          <a:bodyPr>
            <a:normAutofit/>
          </a:bodyPr>
          <a:lstStyle/>
          <a:p>
            <a:pPr algn="justLow" rtl="1">
              <a:buFont typeface="Wingdings" panose="05000000000000000000" pitchFamily="2" charset="2"/>
              <a:buChar char="q"/>
            </a:pPr>
            <a:r>
              <a:rPr lang="ar-DZ" b="1" dirty="0" smtClean="0">
                <a:solidFill>
                  <a:schemeClr val="bg1"/>
                </a:solidFill>
              </a:rPr>
              <a:t> بدا </a:t>
            </a:r>
            <a:r>
              <a:rPr lang="ar-DZ" b="1" dirty="0">
                <a:solidFill>
                  <a:schemeClr val="bg1"/>
                </a:solidFill>
              </a:rPr>
              <a:t>أن نهاية الحرب الباردة </a:t>
            </a:r>
            <a:r>
              <a:rPr lang="ar-DZ" b="1" dirty="0" smtClean="0">
                <a:solidFill>
                  <a:schemeClr val="bg1"/>
                </a:solidFill>
              </a:rPr>
              <a:t>مثلت انتصارً </a:t>
            </a:r>
            <a:r>
              <a:rPr lang="ar-DZ" b="1" dirty="0">
                <a:solidFill>
                  <a:schemeClr val="bg2"/>
                </a:solidFill>
              </a:rPr>
              <a:t>للرأسمالية الليبرالية الجديدة الديموقراطية </a:t>
            </a:r>
            <a:r>
              <a:rPr lang="ar-DZ" b="1" dirty="0">
                <a:solidFill>
                  <a:schemeClr val="bg1"/>
                </a:solidFill>
              </a:rPr>
              <a:t>للغرب على صيغة </a:t>
            </a:r>
            <a:r>
              <a:rPr lang="ar-DZ" b="1" dirty="0" smtClean="0">
                <a:solidFill>
                  <a:schemeClr val="bg2"/>
                </a:solidFill>
              </a:rPr>
              <a:t>الاقتصاد الموجه الشمولي </a:t>
            </a:r>
            <a:r>
              <a:rPr lang="ar-DZ" b="1" dirty="0" smtClean="0">
                <a:solidFill>
                  <a:schemeClr val="bg1"/>
                </a:solidFill>
              </a:rPr>
              <a:t>التي </a:t>
            </a:r>
            <a:r>
              <a:rPr lang="ar-DZ" b="1" dirty="0">
                <a:solidFill>
                  <a:schemeClr val="bg1"/>
                </a:solidFill>
              </a:rPr>
              <a:t>طرحها الاتحاد السوفييتي</a:t>
            </a:r>
            <a:r>
              <a:rPr lang="ar-DZ" b="1" dirty="0" smtClean="0">
                <a:solidFill>
                  <a:schemeClr val="bg1"/>
                </a:solidFill>
              </a:rPr>
              <a:t>.</a:t>
            </a:r>
          </a:p>
          <a:p>
            <a:pPr marL="0" indent="0" algn="justLow" rtl="1">
              <a:buNone/>
            </a:pPr>
            <a:endParaRPr lang="ar-DZ" b="1" dirty="0">
              <a:solidFill>
                <a:schemeClr val="bg1"/>
              </a:solidFill>
            </a:endParaRPr>
          </a:p>
          <a:p>
            <a:pPr algn="justLow" rtl="1">
              <a:buFont typeface="Wingdings" panose="05000000000000000000" pitchFamily="2" charset="2"/>
              <a:buChar char="q"/>
            </a:pPr>
            <a:r>
              <a:rPr lang="ar-DZ" b="1" dirty="0" smtClean="0">
                <a:solidFill>
                  <a:schemeClr val="bg1"/>
                </a:solidFill>
              </a:rPr>
              <a:t>أوائل </a:t>
            </a:r>
            <a:r>
              <a:rPr lang="ar-DZ" b="1" dirty="0">
                <a:solidFill>
                  <a:schemeClr val="bg1"/>
                </a:solidFill>
              </a:rPr>
              <a:t>التسعينيات بدت </a:t>
            </a:r>
            <a:r>
              <a:rPr lang="ar-DZ" b="1" dirty="0" smtClean="0">
                <a:solidFill>
                  <a:schemeClr val="bg1"/>
                </a:solidFill>
              </a:rPr>
              <a:t>الولايات المتحدة </a:t>
            </a:r>
            <a:r>
              <a:rPr lang="ar-DZ" b="1" u="sng" dirty="0">
                <a:solidFill>
                  <a:schemeClr val="bg1"/>
                </a:solidFill>
              </a:rPr>
              <a:t>وحلفاؤها الرئيسون أكثر قوة</a:t>
            </a:r>
            <a:r>
              <a:rPr lang="ar-DZ" b="1" dirty="0">
                <a:solidFill>
                  <a:schemeClr val="bg1"/>
                </a:solidFill>
              </a:rPr>
              <a:t>؛ إذ </a:t>
            </a:r>
            <a:r>
              <a:rPr lang="ar-DZ" b="1" dirty="0" smtClean="0">
                <a:solidFill>
                  <a:schemeClr val="bg1"/>
                </a:solidFill>
              </a:rPr>
              <a:t>ظهرت </a:t>
            </a:r>
            <a:r>
              <a:rPr lang="ar-DZ" b="1" dirty="0">
                <a:solidFill>
                  <a:schemeClr val="bg1"/>
                </a:solidFill>
              </a:rPr>
              <a:t>شراكاتهم التي ربطتهم معًا </a:t>
            </a:r>
            <a:r>
              <a:rPr lang="ar-DZ" b="1" dirty="0" smtClean="0">
                <a:solidFill>
                  <a:schemeClr val="bg1"/>
                </a:solidFill>
              </a:rPr>
              <a:t>خلال فترة </a:t>
            </a:r>
            <a:r>
              <a:rPr lang="ar-DZ" b="1" dirty="0">
                <a:solidFill>
                  <a:schemeClr val="bg1"/>
                </a:solidFill>
              </a:rPr>
              <a:t>الحرب الباردة </a:t>
            </a:r>
            <a:r>
              <a:rPr lang="ar-DZ" b="1" dirty="0" smtClean="0">
                <a:solidFill>
                  <a:schemeClr val="bg1"/>
                </a:solidFill>
              </a:rPr>
              <a:t>أكثر عمقًا بعد </a:t>
            </a:r>
            <a:r>
              <a:rPr lang="ar-DZ" b="1" dirty="0">
                <a:solidFill>
                  <a:schemeClr val="bg1"/>
                </a:solidFill>
              </a:rPr>
              <a:t>زوال </a:t>
            </a:r>
            <a:r>
              <a:rPr lang="ar-DZ" b="1" u="sng" dirty="0" smtClean="0">
                <a:solidFill>
                  <a:schemeClr val="bg1"/>
                </a:solidFill>
              </a:rPr>
              <a:t>التهديد الأيديولوجي </a:t>
            </a:r>
            <a:r>
              <a:rPr lang="ar-DZ" b="1" u="sng" dirty="0">
                <a:solidFill>
                  <a:schemeClr val="bg1"/>
                </a:solidFill>
              </a:rPr>
              <a:t>والعسكري السوفييتي</a:t>
            </a:r>
            <a:r>
              <a:rPr lang="ar-DZ" b="1" dirty="0">
                <a:solidFill>
                  <a:schemeClr val="bg1"/>
                </a:solidFill>
              </a:rPr>
              <a:t> المشترك.</a:t>
            </a:r>
            <a:endParaRPr lang="fr-FR" b="1" dirty="0">
              <a:solidFill>
                <a:schemeClr val="bg1"/>
              </a:solidFill>
            </a:endParaRPr>
          </a:p>
        </p:txBody>
      </p:sp>
    </p:spTree>
    <p:extLst>
      <p:ext uri="{BB962C8B-B14F-4D97-AF65-F5344CB8AC3E}">
        <p14:creationId xmlns:p14="http://schemas.microsoft.com/office/powerpoint/2010/main" val="54159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11235"/>
            <a:ext cx="9905998" cy="3435532"/>
          </a:xfrm>
        </p:spPr>
        <p:txBody>
          <a:bodyPr/>
          <a:lstStyle/>
          <a:p>
            <a:pPr algn="ctr"/>
            <a:r>
              <a:rPr lang="ar-DZ" b="1" dirty="0" smtClean="0">
                <a:solidFill>
                  <a:schemeClr val="bg1"/>
                </a:solidFill>
              </a:rPr>
              <a:t>خريطة القوى الجديدة بعد الحرب الباردة </a:t>
            </a:r>
            <a:endParaRPr lang="fr-FR" b="1" dirty="0">
              <a:solidFill>
                <a:schemeClr val="bg1"/>
              </a:solidFill>
            </a:endParaRPr>
          </a:p>
        </p:txBody>
      </p:sp>
    </p:spTree>
    <p:extLst>
      <p:ext uri="{BB962C8B-B14F-4D97-AF65-F5344CB8AC3E}">
        <p14:creationId xmlns:p14="http://schemas.microsoft.com/office/powerpoint/2010/main" val="34639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42310"/>
            <a:ext cx="9905998" cy="2442754"/>
          </a:xfrm>
        </p:spPr>
        <p:txBody>
          <a:bodyPr/>
          <a:lstStyle/>
          <a:p>
            <a:pPr algn="ctr" rtl="1"/>
            <a:r>
              <a:rPr lang="ar-DZ" b="1" dirty="0" smtClean="0">
                <a:solidFill>
                  <a:schemeClr val="bg1"/>
                </a:solidFill>
              </a:rPr>
              <a:t>معاهدة ماستريخت واعلان الاتحاد الأوروبي عام 1992.</a:t>
            </a:r>
            <a:endParaRPr lang="fr-FR" b="1" dirty="0">
              <a:solidFill>
                <a:schemeClr val="bg1"/>
              </a:solidFill>
            </a:endParaRPr>
          </a:p>
        </p:txBody>
      </p:sp>
    </p:spTree>
    <p:extLst>
      <p:ext uri="{BB962C8B-B14F-4D97-AF65-F5344CB8AC3E}">
        <p14:creationId xmlns:p14="http://schemas.microsoft.com/office/powerpoint/2010/main" val="21932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846" y="0"/>
            <a:ext cx="10019211" cy="6858000"/>
          </a:xfrm>
        </p:spPr>
        <p:txBody>
          <a:bodyPr/>
          <a:lstStyle/>
          <a:p>
            <a:pPr algn="justLow" rtl="1">
              <a:lnSpc>
                <a:spcPct val="150000"/>
              </a:lnSpc>
            </a:pPr>
            <a:r>
              <a:rPr lang="ar-SA" b="1" dirty="0">
                <a:solidFill>
                  <a:schemeClr val="bg1"/>
                </a:solidFill>
              </a:rPr>
              <a:t>ولَّد القانون الأوروبي الموحد لعام</a:t>
            </a:r>
            <a:r>
              <a:rPr lang="fr-FR" b="1" dirty="0">
                <a:solidFill>
                  <a:schemeClr val="bg1"/>
                </a:solidFill>
              </a:rPr>
              <a:t> 1987 </a:t>
            </a:r>
            <a:r>
              <a:rPr lang="ar-SA" b="1" dirty="0">
                <a:solidFill>
                  <a:schemeClr val="bg1"/>
                </a:solidFill>
              </a:rPr>
              <a:t>؛ ومشروع العام</a:t>
            </a:r>
            <a:r>
              <a:rPr lang="fr-FR" b="1" dirty="0">
                <a:solidFill>
                  <a:schemeClr val="bg1"/>
                </a:solidFill>
              </a:rPr>
              <a:t> 1992 </a:t>
            </a:r>
            <a:r>
              <a:rPr lang="ar-SA" b="1" dirty="0">
                <a:solidFill>
                  <a:schemeClr val="bg1"/>
                </a:solidFill>
              </a:rPr>
              <a:t>للإصلاحات والتكامل إحساسًا حقيقيًا بالتقدم</a:t>
            </a:r>
            <a:r>
              <a:rPr lang="fr-FR" b="1" dirty="0">
                <a:solidFill>
                  <a:schemeClr val="bg1"/>
                </a:solidFill>
              </a:rPr>
              <a:t>. </a:t>
            </a:r>
            <a:endParaRPr lang="ar-DZ" b="1" dirty="0" smtClean="0">
              <a:solidFill>
                <a:schemeClr val="bg1"/>
              </a:solidFill>
            </a:endParaRPr>
          </a:p>
          <a:p>
            <a:pPr algn="justLow" rtl="1">
              <a:lnSpc>
                <a:spcPct val="150000"/>
              </a:lnSpc>
            </a:pPr>
            <a:r>
              <a:rPr lang="ar-SA" b="1" dirty="0" smtClean="0">
                <a:solidFill>
                  <a:schemeClr val="bg1"/>
                </a:solidFill>
              </a:rPr>
              <a:t>وعدت </a:t>
            </a:r>
            <a:r>
              <a:rPr lang="ar-SA" b="1" dirty="0">
                <a:solidFill>
                  <a:schemeClr val="bg1"/>
                </a:solidFill>
              </a:rPr>
              <a:t>معاهدة </a:t>
            </a:r>
            <a:r>
              <a:rPr lang="ar-DZ" b="1" dirty="0" smtClean="0">
                <a:solidFill>
                  <a:schemeClr val="bg1"/>
                </a:solidFill>
              </a:rPr>
              <a:t>ماستريخت </a:t>
            </a:r>
            <a:r>
              <a:rPr lang="ar-SA" b="1" dirty="0" smtClean="0">
                <a:solidFill>
                  <a:schemeClr val="bg1"/>
                </a:solidFill>
              </a:rPr>
              <a:t>بتأسيس </a:t>
            </a:r>
            <a:r>
              <a:rPr lang="ar-SA" b="1" dirty="0">
                <a:solidFill>
                  <a:schemeClr val="tx2"/>
                </a:solidFill>
              </a:rPr>
              <a:t>الاتحاد النقدي</a:t>
            </a:r>
            <a:r>
              <a:rPr lang="ar-SA" b="1" dirty="0">
                <a:solidFill>
                  <a:schemeClr val="bg1"/>
                </a:solidFill>
              </a:rPr>
              <a:t> في غضون عقد من الزمان، نجحت معاهدة شنغن في العام</a:t>
            </a:r>
            <a:r>
              <a:rPr lang="fr-FR" b="1" dirty="0">
                <a:solidFill>
                  <a:schemeClr val="bg1"/>
                </a:solidFill>
              </a:rPr>
              <a:t> 1995 </a:t>
            </a:r>
            <a:r>
              <a:rPr lang="ar-SA" b="1" dirty="0">
                <a:solidFill>
                  <a:schemeClr val="bg1"/>
                </a:solidFill>
              </a:rPr>
              <a:t>في </a:t>
            </a:r>
            <a:r>
              <a:rPr lang="ar-SA" b="1" dirty="0">
                <a:solidFill>
                  <a:schemeClr val="tx2"/>
                </a:solidFill>
              </a:rPr>
              <a:t>تفكيك الحدود الداخلية </a:t>
            </a:r>
            <a:r>
              <a:rPr lang="ar-SA" b="1" dirty="0" smtClean="0">
                <a:solidFill>
                  <a:schemeClr val="tx2"/>
                </a:solidFill>
              </a:rPr>
              <a:t>للاتحاد</a:t>
            </a:r>
            <a:r>
              <a:rPr lang="ar-DZ" b="1" dirty="0" smtClean="0">
                <a:solidFill>
                  <a:schemeClr val="tx2"/>
                </a:solidFill>
              </a:rPr>
              <a:t>.</a:t>
            </a:r>
          </a:p>
          <a:p>
            <a:pPr algn="justLow" rtl="1">
              <a:lnSpc>
                <a:spcPct val="150000"/>
              </a:lnSpc>
            </a:pPr>
            <a:r>
              <a:rPr lang="fr-FR" b="1" dirty="0" smtClean="0">
                <a:solidFill>
                  <a:schemeClr val="bg1"/>
                </a:solidFill>
              </a:rPr>
              <a:t>. </a:t>
            </a:r>
            <a:r>
              <a:rPr lang="ar-SA" b="1" dirty="0">
                <a:solidFill>
                  <a:schemeClr val="bg1"/>
                </a:solidFill>
              </a:rPr>
              <a:t>ولم يكن الاتحاد الأوروبي </a:t>
            </a:r>
            <a:r>
              <a:rPr lang="ar-SA" b="1" dirty="0">
                <a:solidFill>
                  <a:schemeClr val="tx2"/>
                </a:solidFill>
              </a:rPr>
              <a:t>يتعمق في مسار </a:t>
            </a:r>
            <a:r>
              <a:rPr lang="ar-SA" b="1" dirty="0">
                <a:solidFill>
                  <a:schemeClr val="bg1"/>
                </a:solidFill>
              </a:rPr>
              <a:t>اندماجه فقط، بل كان يشهد </a:t>
            </a:r>
            <a:r>
              <a:rPr lang="ar-SA" b="1" dirty="0" smtClean="0">
                <a:solidFill>
                  <a:schemeClr val="tx2"/>
                </a:solidFill>
              </a:rPr>
              <a:t>توسعا</a:t>
            </a:r>
            <a:r>
              <a:rPr lang="ar-DZ" b="1" dirty="0" smtClean="0">
                <a:solidFill>
                  <a:schemeClr val="bg1"/>
                </a:solidFill>
              </a:rPr>
              <a:t>، حتى فتح أبوابه للدول شرق أوروبا.</a:t>
            </a:r>
            <a:endParaRPr lang="fr-FR" dirty="0"/>
          </a:p>
        </p:txBody>
      </p:sp>
    </p:spTree>
    <p:extLst>
      <p:ext uri="{BB962C8B-B14F-4D97-AF65-F5344CB8AC3E}">
        <p14:creationId xmlns:p14="http://schemas.microsoft.com/office/powerpoint/2010/main" val="15202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p Of European Union Member States After Brexit, English Labeling. 27 EU  Member States, After United Kingdom Left. Special Member State Territories  Are Not Included In The Map. Illustration. Vector. Royalty F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268</TotalTime>
  <Words>866</Words>
  <Application>Microsoft Office PowerPoint</Application>
  <PresentationFormat>Widescreen</PresentationFormat>
  <Paragraphs>48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Trebuchet MS</vt:lpstr>
      <vt:lpstr>Tw Cen MT</vt:lpstr>
      <vt:lpstr>Wingdings</vt:lpstr>
      <vt:lpstr>Circuit</vt:lpstr>
      <vt:lpstr>العلاقات الدولية في الفترة التاريخية:[1990_2023].</vt:lpstr>
      <vt:lpstr>خريطة العالم أثناء الحرب الباردة وبعدها.</vt:lpstr>
      <vt:lpstr>PowerPoint Presentation</vt:lpstr>
      <vt:lpstr>PowerPoint Presentation</vt:lpstr>
      <vt:lpstr>الاستمرارية واللاستمرارية بعد 1989.</vt:lpstr>
      <vt:lpstr>خريطة القوى الجديدة بعد الحرب الباردة </vt:lpstr>
      <vt:lpstr>معاهدة ماستريخت واعلان الاتحاد الأوروبي عام 1992.</vt:lpstr>
      <vt:lpstr>PowerPoint Presentation</vt:lpstr>
      <vt:lpstr>PowerPoint Presentation</vt:lpstr>
      <vt:lpstr>اليابان:</vt:lpstr>
      <vt:lpstr>الصين:</vt:lpstr>
      <vt:lpstr>روسيا </vt:lpstr>
      <vt:lpstr>بنية التحولات في العلاقات الدولية بعد 1990.</vt:lpstr>
      <vt:lpstr>القطبية الأحادية: الولايات المتحدة الأمريكية.</vt:lpstr>
      <vt:lpstr> ويمكننا اعطاء رؤية زمنية للعلاقات الدولية بعد 1989.</vt:lpstr>
      <vt:lpstr>PowerPoint Presentation</vt:lpstr>
      <vt:lpstr>PowerPoint Presentation</vt:lpstr>
      <vt:lpstr> العولمة</vt:lpstr>
      <vt:lpstr>الطرح الحضاري</vt:lpstr>
      <vt:lpstr>PowerPoint Presentation</vt:lpstr>
      <vt:lpstr>القضايا المركزية في العلاقات الدولية بعد 1989.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العلاقات الدولية في الفترة التاريخية:[1990_2023].</dc:title>
  <dc:creator>HP</dc:creator>
  <cp:lastModifiedBy>HP</cp:lastModifiedBy>
  <cp:revision>18</cp:revision>
  <dcterms:created xsi:type="dcterms:W3CDTF">2023-11-07T12:43:20Z</dcterms:created>
  <dcterms:modified xsi:type="dcterms:W3CDTF">2023-12-17T17:14:38Z</dcterms:modified>
</cp:coreProperties>
</file>