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74" r:id="rId3"/>
    <p:sldId id="275" r:id="rId4"/>
    <p:sldId id="276" r:id="rId5"/>
    <p:sldId id="277" r:id="rId6"/>
    <p:sldId id="278" r:id="rId7"/>
    <p:sldId id="264" r:id="rId8"/>
    <p:sldId id="265" r:id="rId9"/>
    <p:sldId id="266" r:id="rId10"/>
    <p:sldId id="267" r:id="rId11"/>
    <p:sldId id="268" r:id="rId12"/>
    <p:sldId id="269" r:id="rId13"/>
    <p:sldId id="270" r:id="rId14"/>
    <p:sldId id="271" r:id="rId15"/>
    <p:sldId id="272" r:id="rId16"/>
    <p:sldId id="273"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68"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BCDBE227-3B0F-40BB-AF20-996F075E7A9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BCDBE227-3B0F-40BB-AF20-996F075E7A9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BCDBE227-3B0F-40BB-AF20-996F075E7A9D}" type="slidenum">
              <a:rPr lang="fr-FR" smtClean="0"/>
              <a:pPr/>
              <a:t>‹N°›</a:t>
            </a:fld>
            <a:endParaRPr lang="fr-FR"/>
          </a:p>
        </p:txBody>
      </p:sp>
    </p:spTree>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BBCD32D-60B1-4B54-89F9-5EAD5781F26D}" type="datetimeFigureOut">
              <a:rPr lang="fr-FR" smtClean="0"/>
              <a:pPr/>
              <a:t>11/10/2021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BCDBE227-3B0F-40BB-AF20-996F075E7A9D}"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BCD32D-60B1-4B54-89F9-5EAD5781F26D}" type="datetimeFigureOut">
              <a:rPr lang="fr-FR" smtClean="0"/>
              <a:pPr/>
              <a:t>11/10/2021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CDBE227-3B0F-40BB-AF20-996F075E7A9D}"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ransition>
    <p:wipe dir="r"/>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214282" y="214290"/>
            <a:ext cx="8715436" cy="6286544"/>
          </a:xfrm>
        </p:spPr>
        <p:txBody>
          <a:bodyPr/>
          <a:lstStyle/>
          <a:p>
            <a:pPr rtl="1"/>
            <a:endParaRPr lang="ar-DZ" b="1" dirty="0" smtClean="0"/>
          </a:p>
          <a:p>
            <a:pPr rtl="1"/>
            <a:endParaRPr lang="ar-DZ" b="1" dirty="0"/>
          </a:p>
          <a:p>
            <a:pPr rtl="1"/>
            <a:endParaRPr lang="ar-DZ" b="1" dirty="0" smtClean="0"/>
          </a:p>
          <a:p>
            <a:pPr rtl="1"/>
            <a:endParaRPr lang="fr-FR" sz="3200" u="sng" dirty="0">
              <a:solidFill>
                <a:schemeClr val="tx1"/>
              </a:solidFill>
              <a:effectLst>
                <a:outerShdw blurRad="38100" dist="38100" dir="2700000" algn="tl">
                  <a:srgbClr val="000000">
                    <a:alpha val="43137"/>
                  </a:srgbClr>
                </a:outerShdw>
              </a:effectLst>
            </a:endParaRPr>
          </a:p>
          <a:p>
            <a:pPr algn="ctr" rtl="1"/>
            <a:r>
              <a:rPr lang="fr-FR" sz="3200" b="1" u="sng" dirty="0">
                <a:solidFill>
                  <a:schemeClr val="tx1"/>
                </a:solidFill>
                <a:effectLst>
                  <a:outerShdw blurRad="38100" dist="38100" dir="2700000" algn="tl">
                    <a:srgbClr val="000000">
                      <a:alpha val="43137"/>
                    </a:srgbClr>
                  </a:outerShdw>
                </a:effectLst>
              </a:rPr>
              <a:t>Histoire de la culture </a:t>
            </a:r>
            <a:r>
              <a:rPr lang="fr-FR" sz="3200" b="1" u="sng" dirty="0" smtClean="0">
                <a:solidFill>
                  <a:schemeClr val="tx1"/>
                </a:solidFill>
                <a:effectLst>
                  <a:outerShdw blurRad="38100" dist="38100" dir="2700000" algn="tl">
                    <a:srgbClr val="000000">
                      <a:alpha val="43137"/>
                    </a:srgbClr>
                  </a:outerShdw>
                </a:effectLst>
              </a:rPr>
              <a:t>physique.</a:t>
            </a:r>
            <a:endParaRPr lang="fr-FR" sz="3200" b="1" u="sng" dirty="0">
              <a:solidFill>
                <a:schemeClr val="tx1"/>
              </a:solidFill>
              <a:effectLst>
                <a:outerShdw blurRad="38100" dist="38100" dir="2700000" algn="tl">
                  <a:srgbClr val="000000">
                    <a:alpha val="43137"/>
                  </a:srgbClr>
                </a:outerShdw>
              </a:effectLst>
            </a:endParaRPr>
          </a:p>
          <a:p>
            <a:pPr algn="ctr" rtl="1"/>
            <a:r>
              <a:rPr lang="ar-DZ" sz="4000" b="1" u="sng" dirty="0">
                <a:solidFill>
                  <a:schemeClr val="tx1"/>
                </a:solidFill>
                <a:effectLst>
                  <a:outerShdw blurRad="38100" dist="38100" dir="2700000" algn="tl">
                    <a:srgbClr val="000000">
                      <a:alpha val="43137"/>
                    </a:srgbClr>
                  </a:outerShdw>
                </a:effectLst>
              </a:rPr>
              <a:t>تاريخ الثقافة </a:t>
            </a:r>
            <a:r>
              <a:rPr lang="ar-DZ" sz="4000" b="1" u="sng" dirty="0" smtClean="0">
                <a:solidFill>
                  <a:schemeClr val="tx1"/>
                </a:solidFill>
                <a:effectLst>
                  <a:outerShdw blurRad="38100" dist="38100" dir="2700000" algn="tl">
                    <a:srgbClr val="000000">
                      <a:alpha val="43137"/>
                    </a:srgbClr>
                  </a:outerShdw>
                </a:effectLst>
              </a:rPr>
              <a:t>البدنية</a:t>
            </a:r>
            <a:endParaRPr lang="fr-FR" sz="4000" b="1" u="sng" dirty="0" smtClean="0">
              <a:solidFill>
                <a:schemeClr val="tx1"/>
              </a:solidFill>
              <a:effectLst>
                <a:outerShdw blurRad="38100" dist="38100" dir="2700000" algn="tl">
                  <a:srgbClr val="000000">
                    <a:alpha val="43137"/>
                  </a:srgbClr>
                </a:outerShdw>
              </a:effectLst>
            </a:endParaRPr>
          </a:p>
          <a:p>
            <a:pPr algn="ctr" rtl="1"/>
            <a:endParaRPr lang="fr-FR" b="1" u="sng" dirty="0"/>
          </a:p>
          <a:p>
            <a:pPr algn="ctr" rtl="1"/>
            <a:endParaRPr lang="fr-FR" b="1" u="sng" dirty="0" smtClean="0">
              <a:solidFill>
                <a:schemeClr val="tx1"/>
              </a:solidFill>
            </a:endParaRPr>
          </a:p>
          <a:p>
            <a:pPr algn="ctr" rtl="1"/>
            <a:endParaRPr lang="en-US" b="1" u="sng" dirty="0">
              <a:solidFill>
                <a:schemeClr val="tx1"/>
              </a:solidFill>
            </a:endParaRPr>
          </a:p>
          <a:p>
            <a:pPr rtl="1"/>
            <a:endParaRPr lang="fr-FR" dirty="0">
              <a:solidFill>
                <a:schemeClr val="tx1"/>
              </a:solidFill>
            </a:endParaRPr>
          </a:p>
          <a:p>
            <a:pPr algn="l" rtl="1"/>
            <a:r>
              <a:rPr lang="ar-DZ" b="1" dirty="0" smtClean="0">
                <a:solidFill>
                  <a:schemeClr val="tx1"/>
                </a:solidFill>
              </a:rPr>
              <a:t>الأستاذ الدكتور</a:t>
            </a:r>
            <a:r>
              <a:rPr lang="ar-DZ" b="1" dirty="0" smtClean="0">
                <a:solidFill>
                  <a:schemeClr val="tx1"/>
                </a:solidFill>
              </a:rPr>
              <a:t>: س. </a:t>
            </a:r>
            <a:r>
              <a:rPr lang="ar-DZ" b="1" dirty="0" smtClean="0">
                <a:solidFill>
                  <a:schemeClr val="tx1"/>
                </a:solidFill>
              </a:rPr>
              <a:t>زواغي</a:t>
            </a:r>
            <a:endParaRPr lang="fr-FR" dirty="0">
              <a:solidFill>
                <a:schemeClr val="tx1"/>
              </a:solidFill>
            </a:endParaRPr>
          </a:p>
        </p:txBody>
      </p:sp>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rtl="1"/>
            <a:r>
              <a:rPr lang="fr-FR" dirty="0" smtClean="0"/>
              <a:t>   </a:t>
            </a:r>
          </a:p>
          <a:p>
            <a:pPr rtl="1"/>
            <a:endParaRPr lang="fr-FR" dirty="0" smtClean="0"/>
          </a:p>
          <a:p>
            <a:pPr rtl="1">
              <a:lnSpc>
                <a:spcPct val="150000"/>
              </a:lnSpc>
            </a:pPr>
            <a:r>
              <a:rPr lang="fr-FR" dirty="0" smtClean="0"/>
              <a:t> </a:t>
            </a:r>
            <a:r>
              <a:rPr lang="fr-FR" sz="2800" dirty="0" smtClean="0"/>
              <a:t>Les principales caractéristiques de la culture physiques étaient connectées entre tout </a:t>
            </a:r>
          </a:p>
          <a:p>
            <a:pPr rtl="1">
              <a:lnSpc>
                <a:spcPct val="150000"/>
              </a:lnSpc>
            </a:pPr>
            <a:r>
              <a:rPr lang="fr-FR" sz="2800" dirty="0" smtClean="0"/>
              <a:t>le monde ou tout le monde va à la chasse (chasse collective).</a:t>
            </a:r>
          </a:p>
          <a:p>
            <a:endParaRPr lang="fr-FR" dirty="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lstStyle/>
          <a:p>
            <a:pPr rtl="1"/>
            <a:r>
              <a:rPr lang="ar-DZ" dirty="0" smtClean="0"/>
              <a:t> </a:t>
            </a:r>
            <a:endParaRPr lang="fr-FR" dirty="0" smtClean="0"/>
          </a:p>
          <a:p>
            <a:pPr rtl="1">
              <a:lnSpc>
                <a:spcPct val="150000"/>
              </a:lnSpc>
            </a:pPr>
            <a:r>
              <a:rPr lang="fr-FR" sz="2800" dirty="0" smtClean="0"/>
              <a:t>Les dangers de la vie et le développement des moyens de production entraine une rationalisation et une coordination des mouvements de groupe qui prennent de l'essor, d’où commença une évolution dans leurs réflexions (comment chasser, faire des pièges……)</a:t>
            </a:r>
          </a:p>
          <a:p>
            <a:endParaRPr lang="fr-FR" dirty="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a:lnSpc>
                <a:spcPct val="150000"/>
              </a:lnSpc>
            </a:pPr>
            <a:r>
              <a:rPr lang="fr-FR" sz="2800" dirty="0" smtClean="0"/>
              <a:t>-Apprentissage des activités physiques une initiation consciente, par la transmission des techniques de la chasse en, directe sur le terrain de chasse à leur enfants, et les enfants imitaient leurs parents pendant la chasse. Et petit à petit, ce fut la transmission artificielle aux enfants dans les chambres spéciales.</a:t>
            </a:r>
          </a:p>
          <a:p>
            <a:endParaRPr lang="fr-FR" dirty="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554683"/>
          </a:xfrm>
        </p:spPr>
        <p:txBody>
          <a:bodyPr/>
          <a:lstStyle/>
          <a:p>
            <a:pPr rtl="1"/>
            <a:r>
              <a:rPr lang="ar-DZ" b="1" dirty="0" smtClean="0"/>
              <a:t> </a:t>
            </a:r>
            <a:endParaRPr lang="fr-FR" dirty="0" smtClean="0"/>
          </a:p>
          <a:p>
            <a:pPr rtl="1">
              <a:lnSpc>
                <a:spcPct val="150000"/>
              </a:lnSpc>
            </a:pPr>
            <a:r>
              <a:rPr lang="fr-FR" sz="3200" dirty="0" smtClean="0"/>
              <a:t>-Ensuite fut le développement du langage et des signes pour se faire comprendre,</a:t>
            </a:r>
          </a:p>
          <a:p>
            <a:pPr rtl="1">
              <a:lnSpc>
                <a:spcPct val="150000"/>
              </a:lnSpc>
            </a:pPr>
            <a:r>
              <a:rPr lang="fr-FR" sz="3200" dirty="0" smtClean="0"/>
              <a:t>Et tout cela se transmet de génération en génération, et de père en fils</a:t>
            </a:r>
            <a:r>
              <a:rPr lang="fr-FR" dirty="0" smtClean="0"/>
              <a:t>.</a:t>
            </a:r>
          </a:p>
          <a:p>
            <a:endParaRPr lang="fr-FR" dirty="0"/>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14290"/>
            <a:ext cx="8643998" cy="6357982"/>
          </a:xfrm>
        </p:spPr>
        <p:txBody>
          <a:bodyPr/>
          <a:lstStyle/>
          <a:p>
            <a:pPr>
              <a:lnSpc>
                <a:spcPct val="150000"/>
              </a:lnSpc>
            </a:pPr>
            <a:r>
              <a:rPr lang="fr-FR" sz="2800" dirty="0" smtClean="0"/>
              <a:t>-A 12.000 ans A/</a:t>
            </a:r>
            <a:r>
              <a:rPr lang="fr-FR" sz="2800" dirty="0" err="1" smtClean="0"/>
              <a:t>jc</a:t>
            </a:r>
            <a:r>
              <a:rPr lang="fr-FR" sz="2800" dirty="0" smtClean="0"/>
              <a:t>, on voyait la naissance de l'arc, dans le domaine de la chasse, a cause du changement des conditions sociales et ceci par la diminution du gros gibier, ce qui obligeait les hommes à chercher la façon de chasser le petit gibier qui est rapide, et on ne peut l'avoir que de loin d'un objet meurtrier et rapide aussi, ainsi que le développement de la chasse a distance et différentes techniques qui s'y apparentent</a:t>
            </a:r>
            <a:r>
              <a:rPr lang="fr-FR" dirty="0" smtClean="0"/>
              <a:t>.</a:t>
            </a:r>
          </a:p>
          <a:p>
            <a:endParaRPr lang="fr-FR"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282" y="285728"/>
            <a:ext cx="8472518" cy="6286544"/>
          </a:xfrm>
        </p:spPr>
        <p:txBody>
          <a:bodyPr>
            <a:normAutofit/>
          </a:bodyPr>
          <a:lstStyle/>
          <a:p>
            <a:pPr>
              <a:lnSpc>
                <a:spcPct val="150000"/>
              </a:lnSpc>
            </a:pPr>
            <a:r>
              <a:rPr lang="fr-FR" dirty="0" smtClean="0"/>
              <a:t>A cette époque, les gens commençaient à se sédentariser et a se regrouper sur des terres pour s'installer et y vivre, et pour défendre leurs terres, ils étaient obligés de se préparer, ainsi, la préparation guerrière commence à se développer au sein des tribus par l'entrainement des jeunes, et ce fut l'apparition des premiers exercices en culture physiques, en liaison avec des rituels, l'éducation des enfants entre dans un cadre spécifique (l'enfant  doit subir des tests pour passer de l'enfance à l'adulte) et commence a prendre de l'ampleur.</a:t>
            </a:r>
          </a:p>
          <a:p>
            <a:endParaRPr lang="fr-FR" dirty="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nSpc>
                <a:spcPct val="150000"/>
              </a:lnSpc>
            </a:pPr>
            <a:endParaRPr lang="fr-FR" sz="3200" dirty="0" smtClean="0"/>
          </a:p>
          <a:p>
            <a:pPr>
              <a:lnSpc>
                <a:spcPct val="150000"/>
              </a:lnSpc>
            </a:pPr>
            <a:r>
              <a:rPr lang="fr-FR" sz="3200" dirty="0" smtClean="0"/>
              <a:t>-Essor de l'esprit d‘abstraction et de la magie qui entra dans toutes les activités physiques.</a:t>
            </a:r>
          </a:p>
          <a:p>
            <a:endParaRPr lang="fr-FR" dirty="0"/>
          </a:p>
        </p:txBody>
      </p:sp>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712968" cy="6408712"/>
          </a:xfrm>
        </p:spPr>
        <p:txBody>
          <a:bodyPr/>
          <a:lstStyle/>
          <a:p>
            <a:pPr algn="ctr"/>
            <a:r>
              <a:rPr lang="en-US" sz="2000" b="1" dirty="0"/>
              <a:t>*Chapitre 1er.Introduction generale a l’etude de l’histoire de la culture physique et sportive.</a:t>
            </a:r>
            <a:endParaRPr lang="fr-FR" sz="2000" dirty="0"/>
          </a:p>
          <a:p>
            <a:r>
              <a:rPr lang="en-US" sz="2000" dirty="0"/>
              <a:t>Qu’est-ce que l’histoire en general et celle de la culture physique en particulier</a:t>
            </a:r>
            <a:r>
              <a:rPr lang="en-US" sz="2000" b="1" dirty="0"/>
              <a:t>.</a:t>
            </a:r>
            <a:endParaRPr lang="fr-FR" sz="2000" dirty="0"/>
          </a:p>
          <a:p>
            <a:pPr algn="ctr"/>
            <a:r>
              <a:rPr lang="fr-FR" sz="2000" b="1" dirty="0"/>
              <a:t>*Chapitre 2</a:t>
            </a:r>
            <a:r>
              <a:rPr lang="fr-FR" sz="2000" b="1" baseline="30000" dirty="0"/>
              <a:t>ème</a:t>
            </a:r>
            <a:r>
              <a:rPr lang="fr-FR" sz="2000" b="1" dirty="0"/>
              <a:t> La culture physique dans les sociétés primitives. </a:t>
            </a:r>
            <a:endParaRPr lang="fr-FR" sz="2000" dirty="0"/>
          </a:p>
          <a:p>
            <a:r>
              <a:rPr lang="fr-FR" sz="2000" dirty="0"/>
              <a:t>A/ la culture physique dans les premières sociétés primitives.</a:t>
            </a:r>
          </a:p>
          <a:p>
            <a:pPr algn="l"/>
            <a:r>
              <a:rPr lang="fr-FR" sz="2000" dirty="0"/>
              <a:t>B/ la culture physique pendant la période de désagrégation des sociétés primitives</a:t>
            </a:r>
            <a:r>
              <a:rPr lang="fr-FR" sz="2000" dirty="0" smtClean="0"/>
              <a:t>.</a:t>
            </a:r>
          </a:p>
          <a:p>
            <a:pPr algn="r" rtl="1"/>
            <a:endParaRPr lang="fr-FR" sz="2000" dirty="0"/>
          </a:p>
          <a:p>
            <a:pPr algn="ctr" rtl="1"/>
            <a:r>
              <a:rPr lang="ar-DZ" b="1" dirty="0"/>
              <a:t>الفصل الأوّل: مدخل عام لدراسة تاريخ وفلسفة الثّقافة البدنيّة.</a:t>
            </a:r>
            <a:endParaRPr lang="fr-FR" dirty="0"/>
          </a:p>
          <a:p>
            <a:pPr lvl="0" algn="r" rtl="1"/>
            <a:r>
              <a:rPr lang="ar-DZ" dirty="0"/>
              <a:t>ما هو التّاريخ بصفة عامّة وتاريخ الثّقافة البدنيّة بصفة خاصّة؟</a:t>
            </a:r>
            <a:endParaRPr lang="fr-FR" dirty="0"/>
          </a:p>
          <a:p>
            <a:pPr algn="ctr" rtl="1"/>
            <a:r>
              <a:rPr lang="ar-DZ" b="1" dirty="0"/>
              <a:t>الفصل الثّاني: الثّقافة البدنيّة في المجتمعات البدائيّة.</a:t>
            </a:r>
            <a:endParaRPr lang="fr-FR" dirty="0"/>
          </a:p>
          <a:p>
            <a:pPr lvl="0" algn="r" rtl="1"/>
            <a:r>
              <a:rPr lang="ar-DZ" dirty="0"/>
              <a:t>ظهور وتطوّر الثّقافة البدنيّة </a:t>
            </a:r>
            <a:r>
              <a:rPr lang="ar-DZ" dirty="0" smtClean="0"/>
              <a:t>والحركة عند المجتمعات البدائية.</a:t>
            </a:r>
            <a:endParaRPr lang="fr-FR" dirty="0"/>
          </a:p>
          <a:p>
            <a:pPr algn="r" rtl="1"/>
            <a:r>
              <a:rPr lang="ar-DZ" dirty="0"/>
              <a:t>الأسس الاجتماعيّة للثّقافة البدنيّة (النّظريّات المختلفة).</a:t>
            </a:r>
            <a:endParaRPr lang="fr-FR" dirty="0"/>
          </a:p>
        </p:txBody>
      </p:sp>
    </p:spTree>
    <p:extLst>
      <p:ext uri="{BB962C8B-B14F-4D97-AF65-F5344CB8AC3E}">
        <p14:creationId xmlns:p14="http://schemas.microsoft.com/office/powerpoint/2010/main" val="268687727"/>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712968" cy="6597352"/>
          </a:xfrm>
        </p:spPr>
        <p:txBody>
          <a:bodyPr>
            <a:normAutofit lnSpcReduction="10000"/>
          </a:bodyPr>
          <a:lstStyle/>
          <a:p>
            <a:r>
              <a:rPr lang="fr-FR" sz="1800" b="1" dirty="0"/>
              <a:t>*Chapitre 3</a:t>
            </a:r>
            <a:r>
              <a:rPr lang="fr-FR" sz="1800" b="1" baseline="30000" dirty="0"/>
              <a:t>ème</a:t>
            </a:r>
            <a:r>
              <a:rPr lang="fr-FR" sz="1800" b="1" dirty="0"/>
              <a:t> La culture physique dans l'antiquité en orient (période esclavagiste) Mésopotamie, Egypte, Inde, Chine.</a:t>
            </a:r>
            <a:endParaRPr lang="fr-FR" sz="1800" dirty="0"/>
          </a:p>
          <a:p>
            <a:r>
              <a:rPr lang="fr-FR" sz="1800" dirty="0"/>
              <a:t>- * la Mésopotamie : 4</a:t>
            </a:r>
            <a:r>
              <a:rPr lang="fr-FR" sz="1800" baseline="30000" dirty="0"/>
              <a:t>ème</a:t>
            </a:r>
            <a:r>
              <a:rPr lang="fr-FR" sz="1800" dirty="0"/>
              <a:t> millénaire A/</a:t>
            </a:r>
            <a:r>
              <a:rPr lang="fr-FR" sz="1800" dirty="0" err="1"/>
              <a:t>jc</a:t>
            </a:r>
            <a:r>
              <a:rPr lang="fr-FR" sz="1800" dirty="0"/>
              <a:t>.</a:t>
            </a:r>
          </a:p>
          <a:p>
            <a:r>
              <a:rPr lang="fr-FR" sz="1800" dirty="0"/>
              <a:t>- * l'Egypte 3500-500 A/</a:t>
            </a:r>
            <a:r>
              <a:rPr lang="fr-FR" sz="1800" dirty="0" err="1"/>
              <a:t>jc</a:t>
            </a:r>
            <a:r>
              <a:rPr lang="fr-FR" sz="1800" dirty="0"/>
              <a:t>.</a:t>
            </a:r>
          </a:p>
          <a:p>
            <a:r>
              <a:rPr lang="fr-FR" sz="1800" dirty="0"/>
              <a:t>- * l'Inde 3000-200 A/</a:t>
            </a:r>
            <a:r>
              <a:rPr lang="fr-FR" sz="1800" dirty="0" err="1"/>
              <a:t>jc</a:t>
            </a:r>
            <a:r>
              <a:rPr lang="fr-FR" sz="1800" dirty="0"/>
              <a:t>.</a:t>
            </a:r>
          </a:p>
          <a:p>
            <a:r>
              <a:rPr lang="fr-FR" sz="1800" dirty="0"/>
              <a:t>- * la Chine 3000-300 A/</a:t>
            </a:r>
            <a:r>
              <a:rPr lang="fr-FR" sz="1800" dirty="0" err="1"/>
              <a:t>jc</a:t>
            </a:r>
            <a:r>
              <a:rPr lang="fr-FR" sz="1800" dirty="0"/>
              <a:t>.</a:t>
            </a:r>
          </a:p>
          <a:p>
            <a:r>
              <a:rPr lang="fr-FR" sz="1800" dirty="0"/>
              <a:t> </a:t>
            </a:r>
          </a:p>
          <a:p>
            <a:r>
              <a:rPr lang="fr-FR" sz="1800" b="1" dirty="0"/>
              <a:t>*Chapitre 4</a:t>
            </a:r>
            <a:r>
              <a:rPr lang="fr-FR" sz="1800" b="1" baseline="30000" dirty="0"/>
              <a:t>ème</a:t>
            </a:r>
            <a:r>
              <a:rPr lang="fr-FR" sz="1800" b="1" dirty="0"/>
              <a:t> La culture physique dans l'antiquité en Europe.</a:t>
            </a:r>
            <a:endParaRPr lang="fr-FR" sz="1800" dirty="0"/>
          </a:p>
          <a:p>
            <a:r>
              <a:rPr lang="fr-FR" sz="1800" dirty="0"/>
              <a:t> -la Grèce 2000-600 A/</a:t>
            </a:r>
            <a:r>
              <a:rPr lang="fr-FR" sz="1800" dirty="0" err="1"/>
              <a:t>jc</a:t>
            </a:r>
            <a:r>
              <a:rPr lang="fr-FR" sz="1800" b="1" dirty="0"/>
              <a:t>.</a:t>
            </a:r>
            <a:r>
              <a:rPr lang="ar-DZ" sz="1800" b="1" dirty="0"/>
              <a:t>-</a:t>
            </a:r>
            <a:endParaRPr lang="fr-FR" sz="1800" dirty="0"/>
          </a:p>
          <a:p>
            <a:r>
              <a:rPr lang="fr-FR" sz="1800" dirty="0" smtClean="0"/>
              <a:t>-  Rome.</a:t>
            </a:r>
            <a:endParaRPr lang="fr-FR" sz="1600" dirty="0" smtClean="0"/>
          </a:p>
          <a:p>
            <a:pPr algn="r" rtl="1"/>
            <a:r>
              <a:rPr lang="ar-DZ" sz="2400" b="1" dirty="0" smtClean="0"/>
              <a:t>الفصل الثّالث: الثّقافة البدنيّة ما قبل التّاريخ بالمشرق وآسيا.</a:t>
            </a:r>
            <a:endParaRPr lang="fr-FR" sz="2400" dirty="0" smtClean="0"/>
          </a:p>
          <a:p>
            <a:pPr lvl="0" algn="r" rtl="1"/>
            <a:r>
              <a:rPr lang="ar-DZ" sz="2400" dirty="0" smtClean="0"/>
              <a:t>الثّقافة </a:t>
            </a:r>
            <a:r>
              <a:rPr lang="ar-DZ" sz="2400" dirty="0"/>
              <a:t>البدنيّة في الشّام.</a:t>
            </a:r>
            <a:endParaRPr lang="fr-FR" sz="2400" dirty="0"/>
          </a:p>
          <a:p>
            <a:pPr lvl="0" algn="r" rtl="1"/>
            <a:r>
              <a:rPr lang="ar-DZ" sz="2400" dirty="0"/>
              <a:t>الثّقافة البدنيّة في مصر.</a:t>
            </a:r>
            <a:endParaRPr lang="fr-FR" sz="2400" dirty="0"/>
          </a:p>
          <a:p>
            <a:pPr lvl="0" algn="r" rtl="1"/>
            <a:r>
              <a:rPr lang="ar-DZ" sz="2400" dirty="0"/>
              <a:t>الثّقافة البدنيّة في الهند.</a:t>
            </a:r>
            <a:endParaRPr lang="fr-FR" sz="2400" dirty="0"/>
          </a:p>
          <a:p>
            <a:pPr lvl="0" algn="r" rtl="1"/>
            <a:r>
              <a:rPr lang="ar-DZ" sz="2400" dirty="0"/>
              <a:t>الثّقافة البدنيّة في الصّين.</a:t>
            </a:r>
            <a:endParaRPr lang="fr-FR" sz="2400" dirty="0"/>
          </a:p>
          <a:p>
            <a:pPr algn="r" rtl="1"/>
            <a:r>
              <a:rPr lang="ar-DZ" sz="2400" b="1" dirty="0"/>
              <a:t>الفصل الرّابع: الثّقافة البدنيّة ما قبل التاريخ بأوروبا.</a:t>
            </a:r>
            <a:endParaRPr lang="fr-FR" sz="2400" dirty="0"/>
          </a:p>
          <a:p>
            <a:pPr lvl="0" algn="r" rtl="1"/>
            <a:r>
              <a:rPr lang="ar-DZ" sz="2400" dirty="0"/>
              <a:t>الثّقافة البدنيّة في الحضارة اليونانيّة القديمة.</a:t>
            </a:r>
            <a:endParaRPr lang="fr-FR" sz="2400" dirty="0"/>
          </a:p>
          <a:p>
            <a:pPr lvl="0" algn="r" rtl="1"/>
            <a:r>
              <a:rPr lang="ar-DZ" sz="2400" dirty="0"/>
              <a:t>الثّقافة البدنيّة في الحضارة الرومانيّة القديمة.</a:t>
            </a:r>
            <a:endParaRPr lang="fr-FR" sz="2400" dirty="0"/>
          </a:p>
          <a:p>
            <a:pPr algn="r" rtl="1"/>
            <a:endParaRPr lang="fr-FR" dirty="0"/>
          </a:p>
        </p:txBody>
      </p:sp>
    </p:spTree>
    <p:extLst>
      <p:ext uri="{BB962C8B-B14F-4D97-AF65-F5344CB8AC3E}">
        <p14:creationId xmlns:p14="http://schemas.microsoft.com/office/powerpoint/2010/main" val="1759079625"/>
      </p:ext>
    </p:extLst>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60648"/>
            <a:ext cx="8712968" cy="6597352"/>
          </a:xfrm>
        </p:spPr>
        <p:txBody>
          <a:bodyPr/>
          <a:lstStyle/>
          <a:p>
            <a:r>
              <a:rPr lang="fr-FR" sz="2000" b="1" dirty="0"/>
              <a:t>*Chapitre 5</a:t>
            </a:r>
            <a:r>
              <a:rPr lang="fr-FR" sz="2000" b="1" baseline="30000" dirty="0"/>
              <a:t>ème</a:t>
            </a:r>
            <a:r>
              <a:rPr lang="fr-FR" sz="2000" b="1" dirty="0"/>
              <a:t> La culture physique au moyen âge en Europe.</a:t>
            </a:r>
            <a:endParaRPr lang="fr-FR" sz="2000" dirty="0"/>
          </a:p>
          <a:p>
            <a:r>
              <a:rPr lang="fr-FR" sz="2000" dirty="0"/>
              <a:t>* les pionniers de l'éducation physique de l'époque de renaissance.</a:t>
            </a:r>
          </a:p>
          <a:p>
            <a:r>
              <a:rPr lang="fr-FR" sz="2000" dirty="0"/>
              <a:t>* les premiers essais d'introduction de l'éducation physique à l'école.</a:t>
            </a:r>
          </a:p>
          <a:p>
            <a:r>
              <a:rPr lang="fr-FR" sz="2000" dirty="0"/>
              <a:t> </a:t>
            </a:r>
          </a:p>
          <a:p>
            <a:pPr algn="l"/>
            <a:r>
              <a:rPr lang="fr-FR" sz="2000" b="1" dirty="0"/>
              <a:t>*Chapitre 6</a:t>
            </a:r>
            <a:r>
              <a:rPr lang="fr-FR" sz="2000" b="1" baseline="30000" dirty="0"/>
              <a:t>ème</a:t>
            </a:r>
            <a:r>
              <a:rPr lang="fr-FR" sz="2000" b="1" dirty="0"/>
              <a:t> Histoire de la culture physique en Algérie</a:t>
            </a:r>
            <a:r>
              <a:rPr lang="fr-FR" sz="2000" b="1" dirty="0" smtClean="0"/>
              <a:t>.</a:t>
            </a:r>
          </a:p>
          <a:p>
            <a:pPr algn="l"/>
            <a:r>
              <a:rPr lang="fr-FR" sz="2000" dirty="0" smtClean="0"/>
              <a:t> </a:t>
            </a:r>
            <a:r>
              <a:rPr lang="fr-FR" sz="2000" b="1" dirty="0"/>
              <a:t>Histoire des jeux olympiques</a:t>
            </a:r>
            <a:r>
              <a:rPr lang="fr-FR" sz="2000" b="1" dirty="0" smtClean="0"/>
              <a:t>.</a:t>
            </a:r>
          </a:p>
          <a:p>
            <a:pPr algn="l"/>
            <a:endParaRPr lang="fr-FR" sz="2000" dirty="0"/>
          </a:p>
          <a:p>
            <a:pPr algn="r" rtl="1"/>
            <a:r>
              <a:rPr lang="ar-DZ" b="1" dirty="0"/>
              <a:t>الفصل الخامس: الثّقافة البدنيّة في العصور الوسطى بأوروبا.</a:t>
            </a:r>
            <a:endParaRPr lang="fr-FR" dirty="0"/>
          </a:p>
          <a:p>
            <a:pPr lvl="0" algn="r" rtl="1"/>
            <a:r>
              <a:rPr lang="ar-DZ" dirty="0"/>
              <a:t>نشأة وتأسيس التّربية البدنيّة في عصر النّهضة في أوروبا.</a:t>
            </a:r>
            <a:endParaRPr lang="fr-FR" dirty="0"/>
          </a:p>
          <a:p>
            <a:pPr lvl="0" algn="r" rtl="1"/>
            <a:r>
              <a:rPr lang="ar-DZ" dirty="0"/>
              <a:t>إدماج التربيّة البدنيّة بالمدرسة في عصر النّهضة.</a:t>
            </a:r>
            <a:endParaRPr lang="fr-FR" dirty="0"/>
          </a:p>
          <a:p>
            <a:pPr algn="r" rtl="1"/>
            <a:r>
              <a:rPr lang="ar-DZ" b="1" dirty="0"/>
              <a:t>الفصل السّادس: الثّقافة البدنيّة في العصور الحديثة.</a:t>
            </a:r>
            <a:endParaRPr lang="fr-FR" dirty="0"/>
          </a:p>
          <a:p>
            <a:pPr lvl="0" algn="r" rtl="1"/>
            <a:r>
              <a:rPr lang="ar-DZ" dirty="0"/>
              <a:t>الثّقافة البدنيّة في الجزائر.</a:t>
            </a:r>
            <a:endParaRPr lang="fr-FR" dirty="0"/>
          </a:p>
          <a:p>
            <a:pPr algn="r" rtl="1"/>
            <a:r>
              <a:rPr lang="ar-DZ" dirty="0"/>
              <a:t>تاريخ الألعاب الأولمبيّة.</a:t>
            </a:r>
            <a:endParaRPr lang="fr-FR" dirty="0"/>
          </a:p>
        </p:txBody>
      </p:sp>
    </p:spTree>
    <p:extLst>
      <p:ext uri="{BB962C8B-B14F-4D97-AF65-F5344CB8AC3E}">
        <p14:creationId xmlns:p14="http://schemas.microsoft.com/office/powerpoint/2010/main" val="4021841020"/>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260648"/>
            <a:ext cx="8712968" cy="6408712"/>
          </a:xfrm>
        </p:spPr>
        <p:txBody>
          <a:bodyPr/>
          <a:lstStyle/>
          <a:p>
            <a:pPr algn="ctr"/>
            <a:r>
              <a:rPr lang="en-US" sz="2800" b="1" dirty="0"/>
              <a:t>*Chapitre 1er</a:t>
            </a:r>
            <a:r>
              <a:rPr lang="en-US" sz="2800" b="1" dirty="0" smtClean="0"/>
              <a:t>.</a:t>
            </a:r>
          </a:p>
          <a:p>
            <a:pPr algn="ctr"/>
            <a:r>
              <a:rPr lang="en-US" sz="2800" b="1" dirty="0" smtClean="0"/>
              <a:t>Introduction </a:t>
            </a:r>
            <a:r>
              <a:rPr lang="en-US" sz="2800" b="1" dirty="0"/>
              <a:t>generale a l’etude de l’histoire de la culture physique et sportive</a:t>
            </a:r>
            <a:r>
              <a:rPr lang="en-US" sz="2800" b="1" dirty="0" smtClean="0"/>
              <a:t>.</a:t>
            </a:r>
          </a:p>
          <a:p>
            <a:pPr algn="ctr"/>
            <a:endParaRPr lang="fr-FR" sz="2800" dirty="0"/>
          </a:p>
          <a:p>
            <a:r>
              <a:rPr lang="en-US" sz="2800" b="1" dirty="0" smtClean="0"/>
              <a:t>1-Qu’est-ce </a:t>
            </a:r>
            <a:r>
              <a:rPr lang="en-US" sz="2800" b="1" dirty="0"/>
              <a:t>que l’histoire en general et celle de la culture physique en particulier.</a:t>
            </a:r>
            <a:endParaRPr lang="fr-FR" sz="2800" dirty="0"/>
          </a:p>
          <a:p>
            <a:pPr marL="0" indent="0">
              <a:buNone/>
            </a:pPr>
            <a:endParaRPr lang="fr-FR" dirty="0"/>
          </a:p>
        </p:txBody>
      </p:sp>
    </p:spTree>
    <p:extLst>
      <p:ext uri="{BB962C8B-B14F-4D97-AF65-F5344CB8AC3E}">
        <p14:creationId xmlns:p14="http://schemas.microsoft.com/office/powerpoint/2010/main" val="2975937607"/>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88640"/>
            <a:ext cx="8928992" cy="6480720"/>
          </a:xfrm>
        </p:spPr>
        <p:txBody>
          <a:bodyPr>
            <a:normAutofit/>
          </a:bodyPr>
          <a:lstStyle/>
          <a:p>
            <a:pPr>
              <a:lnSpc>
                <a:spcPct val="150000"/>
              </a:lnSpc>
            </a:pPr>
            <a:r>
              <a:rPr lang="fr-FR" sz="2400" dirty="0" smtClean="0"/>
              <a:t>L’objectif fondamental de l’histoire est la connaissance exhaustive du passé des peuples, des sociétés et des hommes qui les composent dans un espace et un temps déterminés,  « mark Bloch : c’est la science des hommes dans le temps »</a:t>
            </a:r>
          </a:p>
          <a:p>
            <a:pPr>
              <a:lnSpc>
                <a:spcPct val="150000"/>
              </a:lnSpc>
            </a:pPr>
            <a:endParaRPr lang="fr-FR" sz="2400" dirty="0"/>
          </a:p>
          <a:p>
            <a:pPr>
              <a:lnSpc>
                <a:spcPct val="150000"/>
              </a:lnSpc>
            </a:pPr>
            <a:r>
              <a:rPr lang="fr-FR" sz="2400" dirty="0" smtClean="0"/>
              <a:t>L’histoire de la culture physique étudie la naissance et le développement des formes , des méthodes , des théories et systèmes des « activités physiques » aux différentes étapes de l’existence de la société humaine, elle analyse la culture physique comme une partie intégrante de la culture humaine </a:t>
            </a:r>
          </a:p>
          <a:p>
            <a:endParaRPr lang="fr-FR" sz="2000" dirty="0"/>
          </a:p>
          <a:p>
            <a:endParaRPr lang="fr-FR" sz="2000" dirty="0"/>
          </a:p>
        </p:txBody>
      </p:sp>
    </p:spTree>
    <p:extLst>
      <p:ext uri="{BB962C8B-B14F-4D97-AF65-F5344CB8AC3E}">
        <p14:creationId xmlns:p14="http://schemas.microsoft.com/office/powerpoint/2010/main" val="2389884787"/>
      </p:ext>
    </p:extLst>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511288"/>
          </a:xfrm>
        </p:spPr>
        <p:txBody>
          <a:bodyPr>
            <a:normAutofit fontScale="90000"/>
          </a:bodyPr>
          <a:lstStyle/>
          <a:p>
            <a:pPr rtl="1"/>
            <a:r>
              <a:rPr lang="ar-DZ" b="1" dirty="0" smtClean="0"/>
              <a:t> </a:t>
            </a:r>
            <a:r>
              <a:rPr lang="fr-FR" dirty="0" smtClean="0"/>
              <a:t/>
            </a:r>
            <a:br>
              <a:rPr lang="fr-FR" dirty="0" smtClean="0"/>
            </a:br>
            <a:r>
              <a:rPr lang="fr-FR" sz="2700" b="1" u="sng" dirty="0" smtClean="0"/>
              <a:t>Chapitre </a:t>
            </a:r>
            <a:r>
              <a:rPr lang="fr-FR" sz="2700" b="1" u="sng" dirty="0" smtClean="0"/>
              <a:t>2</a:t>
            </a:r>
            <a:r>
              <a:rPr lang="fr-FR" sz="2700" b="1" u="sng" baseline="30000" dirty="0" smtClean="0"/>
              <a:t>éme</a:t>
            </a:r>
            <a:r>
              <a:rPr lang="fr-FR" sz="2700" b="1" u="sng" dirty="0" smtClean="0"/>
              <a:t>.</a:t>
            </a:r>
            <a:r>
              <a:rPr lang="fr-FR" dirty="0" smtClean="0"/>
              <a:t/>
            </a:r>
            <a:br>
              <a:rPr lang="fr-FR" dirty="0" smtClean="0"/>
            </a:br>
            <a:r>
              <a:rPr lang="fr-FR" sz="2700" b="1" u="sng" dirty="0" smtClean="0"/>
              <a:t>La culture physique dans les sociétés primitives</a:t>
            </a:r>
            <a:r>
              <a:rPr lang="fr-FR" sz="2700" dirty="0" smtClean="0"/>
              <a:t/>
            </a:r>
            <a:br>
              <a:rPr lang="fr-FR" sz="2700" dirty="0" smtClean="0"/>
            </a:br>
            <a:r>
              <a:rPr lang="fr-FR" sz="2700" b="1" dirty="0" smtClean="0"/>
              <a:t>a/ la culture physique dans les premières sociétés primitives.</a:t>
            </a:r>
            <a:r>
              <a:rPr lang="fr-FR" dirty="0" smtClean="0"/>
              <a:t/>
            </a:r>
            <a:br>
              <a:rPr lang="fr-FR" dirty="0" smtClean="0"/>
            </a:br>
            <a:endParaRPr lang="fr-FR" dirty="0"/>
          </a:p>
        </p:txBody>
      </p:sp>
      <p:sp>
        <p:nvSpPr>
          <p:cNvPr id="3" name="Espace réservé du contenu 2"/>
          <p:cNvSpPr>
            <a:spLocks noGrp="1"/>
          </p:cNvSpPr>
          <p:nvPr>
            <p:ph idx="1"/>
          </p:nvPr>
        </p:nvSpPr>
        <p:spPr>
          <a:xfrm>
            <a:off x="457200" y="1600200"/>
            <a:ext cx="8229600" cy="5114948"/>
          </a:xfrm>
        </p:spPr>
        <p:txBody>
          <a:bodyPr/>
          <a:lstStyle/>
          <a:p>
            <a:pPr rtl="1"/>
            <a:r>
              <a:rPr lang="fr-FR" dirty="0" smtClean="0"/>
              <a:t> </a:t>
            </a:r>
          </a:p>
          <a:p>
            <a:pPr rtl="1"/>
            <a:r>
              <a:rPr lang="fr-FR" sz="2800" dirty="0" smtClean="0"/>
              <a:t>1500 siècles a/</a:t>
            </a:r>
            <a:r>
              <a:rPr lang="fr-FR" sz="2800" dirty="0" err="1" smtClean="0"/>
              <a:t>jc</a:t>
            </a:r>
            <a:r>
              <a:rPr lang="fr-FR" sz="2800" dirty="0" smtClean="0"/>
              <a:t>, l'homme est devenu homme par son utilisation de pierres (Neandertal), des os </a:t>
            </a:r>
            <a:r>
              <a:rPr lang="fr-FR" sz="2800" dirty="0" err="1" smtClean="0"/>
              <a:t>etc</a:t>
            </a:r>
            <a:r>
              <a:rPr lang="fr-FR" sz="2800" dirty="0" smtClean="0"/>
              <a:t>…..dans sa vie active pour survivre, et petit à petit, fut L'apparition du feu, et cela influença sur le mode de vie de l'homme, il commençait à utiliser la chasse et la pèche au lieu de la cueillette des fruits</a:t>
            </a:r>
            <a:r>
              <a:rPr lang="fr-FR" dirty="0" smtClean="0"/>
              <a:t>.</a:t>
            </a:r>
          </a:p>
          <a:p>
            <a:endParaRPr lang="fr-FR" dirty="0"/>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lstStyle/>
          <a:p>
            <a:pPr rtl="1"/>
            <a:r>
              <a:rPr lang="fr-FR" dirty="0" smtClean="0"/>
              <a:t> </a:t>
            </a:r>
          </a:p>
          <a:p>
            <a:pPr rtl="1">
              <a:lnSpc>
                <a:spcPct val="150000"/>
              </a:lnSpc>
            </a:pPr>
            <a:r>
              <a:rPr lang="fr-FR" sz="2800" dirty="0" smtClean="0"/>
              <a:t>Dans le domaine économique, commençait l'apparition des premières divisions de travail entre l'homme et la femme, et depuis commença le déclin de la société </a:t>
            </a:r>
          </a:p>
          <a:p>
            <a:pPr rtl="1">
              <a:lnSpc>
                <a:spcPct val="150000"/>
              </a:lnSpc>
            </a:pPr>
            <a:r>
              <a:rPr lang="fr-FR" sz="2800" dirty="0" smtClean="0"/>
              <a:t>Patriarcale</a:t>
            </a:r>
            <a:endParaRPr lang="fr-FR" dirty="0" smtClean="0"/>
          </a:p>
          <a:p>
            <a:endParaRPr lang="fr-FR"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28604"/>
            <a:ext cx="8229600" cy="5697559"/>
          </a:xfrm>
        </p:spPr>
        <p:txBody>
          <a:bodyPr>
            <a:normAutofit lnSpcReduction="10000"/>
          </a:bodyPr>
          <a:lstStyle/>
          <a:p>
            <a:pPr rtl="1"/>
            <a:r>
              <a:rPr lang="fr-FR" b="1" dirty="0" smtClean="0"/>
              <a:t> </a:t>
            </a:r>
            <a:endParaRPr lang="fr-FR" dirty="0" smtClean="0"/>
          </a:p>
          <a:p>
            <a:pPr rtl="1">
              <a:lnSpc>
                <a:spcPct val="150000"/>
              </a:lnSpc>
            </a:pPr>
            <a:r>
              <a:rPr lang="fr-FR" sz="2800" dirty="0" smtClean="0"/>
              <a:t>La culture physique va naitre comme un fait social spécifique entre 80.000 ans</a:t>
            </a:r>
          </a:p>
          <a:p>
            <a:pPr rtl="1">
              <a:lnSpc>
                <a:spcPct val="150000"/>
              </a:lnSpc>
            </a:pPr>
            <a:r>
              <a:rPr lang="fr-FR" sz="2800" dirty="0" smtClean="0"/>
              <a:t>Et 8000 ans a/</a:t>
            </a:r>
            <a:r>
              <a:rPr lang="fr-FR" sz="2800" dirty="0" err="1" smtClean="0"/>
              <a:t>jc</a:t>
            </a:r>
            <a:r>
              <a:rPr lang="fr-FR" sz="2800" dirty="0" smtClean="0"/>
              <a:t>, et cela est dut au changement de mode de vie puisque la principale Source de vie est la chasse d’où l'apparition (des pointes, des lancers avec armes Et la chasse au gros gibier) qui entraine le développement des courses, des sauts et des lancers</a:t>
            </a:r>
            <a:r>
              <a:rPr lang="fr-FR" dirty="0" smtClean="0"/>
              <a:t>.</a:t>
            </a:r>
          </a:p>
          <a:p>
            <a:endParaRPr lang="fr-FR" dirty="0"/>
          </a:p>
        </p:txBody>
      </p:sp>
    </p:spTree>
  </p:cSld>
  <p:clrMapOvr>
    <a:masterClrMapping/>
  </p:clrMapOvr>
  <p:transition>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109</TotalTime>
  <Words>532</Words>
  <Application>Microsoft Office PowerPoint</Application>
  <PresentationFormat>Affichage à l'écran (4:3)</PresentationFormat>
  <Paragraphs>82</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Calibri</vt:lpstr>
      <vt:lpstr>Constantia</vt:lpstr>
      <vt:lpstr>Majalla UI</vt:lpstr>
      <vt:lpstr>Traditional Arabic</vt:lpstr>
      <vt:lpstr>Wingdings 2</vt:lpstr>
      <vt:lpstr>Débit</vt:lpstr>
      <vt:lpstr>Présentation PowerPoint</vt:lpstr>
      <vt:lpstr>Présentation PowerPoint</vt:lpstr>
      <vt:lpstr>Présentation PowerPoint</vt:lpstr>
      <vt:lpstr>Présentation PowerPoint</vt:lpstr>
      <vt:lpstr>Présentation PowerPoint</vt:lpstr>
      <vt:lpstr>Présentation PowerPoint</vt:lpstr>
      <vt:lpstr>  Chapitre 2éme. La culture physique dans les sociétés primitives a/ la culture physique dans les premières sociétés primitives.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BiTL19</cp:lastModifiedBy>
  <cp:revision>39</cp:revision>
  <dcterms:created xsi:type="dcterms:W3CDTF">2016-10-12T14:55:24Z</dcterms:created>
  <dcterms:modified xsi:type="dcterms:W3CDTF">2021-10-11T19:31:44Z</dcterms:modified>
</cp:coreProperties>
</file>