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83" r:id="rId5"/>
    <p:sldId id="259" r:id="rId6"/>
    <p:sldId id="260" r:id="rId7"/>
    <p:sldId id="261" r:id="rId8"/>
    <p:sldId id="262" r:id="rId9"/>
    <p:sldId id="264" r:id="rId10"/>
    <p:sldId id="28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2" r:id="rId28"/>
    <p:sldId id="281" r:id="rId2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505E6-0921-4235-A822-8DF9440BA8E7}" type="datetimeFigureOut">
              <a:rPr lang="fr-FR" smtClean="0"/>
              <a:pPr/>
              <a:t>25/01/2021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F08E4-93C6-4B1A-B0A5-1B25CC081B4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3801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505E6-0921-4235-A822-8DF9440BA8E7}" type="datetimeFigureOut">
              <a:rPr lang="fr-FR" smtClean="0"/>
              <a:pPr/>
              <a:t>25/01/2021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F08E4-93C6-4B1A-B0A5-1B25CC081B4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3752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505E6-0921-4235-A822-8DF9440BA8E7}" type="datetimeFigureOut">
              <a:rPr lang="fr-FR" smtClean="0"/>
              <a:pPr/>
              <a:t>25/01/2021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F08E4-93C6-4B1A-B0A5-1B25CC081B4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10729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505E6-0921-4235-A822-8DF9440BA8E7}" type="datetimeFigureOut">
              <a:rPr lang="fr-FR" smtClean="0"/>
              <a:pPr/>
              <a:t>25/01/2021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F08E4-93C6-4B1A-B0A5-1B25CC081B43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801589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505E6-0921-4235-A822-8DF9440BA8E7}" type="datetimeFigureOut">
              <a:rPr lang="fr-FR" smtClean="0"/>
              <a:pPr/>
              <a:t>25/01/2021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F08E4-93C6-4B1A-B0A5-1B25CC081B4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10828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505E6-0921-4235-A822-8DF9440BA8E7}" type="datetimeFigureOut">
              <a:rPr lang="fr-FR" smtClean="0"/>
              <a:pPr/>
              <a:t>25/01/2021</a:t>
            </a:fld>
            <a:endParaRPr lang="fr-F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F08E4-93C6-4B1A-B0A5-1B25CC081B4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29479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505E6-0921-4235-A822-8DF9440BA8E7}" type="datetimeFigureOut">
              <a:rPr lang="fr-FR" smtClean="0"/>
              <a:pPr/>
              <a:t>25/01/2021</a:t>
            </a:fld>
            <a:endParaRPr lang="fr-F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F08E4-93C6-4B1A-B0A5-1B25CC081B4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74467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505E6-0921-4235-A822-8DF9440BA8E7}" type="datetimeFigureOut">
              <a:rPr lang="fr-FR" smtClean="0"/>
              <a:pPr/>
              <a:t>25/01/2021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F08E4-93C6-4B1A-B0A5-1B25CC081B4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0062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505E6-0921-4235-A822-8DF9440BA8E7}" type="datetimeFigureOut">
              <a:rPr lang="fr-FR" smtClean="0"/>
              <a:pPr/>
              <a:t>25/01/2021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F08E4-93C6-4B1A-B0A5-1B25CC081B4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9905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505E6-0921-4235-A822-8DF9440BA8E7}" type="datetimeFigureOut">
              <a:rPr lang="fr-FR" smtClean="0"/>
              <a:pPr/>
              <a:t>25/01/2021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F08E4-93C6-4B1A-B0A5-1B25CC081B4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5529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505E6-0921-4235-A822-8DF9440BA8E7}" type="datetimeFigureOut">
              <a:rPr lang="fr-FR" smtClean="0"/>
              <a:pPr/>
              <a:t>25/01/2021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F08E4-93C6-4B1A-B0A5-1B25CC081B4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299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505E6-0921-4235-A822-8DF9440BA8E7}" type="datetimeFigureOut">
              <a:rPr lang="fr-FR" smtClean="0"/>
              <a:pPr/>
              <a:t>25/01/2021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F08E4-93C6-4B1A-B0A5-1B25CC081B4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8197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505E6-0921-4235-A822-8DF9440BA8E7}" type="datetimeFigureOut">
              <a:rPr lang="fr-FR" smtClean="0"/>
              <a:pPr/>
              <a:t>25/01/2021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F08E4-93C6-4B1A-B0A5-1B25CC081B4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9722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505E6-0921-4235-A822-8DF9440BA8E7}" type="datetimeFigureOut">
              <a:rPr lang="fr-FR" smtClean="0"/>
              <a:pPr/>
              <a:t>25/01/2021</a:t>
            </a:fld>
            <a:endParaRPr lang="fr-F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F08E4-93C6-4B1A-B0A5-1B25CC081B4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4900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505E6-0921-4235-A822-8DF9440BA8E7}" type="datetimeFigureOut">
              <a:rPr lang="fr-FR" smtClean="0"/>
              <a:pPr/>
              <a:t>25/01/2021</a:t>
            </a:fld>
            <a:endParaRPr lang="fr-F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F08E4-93C6-4B1A-B0A5-1B25CC081B4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3304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505E6-0921-4235-A822-8DF9440BA8E7}" type="datetimeFigureOut">
              <a:rPr lang="fr-FR" smtClean="0"/>
              <a:pPr/>
              <a:t>25/01/2021</a:t>
            </a:fld>
            <a:endParaRPr lang="fr-F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F08E4-93C6-4B1A-B0A5-1B25CC081B4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3918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505E6-0921-4235-A822-8DF9440BA8E7}" type="datetimeFigureOut">
              <a:rPr lang="fr-FR" smtClean="0"/>
              <a:pPr/>
              <a:t>25/01/2021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F08E4-93C6-4B1A-B0A5-1B25CC081B4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5157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CE505E6-0921-4235-A822-8DF9440BA8E7}" type="datetimeFigureOut">
              <a:rPr lang="fr-FR" smtClean="0"/>
              <a:pPr/>
              <a:t>25/01/2021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F08E4-93C6-4B1A-B0A5-1B25CC081B4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96113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51520" y="1700808"/>
            <a:ext cx="8352928" cy="1492398"/>
          </a:xfrm>
        </p:spPr>
        <p:txBody>
          <a:bodyPr>
            <a:normAutofit/>
          </a:bodyPr>
          <a:lstStyle/>
          <a:p>
            <a:pPr algn="ctr"/>
            <a:r>
              <a:rPr lang="ar-DZ" sz="8800" b="1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المحاضرة </a:t>
            </a:r>
            <a:r>
              <a:rPr lang="ar-DZ" sz="8800" b="1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السادسة</a:t>
            </a:r>
            <a:endParaRPr lang="fr-FR" sz="8800" dirty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47664" y="3645024"/>
            <a:ext cx="6620968" cy="2232248"/>
          </a:xfrm>
        </p:spPr>
        <p:txBody>
          <a:bodyPr>
            <a:noAutofit/>
          </a:bodyPr>
          <a:lstStyle/>
          <a:p>
            <a:pPr algn="ctr" rtl="1"/>
            <a:r>
              <a:rPr lang="ar-DZ" sz="96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القوة</a:t>
            </a:r>
            <a:endParaRPr lang="fr-FR" sz="60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ctr" rtl="1"/>
            <a:r>
              <a:rPr lang="ar-DZ" sz="60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fr-FR" sz="6000" b="1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la force</a:t>
            </a:r>
            <a:endParaRPr lang="fr-FR" sz="6000" dirty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07504" y="1700808"/>
            <a:ext cx="8928992" cy="5157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899592" y="548680"/>
            <a:ext cx="7055380" cy="744034"/>
          </a:xfrm>
        </p:spPr>
        <p:txBody>
          <a:bodyPr/>
          <a:lstStyle/>
          <a:p>
            <a:pPr algn="ctr" rtl="1"/>
            <a:r>
              <a:rPr lang="ar-DZ" sz="5400" b="1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الوظائف الميكانيكية </a:t>
            </a:r>
            <a:r>
              <a:rPr lang="ar-DZ" sz="54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للقوة</a:t>
            </a:r>
            <a:endParaRPr lang="fr-FR" sz="5400" dirty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772622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357166"/>
            <a:ext cx="8784976" cy="6286544"/>
          </a:xfrm>
        </p:spPr>
        <p:txBody>
          <a:bodyPr>
            <a:noAutofit/>
          </a:bodyPr>
          <a:lstStyle/>
          <a:p>
            <a:pPr marL="0" indent="0" algn="ctr" rtl="1">
              <a:buNone/>
            </a:pPr>
            <a:r>
              <a:rPr lang="ar-DZ" sz="4000" b="1" dirty="0">
                <a:latin typeface="Traditional Arabic" pitchFamily="18" charset="-78"/>
                <a:cs typeface="Traditional Arabic" pitchFamily="18" charset="-78"/>
              </a:rPr>
              <a:t>بالنظر إلى الأهمية و الحاجة القصوى للقوة في مختلف الميادين </a:t>
            </a: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فقد </a:t>
            </a:r>
            <a:r>
              <a:rPr lang="ar-DZ" sz="4000" b="1" dirty="0">
                <a:latin typeface="Traditional Arabic" pitchFamily="18" charset="-78"/>
                <a:cs typeface="Traditional Arabic" pitchFamily="18" charset="-78"/>
              </a:rPr>
              <a:t>شكلت محور معظم الدراسات في العديد من التخصصات </a:t>
            </a: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وخاصة </a:t>
            </a:r>
            <a:r>
              <a:rPr lang="ar-DZ" sz="4000" b="1" dirty="0">
                <a:latin typeface="Traditional Arabic" pitchFamily="18" charset="-78"/>
                <a:cs typeface="Traditional Arabic" pitchFamily="18" charset="-78"/>
              </a:rPr>
              <a:t>في العلوم الفيزيائية و الهندسة إلى غاية القرن السابع عشر حيث </a:t>
            </a: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خلص</a:t>
            </a:r>
            <a:r>
              <a:rPr lang="ar-SA" sz="40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4000" b="1" dirty="0">
                <a:latin typeface="Traditional Arabic" pitchFamily="18" charset="-78"/>
                <a:cs typeface="Traditional Arabic" pitchFamily="18" charset="-78"/>
              </a:rPr>
              <a:t>العالم </a:t>
            </a: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الإنجليزي</a:t>
            </a:r>
          </a:p>
          <a:p>
            <a:pPr marL="0" indent="0" algn="ctr" rtl="1">
              <a:buNone/>
            </a:pP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    </a:t>
            </a:r>
            <a:r>
              <a:rPr lang="ar-SA" sz="4000" b="1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1642</a:t>
            </a:r>
            <a:r>
              <a:rPr lang="fr-FR" sz="40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Isaac</a:t>
            </a:r>
            <a:r>
              <a:rPr lang="fr-FR" sz="40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fr-FR" sz="40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Newton</a:t>
            </a:r>
            <a:r>
              <a:rPr lang="ar-SA" sz="40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1727</a:t>
            </a:r>
            <a:r>
              <a:rPr lang="ar-DZ" sz="40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   </a:t>
            </a:r>
            <a:endParaRPr lang="ar-SA" sz="4000" b="1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0" indent="0" algn="ctr" rtl="1">
              <a:buNone/>
            </a:pP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إلى </a:t>
            </a:r>
            <a:r>
              <a:rPr lang="ar-DZ" sz="4000" b="1" dirty="0">
                <a:latin typeface="Traditional Arabic" pitchFamily="18" charset="-78"/>
                <a:cs typeface="Traditional Arabic" pitchFamily="18" charset="-78"/>
              </a:rPr>
              <a:t>وضع ثلاثة قوانين أساسية للحركة و التي تمثل الإطار النظري للقوة و مختلف خصائصها خلال الحركة بصورة عامة </a:t>
            </a:r>
            <a:r>
              <a:rPr lang="ar-SA" sz="4000" b="1" dirty="0" smtClean="0">
                <a:latin typeface="Traditional Arabic" pitchFamily="18" charset="-78"/>
                <a:cs typeface="Traditional Arabic" pitchFamily="18" charset="-78"/>
              </a:rPr>
              <a:t>، </a:t>
            </a: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و </a:t>
            </a:r>
            <a:r>
              <a:rPr lang="ar-DZ" sz="4000" b="1" dirty="0">
                <a:latin typeface="Traditional Arabic" pitchFamily="18" charset="-78"/>
                <a:cs typeface="Traditional Arabic" pitchFamily="18" charset="-78"/>
              </a:rPr>
              <a:t>التي يمكن الاستفادة منها في دراستنا للحركات الرياضية في مجال </a:t>
            </a: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الميكانيك الحيوية </a:t>
            </a:r>
            <a:r>
              <a:rPr lang="ar-DZ" sz="4000" b="1" dirty="0">
                <a:latin typeface="Traditional Arabic" pitchFamily="18" charset="-78"/>
                <a:cs typeface="Traditional Arabic" pitchFamily="18" charset="-78"/>
              </a:rPr>
              <a:t>،والتي سوف نتطرق لها بالتفصيل لاحقا.</a:t>
            </a:r>
            <a:endParaRPr lang="fr-FR" sz="4000" b="1" dirty="0"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1232" y="116632"/>
            <a:ext cx="8229600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ar-DZ" sz="4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خصائص القوة</a:t>
            </a:r>
            <a:endParaRPr lang="fr-FR" sz="4800" dirty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980728"/>
            <a:ext cx="9036496" cy="5429288"/>
          </a:xfrm>
        </p:spPr>
        <p:txBody>
          <a:bodyPr>
            <a:noAutofit/>
          </a:bodyPr>
          <a:lstStyle/>
          <a:p>
            <a:pPr algn="r" rtl="1">
              <a:buNone/>
            </a:pP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تتحرك </a:t>
            </a:r>
            <a:r>
              <a:rPr lang="ar-DZ" sz="3600" b="1" dirty="0">
                <a:latin typeface="Traditional Arabic" pitchFamily="18" charset="-78"/>
                <a:cs typeface="Traditional Arabic" pitchFamily="18" charset="-78"/>
              </a:rPr>
              <a:t>الأجسام تحت تأثير الشد </a:t>
            </a:r>
            <a:r>
              <a:rPr lang="ar-DZ" sz="3600" b="1" dirty="0" err="1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DZ" sz="3600" b="1" dirty="0">
                <a:latin typeface="Traditional Arabic" pitchFamily="18" charset="-78"/>
                <a:cs typeface="Traditional Arabic" pitchFamily="18" charset="-78"/>
              </a:rPr>
              <a:t> الدفع بمعنى وقوعها تحت تأثير قوى .</a:t>
            </a:r>
          </a:p>
          <a:p>
            <a:pPr algn="r" rtl="1">
              <a:buNone/>
            </a:pPr>
            <a:r>
              <a:rPr lang="ar-DZ" sz="3600" b="1" dirty="0">
                <a:latin typeface="Traditional Arabic" pitchFamily="18" charset="-78"/>
                <a:cs typeface="Traditional Arabic" pitchFamily="18" charset="-78"/>
              </a:rPr>
              <a:t>و تعرف القوة عموما بأنها الفعل الذي يحاول تغيير حالة سكون أو حركة الجسم المؤثر عليه </a:t>
            </a: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، </a:t>
            </a:r>
            <a:r>
              <a:rPr lang="ar-DZ" sz="3600" b="1" dirty="0">
                <a:latin typeface="Traditional Arabic" pitchFamily="18" charset="-78"/>
                <a:cs typeface="Traditional Arabic" pitchFamily="18" charset="-78"/>
              </a:rPr>
              <a:t>فالقوة إما تنتج شدا أو دفعا </a:t>
            </a: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لكي</a:t>
            </a:r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تسبب </a:t>
            </a:r>
            <a:r>
              <a:rPr lang="ar-DZ" sz="3600" b="1" dirty="0">
                <a:latin typeface="Traditional Arabic" pitchFamily="18" charset="-78"/>
                <a:cs typeface="Traditional Arabic" pitchFamily="18" charset="-78"/>
              </a:rPr>
              <a:t>الحركة أو توفر التأثير الكافي لثبات الأجسام </a:t>
            </a: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، </a:t>
            </a:r>
            <a:r>
              <a:rPr lang="ar-DZ" sz="3600" b="1" dirty="0">
                <a:latin typeface="Traditional Arabic" pitchFamily="18" charset="-78"/>
                <a:cs typeface="Traditional Arabic" pitchFamily="18" charset="-78"/>
              </a:rPr>
              <a:t>و إن كيفية التعرف على مدى تأثير القوى في أي جسم يتحدد بالكمية </a:t>
            </a: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أو</a:t>
            </a:r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مقدار </a:t>
            </a:r>
            <a:r>
              <a:rPr lang="ar-DZ" sz="3600" b="1" dirty="0">
                <a:latin typeface="Traditional Arabic" pitchFamily="18" charset="-78"/>
                <a:cs typeface="Traditional Arabic" pitchFamily="18" charset="-78"/>
              </a:rPr>
              <a:t>هذه القوة إلا أنه يتفق كل الباحثين في مجال الميكانيك على أن تحديد نوع </a:t>
            </a:r>
            <a:r>
              <a:rPr lang="ar-DZ" sz="3600" b="1" dirty="0" err="1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DZ" sz="3600" b="1" dirty="0">
                <a:latin typeface="Traditional Arabic" pitchFamily="18" charset="-78"/>
                <a:cs typeface="Traditional Arabic" pitchFamily="18" charset="-78"/>
              </a:rPr>
              <a:t> مسار الحركة لا يتوقف على المقادير </a:t>
            </a: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الكمية</a:t>
            </a:r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للقوى </a:t>
            </a:r>
            <a:r>
              <a:rPr lang="ar-DZ" sz="3600" b="1" dirty="0">
                <a:latin typeface="Traditional Arabic" pitchFamily="18" charset="-78"/>
                <a:cs typeface="Traditional Arabic" pitchFamily="18" charset="-78"/>
              </a:rPr>
              <a:t>فقط </a:t>
            </a:r>
            <a:r>
              <a:rPr lang="ar-DZ" sz="3600" b="1" dirty="0" err="1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DZ" sz="3600" b="1" dirty="0">
                <a:latin typeface="Traditional Arabic" pitchFamily="18" charset="-78"/>
                <a:cs typeface="Traditional Arabic" pitchFamily="18" charset="-78"/>
              </a:rPr>
              <a:t> إنما تتأثر </a:t>
            </a: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بعض</a:t>
            </a:r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الخصائص </a:t>
            </a:r>
            <a:r>
              <a:rPr lang="ar-DZ" sz="3600" b="1" dirty="0">
                <a:latin typeface="Traditional Arabic" pitchFamily="18" charset="-78"/>
                <a:cs typeface="Traditional Arabic" pitchFamily="18" charset="-78"/>
              </a:rPr>
              <a:t>الأخرى للقوة </a:t>
            </a:r>
            <a:r>
              <a:rPr lang="ar-DZ" sz="3600" b="1" dirty="0" err="1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DZ" sz="3600" b="1" dirty="0">
                <a:latin typeface="Traditional Arabic" pitchFamily="18" charset="-78"/>
                <a:cs typeface="Traditional Arabic" pitchFamily="18" charset="-78"/>
              </a:rPr>
              <a:t> التي تعتبر كذلك أحد محددات الإنجاز الحركي </a:t>
            </a:r>
            <a:r>
              <a:rPr lang="ar-DZ" sz="3600" b="1" dirty="0" err="1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DZ" sz="3600" b="1" dirty="0">
                <a:latin typeface="Traditional Arabic" pitchFamily="18" charset="-78"/>
                <a:cs typeface="Traditional Arabic" pitchFamily="18" charset="-78"/>
              </a:rPr>
              <a:t> التي تتمثل :</a:t>
            </a:r>
          </a:p>
          <a:p>
            <a:pPr algn="r" rtl="1">
              <a:buNone/>
            </a:pP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endParaRPr lang="fr-FR" sz="3600" b="1" dirty="0"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214290"/>
            <a:ext cx="8893652" cy="6455070"/>
          </a:xfrm>
        </p:spPr>
        <p:txBody>
          <a:bodyPr>
            <a:noAutofit/>
          </a:bodyPr>
          <a:lstStyle/>
          <a:p>
            <a:pPr algn="ctr" rtl="1">
              <a:buNone/>
            </a:pP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- </a:t>
            </a:r>
            <a:r>
              <a:rPr lang="ar-DZ" sz="4000" b="1" dirty="0" smtClean="0">
                <a:solidFill>
                  <a:srgbClr val="00B0F0"/>
                </a:solidFill>
                <a:latin typeface="Traditional Arabic" pitchFamily="18" charset="-78"/>
                <a:cs typeface="Traditional Arabic" pitchFamily="18" charset="-78"/>
              </a:rPr>
              <a:t>المقدار </a:t>
            </a:r>
            <a:r>
              <a:rPr lang="ar-DZ" sz="4000" b="1" dirty="0" smtClean="0">
                <a:solidFill>
                  <a:srgbClr val="00B0F0"/>
                </a:solidFill>
                <a:latin typeface="Traditional Arabic" pitchFamily="18" charset="-78"/>
                <a:cs typeface="Traditional Arabic" pitchFamily="18" charset="-78"/>
              </a:rPr>
              <a:t>الذي تتأثر به القوة </a:t>
            </a:r>
            <a:r>
              <a:rPr lang="fr-FR" sz="4000" b="1" dirty="0" smtClean="0">
                <a:latin typeface="Traditional Arabic" pitchFamily="18" charset="-78"/>
                <a:cs typeface="Traditional Arabic" pitchFamily="18" charset="-78"/>
              </a:rPr>
              <a:t>la quantité.</a:t>
            </a:r>
          </a:p>
          <a:p>
            <a:pPr algn="ctr" rtl="1">
              <a:buNone/>
            </a:pP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- </a:t>
            </a:r>
            <a:r>
              <a:rPr lang="ar-DZ" sz="4000" b="1" dirty="0" smtClean="0">
                <a:solidFill>
                  <a:srgbClr val="00B0F0"/>
                </a:solidFill>
                <a:latin typeface="Traditional Arabic" pitchFamily="18" charset="-78"/>
                <a:cs typeface="Traditional Arabic" pitchFamily="18" charset="-78"/>
              </a:rPr>
              <a:t>نقطة تأثير القوة </a:t>
            </a:r>
            <a:r>
              <a:rPr lang="fr-FR" sz="4000" b="1" dirty="0" smtClean="0">
                <a:latin typeface="Traditional Arabic" pitchFamily="18" charset="-78"/>
                <a:cs typeface="Traditional Arabic" pitchFamily="18" charset="-78"/>
              </a:rPr>
              <a:t>le point d’application.</a:t>
            </a:r>
          </a:p>
          <a:p>
            <a:pPr algn="ctr" rtl="1">
              <a:buNone/>
            </a:pP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-</a:t>
            </a:r>
            <a:r>
              <a:rPr lang="ar-DZ" sz="4000" b="1" dirty="0" smtClean="0">
                <a:solidFill>
                  <a:srgbClr val="00B0F0"/>
                </a:solidFill>
                <a:latin typeface="Traditional Arabic" pitchFamily="18" charset="-78"/>
                <a:cs typeface="Traditional Arabic" pitchFamily="18" charset="-78"/>
              </a:rPr>
              <a:t>اتجاه </a:t>
            </a:r>
            <a:r>
              <a:rPr lang="ar-DZ" sz="4000" b="1" dirty="0" smtClean="0">
                <a:solidFill>
                  <a:srgbClr val="00B0F0"/>
                </a:solidFill>
                <a:latin typeface="Traditional Arabic" pitchFamily="18" charset="-78"/>
                <a:cs typeface="Traditional Arabic" pitchFamily="18" charset="-78"/>
              </a:rPr>
              <a:t>عمل القوة </a:t>
            </a:r>
            <a:r>
              <a:rPr lang="fr-FR" sz="4000" b="1" dirty="0" smtClean="0">
                <a:latin typeface="Traditional Arabic" pitchFamily="18" charset="-78"/>
                <a:cs typeface="Traditional Arabic" pitchFamily="18" charset="-78"/>
              </a:rPr>
              <a:t>la direction</a:t>
            </a:r>
            <a:endParaRPr lang="ar-SA" sz="40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ctr" rtl="1">
              <a:buNone/>
            </a:pP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و </a:t>
            </a:r>
            <a:r>
              <a:rPr lang="ar-DZ" sz="4000" b="1" dirty="0">
                <a:latin typeface="Traditional Arabic" pitchFamily="18" charset="-78"/>
                <a:cs typeface="Traditional Arabic" pitchFamily="18" charset="-78"/>
              </a:rPr>
              <a:t>يجب التأكيد على أن التغيير في أي من الخصائص السابقة فسيؤثر حتما على طبيعة الحركة </a:t>
            </a:r>
            <a:r>
              <a:rPr lang="ar-DZ" sz="4000" b="1" dirty="0" err="1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DZ" sz="4000" b="1" dirty="0">
                <a:latin typeface="Traditional Arabic" pitchFamily="18" charset="-78"/>
                <a:cs typeface="Traditional Arabic" pitchFamily="18" charset="-78"/>
              </a:rPr>
              <a:t> الذي هو ناتج عن التغيير </a:t>
            </a: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الحاصل</a:t>
            </a:r>
            <a:r>
              <a:rPr lang="ar-SA" sz="40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في </a:t>
            </a:r>
            <a:r>
              <a:rPr lang="ar-DZ" sz="4000" b="1" dirty="0">
                <a:latin typeface="Traditional Arabic" pitchFamily="18" charset="-78"/>
                <a:cs typeface="Traditional Arabic" pitchFamily="18" charset="-78"/>
              </a:rPr>
              <a:t>طبيعة القوى </a:t>
            </a:r>
            <a:r>
              <a:rPr lang="ar-SA" sz="4000" b="1" dirty="0" smtClean="0">
                <a:latin typeface="Traditional Arabic" pitchFamily="18" charset="-78"/>
                <a:cs typeface="Traditional Arabic" pitchFamily="18" charset="-78"/>
              </a:rPr>
              <a:t>،</a:t>
            </a: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4000" b="1" dirty="0">
                <a:latin typeface="Traditional Arabic" pitchFamily="18" charset="-78"/>
                <a:cs typeface="Traditional Arabic" pitchFamily="18" charset="-78"/>
              </a:rPr>
              <a:t>و يجب الإشارة إلى أن قوى الجاذبية تمثل أحد القوى الخارجية التي </a:t>
            </a: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تؤثر </a:t>
            </a:r>
            <a:r>
              <a:rPr lang="ar-DZ" sz="4000" b="1" dirty="0">
                <a:latin typeface="Traditional Arabic" pitchFamily="18" charset="-78"/>
                <a:cs typeface="Traditional Arabic" pitchFamily="18" charset="-78"/>
              </a:rPr>
              <a:t>في الجسم بصفة دائمة في جميع </a:t>
            </a: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الأداءات</a:t>
            </a:r>
            <a:r>
              <a:rPr lang="ar-SA" sz="40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الحركية </a:t>
            </a:r>
            <a:r>
              <a:rPr lang="ar-DZ" sz="4000" b="1" dirty="0">
                <a:latin typeface="Traditional Arabic" pitchFamily="18" charset="-78"/>
                <a:cs typeface="Traditional Arabic" pitchFamily="18" charset="-78"/>
              </a:rPr>
              <a:t>و التي سوف نتطرق لها في موضوع آخر خلال دراستنا للأداءات الحركية تحت تأثير أهم القوى المحددة لطبيعة </a:t>
            </a:r>
            <a:r>
              <a:rPr lang="ar-DZ" sz="4000" b="1" dirty="0" err="1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DZ" sz="4000" b="1" dirty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مسار</a:t>
            </a:r>
            <a:r>
              <a:rPr lang="ar-SA" sz="40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الحركات </a:t>
            </a:r>
            <a:r>
              <a:rPr lang="ar-DZ" sz="4000" b="1" dirty="0">
                <a:latin typeface="Traditional Arabic" pitchFamily="18" charset="-78"/>
                <a:cs typeface="Traditional Arabic" pitchFamily="18" charset="-78"/>
              </a:rPr>
              <a:t>الرياضية .</a:t>
            </a:r>
            <a:endParaRPr lang="fr-FR" sz="4000" b="1" dirty="0"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227141"/>
            <a:ext cx="7055380" cy="833142"/>
          </a:xfrm>
        </p:spPr>
        <p:txBody>
          <a:bodyPr>
            <a:noAutofit/>
          </a:bodyPr>
          <a:lstStyle/>
          <a:p>
            <a:pPr algn="ctr"/>
            <a:r>
              <a:rPr lang="ar-DZ" sz="40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القوة وعلم الميكانيك</a:t>
            </a:r>
            <a:br>
              <a:rPr lang="ar-DZ" sz="40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</a:br>
            <a:endParaRPr lang="fr-FR" sz="4000" dirty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1073449"/>
            <a:ext cx="8643998" cy="5143536"/>
          </a:xfrm>
        </p:spPr>
        <p:txBody>
          <a:bodyPr>
            <a:normAutofit/>
          </a:bodyPr>
          <a:lstStyle/>
          <a:p>
            <a:pPr algn="ctr" rtl="1">
              <a:buNone/>
            </a:pP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في </a:t>
            </a: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علم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الميكانيك </a:t>
            </a: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تصنف القوة على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أنها المتجه  </a:t>
            </a:r>
            <a:r>
              <a:rPr lang="fr-FR" sz="2800" b="1" dirty="0" smtClean="0">
                <a:latin typeface="Traditional Arabic" pitchFamily="18" charset="-78"/>
                <a:cs typeface="Traditional Arabic" pitchFamily="18" charset="-78"/>
              </a:rPr>
              <a:t>Vecteur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 أي </a:t>
            </a: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بها درجة أو مستوى معين </a:t>
            </a:r>
            <a:r>
              <a:rPr lang="fr-FR" sz="2800" b="1" dirty="0">
                <a:latin typeface="Traditional Arabic" pitchFamily="18" charset="-78"/>
                <a:cs typeface="Traditional Arabic" pitchFamily="18" charset="-78"/>
              </a:rPr>
              <a:t>Magnitude </a:t>
            </a: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ولها أيضا اتجاه.</a:t>
            </a:r>
          </a:p>
          <a:p>
            <a:pPr algn="ctr" rtl="1">
              <a:buNone/>
            </a:pP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يستخدم رمز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السهم </a:t>
            </a: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     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كإشارة </a:t>
            </a: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لتوضح جميع مواصفات القوة وذلك على النحو التالي:</a:t>
            </a:r>
          </a:p>
          <a:p>
            <a:pPr algn="ctr" rtl="1">
              <a:buNone/>
            </a:pP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- رأس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السهم         </a:t>
            </a: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يمثل </a:t>
            </a:r>
            <a:r>
              <a:rPr lang="ar-DZ" sz="2800" b="1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اتجاه القوة</a:t>
            </a: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.</a:t>
            </a:r>
          </a:p>
          <a:p>
            <a:pPr algn="ctr" rtl="1">
              <a:buNone/>
            </a:pP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- ذيل السهم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                  يمثل </a:t>
            </a:r>
            <a:r>
              <a:rPr lang="ar-DZ" sz="2800" b="1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نقطة بداية تأثير القوة</a:t>
            </a: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.</a:t>
            </a:r>
          </a:p>
          <a:p>
            <a:pPr algn="ctr" rtl="1">
              <a:buNone/>
            </a:pP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- طول السهم يمثل </a:t>
            </a:r>
            <a:r>
              <a:rPr lang="ar-DZ" sz="2800" b="1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حجم أو كمية القوة</a:t>
            </a: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.</a:t>
            </a:r>
          </a:p>
          <a:p>
            <a:pPr algn="ctr" rtl="1">
              <a:buNone/>
            </a:pP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عادة</a:t>
            </a: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، في علم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الميكانيك </a:t>
            </a: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يتم استخدام وحدات قياس خاصة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(مربعات) </a:t>
            </a: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للدلالة على وحدة قوة معين، مثال كل مربع 5 كغم</a:t>
            </a:r>
          </a:p>
          <a:p>
            <a:pPr algn="ctr" rtl="1">
              <a:buNone/>
            </a:pP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وبالتالي </a:t>
            </a: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إذا كان طول السهم يوازي ستة مربعات فإن القوة المؤثرة كانت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5×6 = </a:t>
            </a: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30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كغم</a:t>
            </a: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.</a:t>
            </a:r>
            <a:endParaRPr lang="fr-FR" sz="2800" b="1" dirty="0">
              <a:latin typeface="Traditional Arabic" pitchFamily="18" charset="-78"/>
              <a:cs typeface="Traditional Arabic" pitchFamily="18" charset="-78"/>
            </a:endParaRPr>
          </a:p>
        </p:txBody>
      </p:sp>
      <p:cxnSp>
        <p:nvCxnSpPr>
          <p:cNvPr id="5" name="Connecteur droit avec flèche 4"/>
          <p:cNvCxnSpPr/>
          <p:nvPr/>
        </p:nvCxnSpPr>
        <p:spPr>
          <a:xfrm>
            <a:off x="6228184" y="2348880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>
            <a:off x="4326311" y="2852936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 flipH="1">
            <a:off x="4897815" y="3429000"/>
            <a:ext cx="75202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 rot="5400000">
            <a:off x="4654531" y="3428206"/>
            <a:ext cx="428628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pPr algn="ctr" rtl="1"/>
            <a:r>
              <a:rPr lang="ar-DZ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مفهوم محصلة القوة </a:t>
            </a:r>
            <a:r>
              <a:rPr lang="fr-FR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Force Résultants</a:t>
            </a:r>
            <a:br>
              <a:rPr lang="fr-FR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</a:br>
            <a:endParaRPr lang="fr-FR" dirty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071546"/>
            <a:ext cx="8785735" cy="5429288"/>
          </a:xfrm>
        </p:spPr>
        <p:txBody>
          <a:bodyPr>
            <a:noAutofit/>
          </a:bodyPr>
          <a:lstStyle/>
          <a:p>
            <a:pPr algn="ctr" rtl="1">
              <a:buNone/>
            </a:pP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القوة </a:t>
            </a:r>
            <a:r>
              <a:rPr lang="ar-DZ" sz="3600" b="1" dirty="0">
                <a:latin typeface="Traditional Arabic" pitchFamily="18" charset="-78"/>
                <a:cs typeface="Traditional Arabic" pitchFamily="18" charset="-78"/>
              </a:rPr>
              <a:t>المحدثة للحركة إما تكون متوازية وتعمل في اتجاه واحد أو تكون باتجاهات </a:t>
            </a: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متعارضة</a:t>
            </a:r>
            <a:r>
              <a:rPr lang="ar-DZ" sz="3600" b="1" dirty="0">
                <a:latin typeface="Traditional Arabic" pitchFamily="18" charset="-78"/>
                <a:cs typeface="Traditional Arabic" pitchFamily="18" charset="-78"/>
              </a:rPr>
              <a:t>، </a:t>
            </a: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ومحصلة </a:t>
            </a:r>
            <a:r>
              <a:rPr lang="ar-DZ" sz="3600" b="1" dirty="0">
                <a:latin typeface="Traditional Arabic" pitchFamily="18" charset="-78"/>
                <a:cs typeface="Traditional Arabic" pitchFamily="18" charset="-78"/>
              </a:rPr>
              <a:t>القوة المؤثرة على </a:t>
            </a: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الحركة</a:t>
            </a:r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هي </a:t>
            </a:r>
            <a:r>
              <a:rPr lang="ar-DZ" sz="3600" b="1" dirty="0">
                <a:latin typeface="Traditional Arabic" pitchFamily="18" charset="-78"/>
                <a:cs typeface="Traditional Arabic" pitchFamily="18" charset="-78"/>
              </a:rPr>
              <a:t>ببساطة حاصل جميع </a:t>
            </a: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القوى </a:t>
            </a:r>
            <a:r>
              <a:rPr lang="ar-DZ" sz="3600" b="1" dirty="0">
                <a:latin typeface="Traditional Arabic" pitchFamily="18" charset="-78"/>
                <a:cs typeface="Traditional Arabic" pitchFamily="18" charset="-78"/>
              </a:rPr>
              <a:t>المؤثرة في اتجاه واحد، ولكن إذا كان القوة المؤثرة تعمل في اتجاهات مختلفة، فإن محصلة القوة </a:t>
            </a: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هو</a:t>
            </a:r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قيم </a:t>
            </a:r>
            <a:r>
              <a:rPr lang="ar-DZ" sz="3600" b="1" dirty="0">
                <a:latin typeface="Traditional Arabic" pitchFamily="18" charset="-78"/>
                <a:cs typeface="Traditional Arabic" pitchFamily="18" charset="-78"/>
              </a:rPr>
              <a:t>تفاعل القوتين في الاتجاهات المتعاكسة أو الغير موازية وهذا التفاعل ومحصلته يمكن معرفته بسهولة من خلال رسم </a:t>
            </a: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خطوط</a:t>
            </a:r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متوازية </a:t>
            </a:r>
            <a:r>
              <a:rPr lang="ar-DZ" sz="3600" b="1" dirty="0">
                <a:latin typeface="Traditional Arabic" pitchFamily="18" charset="-78"/>
                <a:cs typeface="Traditional Arabic" pitchFamily="18" charset="-78"/>
              </a:rPr>
              <a:t>بين القوتين.</a:t>
            </a:r>
          </a:p>
          <a:p>
            <a:pPr algn="ctr" rtl="1">
              <a:buNone/>
            </a:pPr>
            <a:r>
              <a:rPr lang="ar-DZ" sz="3600" b="1" dirty="0">
                <a:latin typeface="Traditional Arabic" pitchFamily="18" charset="-78"/>
                <a:cs typeface="Traditional Arabic" pitchFamily="18" charset="-78"/>
              </a:rPr>
              <a:t>مثال:</a:t>
            </a:r>
          </a:p>
          <a:p>
            <a:pPr algn="ctr" rtl="1">
              <a:buNone/>
            </a:pPr>
            <a:r>
              <a:rPr lang="ar-DZ" sz="3600" b="1" dirty="0">
                <a:latin typeface="Traditional Arabic" pitchFamily="18" charset="-78"/>
                <a:cs typeface="Traditional Arabic" pitchFamily="18" charset="-78"/>
              </a:rPr>
              <a:t>قوة باتجاه الشرق وقوة باتجاه الشمال </a:t>
            </a:r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(</a:t>
            </a: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للأعلى</a:t>
            </a:r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)</a:t>
            </a: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600" b="1" dirty="0">
                <a:latin typeface="Traditional Arabic" pitchFamily="18" charset="-78"/>
                <a:cs typeface="Traditional Arabic" pitchFamily="18" charset="-78"/>
              </a:rPr>
              <a:t>إذا أثرت على نفس الجسم وبنفس المكان فإن محصلة القوة تكون كما يلي:</a:t>
            </a:r>
            <a:endParaRPr lang="fr-FR" sz="3600" b="1" dirty="0"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85728"/>
            <a:ext cx="8329642" cy="5840435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ar-DZ" sz="4000" b="1" dirty="0">
                <a:latin typeface="Traditional Arabic" pitchFamily="18" charset="-78"/>
                <a:cs typeface="Traditional Arabic" pitchFamily="18" charset="-78"/>
              </a:rPr>
              <a:t>حيث </a:t>
            </a: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أن: </a:t>
            </a:r>
            <a:r>
              <a:rPr lang="fr-FR" sz="4000" b="1" dirty="0" smtClean="0">
                <a:latin typeface="Traditional Arabic" pitchFamily="18" charset="-78"/>
                <a:cs typeface="Traditional Arabic" pitchFamily="18" charset="-78"/>
              </a:rPr>
              <a:t>F </a:t>
            </a: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 هي </a:t>
            </a:r>
            <a:r>
              <a:rPr lang="ar-DZ" sz="4000" b="1" dirty="0">
                <a:latin typeface="Traditional Arabic" pitchFamily="18" charset="-78"/>
                <a:cs typeface="Traditional Arabic" pitchFamily="18" charset="-78"/>
              </a:rPr>
              <a:t>محصلة كل من </a:t>
            </a:r>
            <a:r>
              <a:rPr lang="fr-FR" sz="4000" b="1" dirty="0" smtClean="0">
                <a:latin typeface="Traditional Arabic" pitchFamily="18" charset="-78"/>
                <a:cs typeface="Traditional Arabic" pitchFamily="18" charset="-78"/>
              </a:rPr>
              <a:t> F2 </a:t>
            </a: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fr-FR" sz="4000" b="1" dirty="0" smtClean="0">
                <a:latin typeface="Traditional Arabic" pitchFamily="18" charset="-78"/>
                <a:cs typeface="Traditional Arabic" pitchFamily="18" charset="-78"/>
              </a:rPr>
              <a:t> F1</a:t>
            </a:r>
            <a:r>
              <a:rPr lang="fr-FR" sz="4000" b="1" dirty="0" smtClean="0"/>
              <a:t> </a:t>
            </a:r>
            <a:endParaRPr lang="ar-DZ" sz="4000" b="1" dirty="0" smtClean="0"/>
          </a:p>
          <a:p>
            <a:pPr algn="r" rtl="1">
              <a:buNone/>
            </a:pPr>
            <a:r>
              <a:rPr lang="ar-DZ" sz="3600" b="1" dirty="0">
                <a:latin typeface="Traditional Arabic" pitchFamily="18" charset="-78"/>
                <a:cs typeface="Traditional Arabic" pitchFamily="18" charset="-78"/>
              </a:rPr>
              <a:t>و يمكن قياس محصلة القوة باستخدام قوانين المثلثات ومتوازيات الأضلاع وجيوب الزوايا</a:t>
            </a: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.</a:t>
            </a:r>
          </a:p>
          <a:p>
            <a:pPr algn="r" rtl="1">
              <a:buNone/>
            </a:pPr>
            <a:endParaRPr lang="ar-DZ" sz="4000" dirty="0"/>
          </a:p>
          <a:p>
            <a:pPr algn="r" rtl="1">
              <a:buNone/>
            </a:pPr>
            <a:endParaRPr lang="fr-FR" sz="4000" dirty="0"/>
          </a:p>
        </p:txBody>
      </p:sp>
      <p:cxnSp>
        <p:nvCxnSpPr>
          <p:cNvPr id="6" name="Connecteur droit avec flèche 5"/>
          <p:cNvCxnSpPr/>
          <p:nvPr/>
        </p:nvCxnSpPr>
        <p:spPr>
          <a:xfrm>
            <a:off x="2357422" y="4643446"/>
            <a:ext cx="3071834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 rot="5400000" flipH="1" flipV="1">
            <a:off x="1322365" y="3606801"/>
            <a:ext cx="2071702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 flipV="1">
            <a:off x="2357422" y="2500306"/>
            <a:ext cx="3214710" cy="21431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4" name="ZoneTexte 23"/>
          <p:cNvSpPr txBox="1"/>
          <p:nvPr/>
        </p:nvSpPr>
        <p:spPr>
          <a:xfrm>
            <a:off x="2143108" y="2000240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latin typeface="Traditional Arabic" pitchFamily="18" charset="-78"/>
                <a:cs typeface="Traditional Arabic" pitchFamily="18" charset="-78"/>
              </a:rPr>
              <a:t>f1</a:t>
            </a:r>
            <a:endParaRPr lang="fr-FR" sz="2400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25" name="ZoneTexte 24"/>
          <p:cNvSpPr txBox="1"/>
          <p:nvPr/>
        </p:nvSpPr>
        <p:spPr>
          <a:xfrm flipH="1">
            <a:off x="5643570" y="2071678"/>
            <a:ext cx="428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>
                <a:latin typeface="Traditional Arabic" pitchFamily="18" charset="-78"/>
                <a:cs typeface="Traditional Arabic" pitchFamily="18" charset="-78"/>
              </a:rPr>
              <a:t>f</a:t>
            </a:r>
            <a:endParaRPr lang="fr-FR" sz="3200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5572132" y="4429132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>
                <a:latin typeface="Traditional Arabic" pitchFamily="18" charset="-78"/>
                <a:cs typeface="Traditional Arabic" pitchFamily="18" charset="-78"/>
              </a:rPr>
              <a:t>f2</a:t>
            </a:r>
            <a:endParaRPr lang="fr-FR" sz="3200" dirty="0"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1560" y="172564"/>
            <a:ext cx="7055380" cy="576064"/>
          </a:xfrm>
        </p:spPr>
        <p:txBody>
          <a:bodyPr/>
          <a:lstStyle/>
          <a:p>
            <a:pPr algn="ctr"/>
            <a:r>
              <a:rPr lang="ar-DZ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ملاحظات هامة</a:t>
            </a:r>
            <a:endParaRPr lang="fr-FR" dirty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-11701" y="764704"/>
            <a:ext cx="9036496" cy="6093296"/>
          </a:xfrm>
        </p:spPr>
        <p:txBody>
          <a:bodyPr>
            <a:noAutofit/>
          </a:bodyPr>
          <a:lstStyle/>
          <a:p>
            <a:pPr algn="ctr" rtl="1">
              <a:buNone/>
            </a:pP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يجب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الأخذ بعين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الاعتبار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 هذه الملاحظات خلال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دراستنا أو تحليلنا للحركات الرياضية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والمتمثلة في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:</a:t>
            </a:r>
          </a:p>
          <a:p>
            <a:pPr algn="ctr" rtl="1">
              <a:buNone/>
            </a:pP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1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-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حركة الجسم لا تصبح قوة بحد ذاتها إلا إذا قام الجسم بالالتحام والاصطدام مع جسم آخر.</a:t>
            </a:r>
          </a:p>
          <a:p>
            <a:pPr algn="ctr" rtl="1">
              <a:buNone/>
            </a:pP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2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-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القوة لا يمكنها إحداث الحركة إلا إذا كانت هذه القوة أكبر من قوة القصور الذاتي للشيء المراد تحريكه مع إهمال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عامل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الاحتكاك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أي درجة مقاومة الحركة على سطح الحركة.</a:t>
            </a:r>
          </a:p>
          <a:p>
            <a:pPr algn="ctr" rtl="1">
              <a:buNone/>
            </a:pP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3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-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كل قوة لا تمر خلال محور الدوران 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(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مركز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ثقل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الجسم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)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تسمى بالقوة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اللامركزية</a:t>
            </a:r>
          </a:p>
          <a:p>
            <a:pPr algn="ctr" rtl="1">
              <a:buNone/>
            </a:pP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fr-FR" sz="3200" b="1" dirty="0">
                <a:latin typeface="Traditional Arabic" pitchFamily="18" charset="-78"/>
                <a:cs typeface="Traditional Arabic" pitchFamily="18" charset="-78"/>
              </a:rPr>
              <a:t>Excentrique force</a:t>
            </a:r>
          </a:p>
          <a:p>
            <a:pPr algn="ctr" rtl="1">
              <a:buNone/>
            </a:pP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4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-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اتجاه القوة المؤثرة على الجسم يتقرر على ضوئه نوع الحركة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(مستقيمة/دائرية)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أو كلاهما معا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.</a:t>
            </a:r>
            <a:endParaRPr lang="ar-DZ" sz="3200" b="1" dirty="0"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285728"/>
            <a:ext cx="9036496" cy="6167608"/>
          </a:xfrm>
        </p:spPr>
        <p:txBody>
          <a:bodyPr>
            <a:noAutofit/>
          </a:bodyPr>
          <a:lstStyle/>
          <a:p>
            <a:pPr lvl="0" algn="ctr" rtl="1">
              <a:buClr>
                <a:srgbClr val="1E5155">
                  <a:lumMod val="40000"/>
                  <a:lumOff val="60000"/>
                </a:srgbClr>
              </a:buClr>
              <a:buNone/>
            </a:pPr>
            <a:r>
              <a:rPr lang="ar-SA" sz="3200" b="1" dirty="0">
                <a:solidFill>
                  <a:prstClr val="white"/>
                </a:solidFill>
                <a:latin typeface="Traditional Arabic" pitchFamily="18" charset="-78"/>
                <a:cs typeface="Traditional Arabic" pitchFamily="18" charset="-78"/>
              </a:rPr>
              <a:t>5</a:t>
            </a:r>
            <a:r>
              <a:rPr lang="ar-DZ" sz="3200" b="1" dirty="0">
                <a:solidFill>
                  <a:prstClr val="white"/>
                </a:solidFill>
                <a:latin typeface="Traditional Arabic" pitchFamily="18" charset="-78"/>
                <a:cs typeface="Traditional Arabic" pitchFamily="18" charset="-78"/>
              </a:rPr>
              <a:t>- إذا أثرت القوة مباشرة على مركز الثقل فإن الجسم </a:t>
            </a:r>
            <a:r>
              <a:rPr lang="ar-DZ" sz="3200" b="1" dirty="0" smtClean="0">
                <a:solidFill>
                  <a:prstClr val="white"/>
                </a:solidFill>
                <a:latin typeface="Traditional Arabic" pitchFamily="18" charset="-78"/>
                <a:cs typeface="Traditional Arabic" pitchFamily="18" charset="-78"/>
              </a:rPr>
              <a:t>يتحرك </a:t>
            </a:r>
            <a:r>
              <a:rPr lang="ar-DZ" sz="3200" b="1" dirty="0">
                <a:solidFill>
                  <a:prstClr val="white"/>
                </a:solidFill>
                <a:latin typeface="Traditional Arabic" pitchFamily="18" charset="-78"/>
                <a:cs typeface="Traditional Arabic" pitchFamily="18" charset="-78"/>
              </a:rPr>
              <a:t>بخط مستقيم.</a:t>
            </a:r>
          </a:p>
          <a:p>
            <a:pPr lvl="0" algn="ctr" rtl="1">
              <a:buClr>
                <a:srgbClr val="1E5155">
                  <a:lumMod val="40000"/>
                  <a:lumOff val="60000"/>
                </a:srgbClr>
              </a:buClr>
              <a:buNone/>
            </a:pPr>
            <a:r>
              <a:rPr lang="ar-SA" sz="3200" b="1" dirty="0">
                <a:solidFill>
                  <a:prstClr val="white"/>
                </a:solidFill>
                <a:latin typeface="Traditional Arabic" pitchFamily="18" charset="-78"/>
                <a:cs typeface="Traditional Arabic" pitchFamily="18" charset="-78"/>
              </a:rPr>
              <a:t>6</a:t>
            </a:r>
            <a:r>
              <a:rPr lang="ar-DZ" sz="3200" b="1" dirty="0">
                <a:solidFill>
                  <a:prstClr val="white"/>
                </a:solidFill>
                <a:latin typeface="Traditional Arabic" pitchFamily="18" charset="-78"/>
                <a:cs typeface="Traditional Arabic" pitchFamily="18" charset="-78"/>
              </a:rPr>
              <a:t>- إذا أثرت القوة بعيدا عن مركز الثقل فإن الجسم يتحرك بخط مستقيم/منحني</a:t>
            </a:r>
            <a:r>
              <a:rPr lang="ar-DZ" sz="3200" b="1" dirty="0" smtClean="0">
                <a:solidFill>
                  <a:prstClr val="white"/>
                </a:solidFill>
                <a:latin typeface="Traditional Arabic" pitchFamily="18" charset="-78"/>
                <a:cs typeface="Traditional Arabic" pitchFamily="18" charset="-78"/>
              </a:rPr>
              <a:t>.</a:t>
            </a:r>
            <a:endParaRPr lang="ar-DZ" sz="32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ctr" rtl="1">
              <a:buNone/>
            </a:pP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7-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درجة تغيير سرعة الجسم الذي أثرت عليه القوة يعتمد على: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</a:p>
          <a:p>
            <a:pPr algn="ctr" rtl="1">
              <a:buNone/>
            </a:pP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القوة المؤثرة 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(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كمية أو مقدار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)</a:t>
            </a:r>
          </a:p>
          <a:p>
            <a:pPr algn="ctr" rtl="1">
              <a:buNone/>
            </a:pP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مدة استمرار تأثير القوة 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(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زمن تأثير القوة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)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.</a:t>
            </a:r>
            <a:endParaRPr lang="fr-FR" sz="32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ctr" rtl="1">
              <a:buNone/>
            </a:pP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8-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إذا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تم استخدام أكثر من قوة على التتابع وفي نفس الاتجاه فإن تسلسل القوى يؤثر على الحركة الناجمة وإذا كان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الهدف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إكساب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الجسم سرعة فإن استخدام القوة المحدثة للحركة يجب أن يكون متسلسلا بحيث تبدأ القوة الثانية في العمل مباشرة بعد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أن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تكون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القوة الأولى قد قامت بدورها تقريبا 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(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نهاية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مرحلة تأثير القوة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الأولى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)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.</a:t>
            </a:r>
            <a:endParaRPr lang="fr-FR" sz="3200" b="1" dirty="0"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7055380" cy="672026"/>
          </a:xfrm>
        </p:spPr>
        <p:txBody>
          <a:bodyPr/>
          <a:lstStyle/>
          <a:p>
            <a:pPr algn="ctr"/>
            <a:r>
              <a:rPr lang="ar-DZ" sz="4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أنواع القوة</a:t>
            </a:r>
            <a:endParaRPr lang="fr-FR" sz="4800" dirty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5328592"/>
          </a:xfrm>
        </p:spPr>
        <p:txBody>
          <a:bodyPr>
            <a:noAutofit/>
          </a:bodyPr>
          <a:lstStyle/>
          <a:p>
            <a:pPr marL="0" indent="0" algn="ctr" rtl="1">
              <a:buNone/>
            </a:pP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يختلف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تأثير القوة التي يؤثر بها أي جسم على آخر </a:t>
            </a:r>
            <a:r>
              <a:rPr lang="ar-DZ" sz="3200" b="1" dirty="0" err="1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 من حالة لأخرى، مما يؤدي إلى تعدد وتنوع القوى واختلاف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مقاديرها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كذا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مظاهرها والتي سوف نتطرق إلي بعضها باختصار والمتمثلة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فيما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يلي :</a:t>
            </a:r>
          </a:p>
          <a:p>
            <a:pPr marL="0" indent="0" algn="ctr" rtl="1">
              <a:buNone/>
            </a:pPr>
            <a:r>
              <a:rPr lang="ar-DZ" sz="3200" b="1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قوى </a:t>
            </a:r>
            <a:r>
              <a:rPr lang="ar-DZ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الضغط: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وتتجلى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في إذا 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ما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حمل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شخص ثقلا على كتفيه فإنه يشعر بقوة تؤثر على كتفه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،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مثل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هذه القوة تسمى بقوة ضغط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.</a:t>
            </a:r>
          </a:p>
          <a:p>
            <a:pPr marL="0" indent="0" algn="ctr" rtl="1">
              <a:buNone/>
            </a:pPr>
            <a:r>
              <a:rPr lang="ar-DZ" sz="3200" b="1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قوى الشد </a:t>
            </a:r>
            <a:r>
              <a:rPr lang="ar-DZ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: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إذا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أمسكنا بطرف خيط معلق في طرفه الآخر ثقلا فإن الخيط يكون مشدودا بقوة تسمى قوة شد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.</a:t>
            </a:r>
          </a:p>
          <a:p>
            <a:pPr marL="0" indent="0" algn="ctr" rtl="1">
              <a:buNone/>
            </a:pPr>
            <a:r>
              <a:rPr lang="ar-DZ" sz="3200" b="1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قوى الجذب </a:t>
            </a:r>
            <a:r>
              <a:rPr lang="ar-DZ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والتنافر: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مثل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القوى التي تنشأ بين الأقطاب المغناطيسية و الشحنات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الكهرب</a:t>
            </a:r>
            <a:r>
              <a:rPr lang="ar-SA" sz="3200" b="1" dirty="0" err="1" smtClean="0">
                <a:latin typeface="Traditional Arabic" pitchFamily="18" charset="-78"/>
                <a:cs typeface="Traditional Arabic" pitchFamily="18" charset="-78"/>
              </a:rPr>
              <a:t>ائ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ية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، مثل قوة جذب الأرض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للأجسام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وهي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التي تسمى 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(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وزن الأجسام 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)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.</a:t>
            </a:r>
            <a:endParaRPr lang="fr-FR" sz="3200" b="1" dirty="0"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188640"/>
            <a:ext cx="9036496" cy="6552728"/>
          </a:xfrm>
        </p:spPr>
        <p:txBody>
          <a:bodyPr>
            <a:noAutofit/>
          </a:bodyPr>
          <a:lstStyle/>
          <a:p>
            <a:pPr algn="ctr" rtl="1">
              <a:buNone/>
            </a:pPr>
            <a:r>
              <a:rPr lang="ar-DZ" sz="4800" b="1" dirty="0" smtClean="0">
                <a:latin typeface="Traditional Arabic" pitchFamily="18" charset="-78"/>
                <a:cs typeface="Traditional Arabic" pitchFamily="18" charset="-78"/>
              </a:rPr>
              <a:t>القوة من أهم العناصر </a:t>
            </a:r>
            <a:r>
              <a:rPr lang="ar-DZ" sz="4800" b="1" dirty="0">
                <a:latin typeface="Traditional Arabic" pitchFamily="18" charset="-78"/>
                <a:cs typeface="Traditional Arabic" pitchFamily="18" charset="-78"/>
              </a:rPr>
              <a:t>التي تمثل الأساس في </a:t>
            </a:r>
            <a:r>
              <a:rPr lang="ar-DZ" sz="4800" b="1" dirty="0" smtClean="0">
                <a:latin typeface="Traditional Arabic" pitchFamily="18" charset="-78"/>
                <a:cs typeface="Traditional Arabic" pitchFamily="18" charset="-78"/>
              </a:rPr>
              <a:t>دراسة </a:t>
            </a:r>
            <a:r>
              <a:rPr lang="ar-DZ" sz="4800" b="1" dirty="0">
                <a:latin typeface="Traditional Arabic" pitchFamily="18" charset="-78"/>
                <a:cs typeface="Traditional Arabic" pitchFamily="18" charset="-78"/>
              </a:rPr>
              <a:t>ا</a:t>
            </a:r>
            <a:r>
              <a:rPr lang="ar-DZ" sz="4800" b="1" dirty="0" smtClean="0">
                <a:latin typeface="Traditional Arabic" pitchFamily="18" charset="-78"/>
                <a:cs typeface="Traditional Arabic" pitchFamily="18" charset="-78"/>
              </a:rPr>
              <a:t>لحركات </a:t>
            </a:r>
            <a:r>
              <a:rPr lang="ar-DZ" sz="4800" b="1" dirty="0" smtClean="0">
                <a:latin typeface="Traditional Arabic" pitchFamily="18" charset="-78"/>
                <a:cs typeface="Traditional Arabic" pitchFamily="18" charset="-78"/>
              </a:rPr>
              <a:t>الرياضية ضمن </a:t>
            </a:r>
            <a:r>
              <a:rPr lang="ar-DZ" sz="4800" b="1" dirty="0">
                <a:latin typeface="Traditional Arabic" pitchFamily="18" charset="-78"/>
                <a:cs typeface="Traditional Arabic" pitchFamily="18" charset="-78"/>
              </a:rPr>
              <a:t>إطار علم </a:t>
            </a:r>
            <a:r>
              <a:rPr lang="ar-DZ" sz="4800" b="1" dirty="0" smtClean="0">
                <a:latin typeface="Traditional Arabic" pitchFamily="18" charset="-78"/>
                <a:cs typeface="Traditional Arabic" pitchFamily="18" charset="-78"/>
              </a:rPr>
              <a:t>الميكانيك الحيوية </a:t>
            </a:r>
            <a:r>
              <a:rPr lang="ar-DZ" sz="4800" b="1" dirty="0" smtClean="0">
                <a:latin typeface="Traditional Arabic" pitchFamily="18" charset="-78"/>
                <a:cs typeface="Traditional Arabic" pitchFamily="18" charset="-78"/>
              </a:rPr>
              <a:t>حيث </a:t>
            </a:r>
            <a:r>
              <a:rPr lang="ar-DZ" sz="4800" b="1" dirty="0">
                <a:latin typeface="Traditional Arabic" pitchFamily="18" charset="-78"/>
                <a:cs typeface="Traditional Arabic" pitchFamily="18" charset="-78"/>
              </a:rPr>
              <a:t>أن جميع الحركات </a:t>
            </a:r>
            <a:r>
              <a:rPr lang="ar-DZ" sz="4800" b="1" dirty="0" smtClean="0">
                <a:latin typeface="Traditional Arabic" pitchFamily="18" charset="-78"/>
                <a:cs typeface="Traditional Arabic" pitchFamily="18" charset="-78"/>
              </a:rPr>
              <a:t>التي نقوم بها </a:t>
            </a:r>
            <a:r>
              <a:rPr lang="ar-DZ" sz="4800" b="1" dirty="0">
                <a:latin typeface="Traditional Arabic" pitchFamily="18" charset="-78"/>
                <a:cs typeface="Traditional Arabic" pitchFamily="18" charset="-78"/>
              </a:rPr>
              <a:t>بسيطة </a:t>
            </a:r>
            <a:r>
              <a:rPr lang="ar-DZ" sz="4800" b="1" dirty="0" smtClean="0">
                <a:latin typeface="Traditional Arabic" pitchFamily="18" charset="-78"/>
                <a:cs typeface="Traditional Arabic" pitchFamily="18" charset="-78"/>
              </a:rPr>
              <a:t>كانت </a:t>
            </a:r>
            <a:r>
              <a:rPr lang="ar-DZ" sz="4800" b="1" dirty="0">
                <a:latin typeface="Traditional Arabic" pitchFamily="18" charset="-78"/>
                <a:cs typeface="Traditional Arabic" pitchFamily="18" charset="-78"/>
              </a:rPr>
              <a:t>أو معقدة </a:t>
            </a:r>
            <a:r>
              <a:rPr lang="ar-DZ" sz="4800" b="1" dirty="0" smtClean="0">
                <a:latin typeface="Traditional Arabic" pitchFamily="18" charset="-78"/>
                <a:cs typeface="Traditional Arabic" pitchFamily="18" charset="-78"/>
              </a:rPr>
              <a:t>هي نتيجة </a:t>
            </a:r>
            <a:r>
              <a:rPr lang="ar-DZ" sz="4800" b="1" dirty="0">
                <a:latin typeface="Traditional Arabic" pitchFamily="18" charset="-78"/>
                <a:cs typeface="Traditional Arabic" pitchFamily="18" charset="-78"/>
              </a:rPr>
              <a:t>لحاصل تأثير قوة معينة </a:t>
            </a:r>
            <a:r>
              <a:rPr lang="ar-DZ" sz="4800" b="1" dirty="0" smtClean="0">
                <a:latin typeface="Traditional Arabic" pitchFamily="18" charset="-78"/>
                <a:cs typeface="Traditional Arabic" pitchFamily="18" charset="-78"/>
              </a:rPr>
              <a:t>، فهي </a:t>
            </a:r>
            <a:r>
              <a:rPr lang="ar-DZ" sz="4800" b="1" dirty="0">
                <a:latin typeface="Traditional Arabic" pitchFamily="18" charset="-78"/>
                <a:cs typeface="Traditional Arabic" pitchFamily="18" charset="-78"/>
              </a:rPr>
              <a:t>السبب في بداية الحركة و توقفها أو تغيير </a:t>
            </a:r>
            <a:r>
              <a:rPr lang="ar-DZ" sz="4800" b="1" dirty="0" smtClean="0">
                <a:latin typeface="Traditional Arabic" pitchFamily="18" charset="-78"/>
                <a:cs typeface="Traditional Arabic" pitchFamily="18" charset="-78"/>
              </a:rPr>
              <a:t>اتجاهها، </a:t>
            </a:r>
            <a:r>
              <a:rPr lang="ar-DZ" sz="4800" b="1" dirty="0" smtClean="0">
                <a:latin typeface="Traditional Arabic" pitchFamily="18" charset="-78"/>
                <a:cs typeface="Traditional Arabic" pitchFamily="18" charset="-78"/>
              </a:rPr>
              <a:t>وبالتالي </a:t>
            </a:r>
            <a:r>
              <a:rPr lang="ar-DZ" sz="4800" b="1" dirty="0">
                <a:latin typeface="Traditional Arabic" pitchFamily="18" charset="-78"/>
                <a:cs typeface="Traditional Arabic" pitchFamily="18" charset="-78"/>
              </a:rPr>
              <a:t>فإنه يستحيل الفصل بين موضوع </a:t>
            </a:r>
            <a:r>
              <a:rPr lang="ar-DZ" sz="4800" b="1" dirty="0" smtClean="0">
                <a:latin typeface="Traditional Arabic" pitchFamily="18" charset="-78"/>
                <a:cs typeface="Traditional Arabic" pitchFamily="18" charset="-78"/>
              </a:rPr>
              <a:t>القوة و </a:t>
            </a:r>
            <a:r>
              <a:rPr lang="ar-DZ" sz="4800" b="1" dirty="0">
                <a:latin typeface="Traditional Arabic" pitchFamily="18" charset="-78"/>
                <a:cs typeface="Traditional Arabic" pitchFamily="18" charset="-78"/>
              </a:rPr>
              <a:t>الحركة إذا ما أردنا فهم و تحليل الحركات في </a:t>
            </a:r>
            <a:r>
              <a:rPr lang="ar-DZ" sz="4800" b="1" dirty="0" smtClean="0">
                <a:latin typeface="Traditional Arabic" pitchFamily="18" charset="-78"/>
                <a:cs typeface="Traditional Arabic" pitchFamily="18" charset="-78"/>
              </a:rPr>
              <a:t>الميدان </a:t>
            </a:r>
            <a:r>
              <a:rPr lang="ar-DZ" sz="4800" b="1" dirty="0">
                <a:latin typeface="Traditional Arabic" pitchFamily="18" charset="-78"/>
                <a:cs typeface="Traditional Arabic" pitchFamily="18" charset="-78"/>
              </a:rPr>
              <a:t>الرياضي و التي تمثل محور الدراسات و البحوث في مختلف العلوم الرياضية </a:t>
            </a:r>
            <a:r>
              <a:rPr lang="ar-DZ" sz="4800" b="1" dirty="0" smtClean="0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DZ" sz="4800" b="1" dirty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4800" b="1" dirty="0" smtClean="0">
                <a:latin typeface="Traditional Arabic" pitchFamily="18" charset="-78"/>
                <a:cs typeface="Traditional Arabic" pitchFamily="18" charset="-78"/>
              </a:rPr>
              <a:t>الهندسية.</a:t>
            </a:r>
            <a:endParaRPr lang="fr-FR" sz="4800" b="1" dirty="0"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188640"/>
            <a:ext cx="8605464" cy="6480720"/>
          </a:xfrm>
        </p:spPr>
        <p:txBody>
          <a:bodyPr>
            <a:noAutofit/>
          </a:bodyPr>
          <a:lstStyle/>
          <a:p>
            <a:pPr marL="0" indent="0" algn="ctr" rtl="1">
              <a:buNone/>
            </a:pPr>
            <a:r>
              <a:rPr lang="ar-DZ" sz="3600" b="1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قوة رد </a:t>
            </a:r>
            <a:r>
              <a:rPr lang="ar-DZ" sz="36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الفعل:</a:t>
            </a:r>
            <a:r>
              <a:rPr lang="ar-SA" sz="36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و </a:t>
            </a:r>
            <a:r>
              <a:rPr lang="ar-DZ" sz="3600" b="1" dirty="0">
                <a:latin typeface="Traditional Arabic" pitchFamily="18" charset="-78"/>
                <a:cs typeface="Traditional Arabic" pitchFamily="18" charset="-78"/>
              </a:rPr>
              <a:t>تنشأ عند تلامس أي جسمين </a:t>
            </a: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، </a:t>
            </a:r>
            <a:r>
              <a:rPr lang="ar-DZ" sz="3600" b="1" dirty="0">
                <a:latin typeface="Traditional Arabic" pitchFamily="18" charset="-78"/>
                <a:cs typeface="Traditional Arabic" pitchFamily="18" charset="-78"/>
              </a:rPr>
              <a:t>فإذا وضع جسم على منضدة مثلا فإن الجسم يؤثر على المنضدة بقوة ضغط كما </a:t>
            </a: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تؤثر</a:t>
            </a:r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المنضدة </a:t>
            </a:r>
            <a:r>
              <a:rPr lang="ar-DZ" sz="3600" b="1" dirty="0">
                <a:latin typeface="Traditional Arabic" pitchFamily="18" charset="-78"/>
                <a:cs typeface="Traditional Arabic" pitchFamily="18" charset="-78"/>
              </a:rPr>
              <a:t>بدورها على الجسم بقوة أخرى تسمى قوة " رد الفعل </a:t>
            </a: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”</a:t>
            </a:r>
          </a:p>
          <a:p>
            <a:pPr marL="0" indent="0" algn="ctr" rtl="1">
              <a:buNone/>
            </a:pPr>
            <a:r>
              <a:rPr lang="ar-DZ" sz="36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قوة الجذب ( </a:t>
            </a:r>
            <a:r>
              <a:rPr lang="ar-DZ" sz="3600" b="1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أو الوزن </a:t>
            </a:r>
            <a:r>
              <a:rPr lang="ar-DZ" sz="36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) :</a:t>
            </a:r>
            <a:r>
              <a:rPr lang="ar-SA" sz="36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إذا </a:t>
            </a:r>
            <a:r>
              <a:rPr lang="ar-DZ" sz="3600" b="1" dirty="0">
                <a:latin typeface="Traditional Arabic" pitchFamily="18" charset="-78"/>
                <a:cs typeface="Traditional Arabic" pitchFamily="18" charset="-78"/>
              </a:rPr>
              <a:t>تحرك جسم في الهواء فإنه يتحرك ساقطا نحو سطح الأرض، إذ أن الأرض تجذب جميع الأجسام نحوها بقوة تسمى " </a:t>
            </a: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قوة</a:t>
            </a:r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جذب </a:t>
            </a:r>
            <a:r>
              <a:rPr lang="ar-DZ" sz="3600" b="1" dirty="0">
                <a:latin typeface="Traditional Arabic" pitchFamily="18" charset="-78"/>
                <a:cs typeface="Traditional Arabic" pitchFamily="18" charset="-78"/>
              </a:rPr>
              <a:t>الأرض " أو قوة التثاقل " أو " وزن الجسم. </a:t>
            </a:r>
          </a:p>
          <a:p>
            <a:pPr marL="0" indent="0" algn="ctr" rtl="1">
              <a:buNone/>
            </a:pPr>
            <a:r>
              <a:rPr lang="ar-DZ" sz="3600" b="1" dirty="0">
                <a:latin typeface="Traditional Arabic" pitchFamily="18" charset="-78"/>
                <a:cs typeface="Traditional Arabic" pitchFamily="18" charset="-78"/>
              </a:rPr>
              <a:t>- ويجب الإشارة هنا إلى أننا سوف نتطرق فقط في </a:t>
            </a:r>
            <a:r>
              <a:rPr lang="ar-DZ" sz="3600" b="1" dirty="0" err="1" smtClean="0">
                <a:latin typeface="Traditional Arabic" pitchFamily="18" charset="-78"/>
                <a:cs typeface="Traditional Arabic" pitchFamily="18" charset="-78"/>
              </a:rPr>
              <a:t>ه</a:t>
            </a:r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ذ</a:t>
            </a: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ا </a:t>
            </a:r>
            <a:r>
              <a:rPr lang="ar-DZ" sz="3600" b="1" dirty="0" err="1">
                <a:latin typeface="Traditional Arabic" pitchFamily="18" charset="-78"/>
                <a:cs typeface="Traditional Arabic" pitchFamily="18" charset="-78"/>
              </a:rPr>
              <a:t>ا</a:t>
            </a:r>
            <a:r>
              <a:rPr lang="ar-DZ" sz="3600" b="1" dirty="0">
                <a:latin typeface="Traditional Arabic" pitchFamily="18" charset="-78"/>
                <a:cs typeface="Traditional Arabic" pitchFamily="18" charset="-78"/>
              </a:rPr>
              <a:t>لجانب </a:t>
            </a: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إل</a:t>
            </a:r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ى</a:t>
            </a: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600" b="1" dirty="0">
                <a:latin typeface="Traditional Arabic" pitchFamily="18" charset="-78"/>
                <a:cs typeface="Traditional Arabic" pitchFamily="18" charset="-78"/>
              </a:rPr>
              <a:t>المفاهيم الأساسية الخاصة بالقوة العضلية باعتبارها </a:t>
            </a: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السبب</a:t>
            </a:r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الرئيسي </a:t>
            </a:r>
            <a:r>
              <a:rPr lang="ar-DZ" sz="3600" b="1" dirty="0">
                <a:latin typeface="Traditional Arabic" pitchFamily="18" charset="-78"/>
                <a:cs typeface="Traditional Arabic" pitchFamily="18" charset="-78"/>
              </a:rPr>
              <a:t>لمختلف الحركات الرياضية في الميدان الرياضي ،والتي لايمكن التطرق لها بالتفصيل </a:t>
            </a: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إل</a:t>
            </a:r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ا</a:t>
            </a: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600" b="1" dirty="0">
                <a:latin typeface="Traditional Arabic" pitchFamily="18" charset="-78"/>
                <a:cs typeface="Traditional Arabic" pitchFamily="18" charset="-78"/>
              </a:rPr>
              <a:t>من خلال وحدات خاصة لكل </a:t>
            </a: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نوع</a:t>
            </a:r>
            <a:r>
              <a:rPr lang="ar-SA" sz="36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منها</a:t>
            </a:r>
            <a:r>
              <a:rPr lang="ar-DZ" sz="3600" b="1" dirty="0" smtClean="0">
                <a:latin typeface="Traditional Arabic" pitchFamily="18" charset="-78"/>
                <a:cs typeface="Traditional Arabic" pitchFamily="18" charset="-78"/>
              </a:rPr>
              <a:t>.</a:t>
            </a:r>
            <a:endParaRPr lang="fr-FR" sz="3600" b="1" dirty="0"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06090"/>
          </a:xfrm>
        </p:spPr>
        <p:txBody>
          <a:bodyPr/>
          <a:lstStyle/>
          <a:p>
            <a:pPr algn="ctr"/>
            <a:r>
              <a:rPr lang="ar-DZ" b="1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القوة العضلية</a:t>
            </a:r>
            <a:endParaRPr lang="fr-FR" dirty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787406"/>
            <a:ext cx="8858312" cy="5881954"/>
          </a:xfrm>
        </p:spPr>
        <p:txBody>
          <a:bodyPr>
            <a:noAutofit/>
          </a:bodyPr>
          <a:lstStyle/>
          <a:p>
            <a:pPr algn="ctr" rtl="1">
              <a:buNone/>
            </a:pP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القوة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العضلية هي الأساس في الأداء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البدني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،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و أداء مختلف الحركات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الرياضية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فإن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لم تكن فلا أقل من أنها من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أهم الدعامات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التي تعتمد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عليها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الحركة و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الممارسة الرياضية بصورة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عامة.و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تعرف </a:t>
            </a:r>
            <a:r>
              <a:rPr lang="ar-DZ" sz="3200" b="1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القوة </a:t>
            </a:r>
            <a:r>
              <a:rPr lang="ar-DZ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العضلية</a:t>
            </a:r>
            <a:r>
              <a:rPr lang="ar-SA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فسيولوجيا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بقدرة العضلة في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التغلب على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مقاومات مختلفة نتيجة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التقلص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العضلي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الذي يعتبر أحد أهم مميزات الشد العضلي .</a:t>
            </a:r>
            <a:endParaRPr lang="ar-DZ" sz="32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ctr" rtl="1">
              <a:buNone/>
            </a:pP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قسم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الخبراء القوة العضلية إلى ثلاثة أقسام وهي:</a:t>
            </a:r>
          </a:p>
          <a:p>
            <a:pPr algn="ctr" rtl="1">
              <a:buNone/>
            </a:pP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القوة القصوى</a:t>
            </a:r>
          </a:p>
          <a:p>
            <a:pPr algn="ctr" rtl="1">
              <a:buNone/>
            </a:pP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القوة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المميزة بالسرعة</a:t>
            </a:r>
          </a:p>
          <a:p>
            <a:pPr algn="ctr" rtl="1">
              <a:buNone/>
            </a:pP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مطاولة القوة</a:t>
            </a:r>
          </a:p>
          <a:p>
            <a:pPr algn="ctr" rtl="1">
              <a:buNone/>
            </a:pPr>
            <a:r>
              <a:rPr lang="ar-DZ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يمكنكم </a:t>
            </a:r>
            <a:r>
              <a:rPr lang="ar-DZ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البحث في تعاريف وخصائص القوة وأنواعها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ar-DZ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محددات القوة العضلية</a:t>
            </a:r>
            <a:br>
              <a:rPr lang="ar-DZ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</a:br>
            <a:endParaRPr lang="fr-FR" dirty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822722"/>
            <a:ext cx="8750206" cy="5918646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تتميز </a:t>
            </a: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العضلات بأن لها خاصية بيولوجية خاصة تتمثل في أن العضلة تقصر من تلقاء نفسها عند حدوث إثارة لها , </a:t>
            </a:r>
            <a:r>
              <a:rPr lang="ar-DZ" sz="2800" b="1" dirty="0" err="1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بإمكان</a:t>
            </a: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العضلة أن تنقبض ليقتص</a:t>
            </a: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ر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 طولها إلى </a:t>
            </a: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3/1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 في حالة ارتخائها مما ينتج شغل ميكانيكي </a:t>
            </a: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(</a:t>
            </a:r>
            <a:r>
              <a:rPr lang="fr-FR" sz="2800" b="1" dirty="0" err="1" smtClean="0">
                <a:latin typeface="Traditional Arabic" pitchFamily="18" charset="-78"/>
                <a:cs typeface="Traditional Arabic" pitchFamily="18" charset="-78"/>
              </a:rPr>
              <a:t>work</a:t>
            </a: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)</a:t>
            </a:r>
            <a:r>
              <a:rPr lang="fr-FR" sz="28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في العضلة .</a:t>
            </a:r>
            <a:endParaRPr lang="ar-SA" sz="28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marL="0" indent="0" algn="r" rtl="1">
              <a:buNone/>
            </a:pP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و </a:t>
            </a: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بالتالي فإن العضلات هي مصدر القوة في جسم الإنسان </a:t>
            </a:r>
            <a:r>
              <a:rPr lang="ar-DZ" sz="2800" b="1" dirty="0" err="1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 لكنها ليست مطلقة في عملها فهي مرتبطة ببقية أعضاء </a:t>
            </a:r>
            <a:r>
              <a:rPr lang="ar-DZ" sz="2800" b="1" dirty="0" err="1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أجهزة</a:t>
            </a: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الجسم </a:t>
            </a: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المختلفة, فالحركة هي ناتج لمجموعة من العوامل المؤثرة في عمل العضلات </a:t>
            </a:r>
            <a:r>
              <a:rPr lang="ar-DZ" sz="2800" b="1" dirty="0" err="1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 التي تتمثل في العوامل التالية:</a:t>
            </a:r>
          </a:p>
          <a:p>
            <a:pPr marL="0" indent="0" algn="r" rtl="1">
              <a:buNone/>
            </a:pP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- </a:t>
            </a:r>
            <a:r>
              <a:rPr lang="ar-DZ" sz="2800" b="1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نوع المرافق التي تعمل عليه العضلة</a:t>
            </a: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.</a:t>
            </a:r>
          </a:p>
          <a:p>
            <a:pPr marL="0" indent="0" algn="r" rtl="1">
              <a:buNone/>
            </a:pP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- </a:t>
            </a:r>
            <a:r>
              <a:rPr lang="ar-DZ" sz="2800" b="1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زوايا الشد العضلي</a:t>
            </a: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.</a:t>
            </a:r>
          </a:p>
          <a:p>
            <a:pPr marL="0" indent="0" algn="r" rtl="1">
              <a:buNone/>
            </a:pP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- </a:t>
            </a:r>
            <a:r>
              <a:rPr lang="ar-DZ" sz="2800" b="1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مساحة المقطع الفيزيولوجي للعضلة </a:t>
            </a: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.</a:t>
            </a:r>
          </a:p>
          <a:p>
            <a:pPr marL="0" indent="0" algn="r" rtl="1">
              <a:buNone/>
            </a:pP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- </a:t>
            </a:r>
            <a:r>
              <a:rPr lang="ar-DZ" sz="2800" b="1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اتجاه الألياف العضلية</a:t>
            </a: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: المقصود بها اتجاه عمل الألياف الموجودة بالعضلة إما طولية أو عرضية, حيث أن العضلات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ذات</a:t>
            </a: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الألياف </a:t>
            </a: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العرضية تنتج قوة أكبر من العضلة ذات الألياف الطولية.</a:t>
            </a:r>
            <a:endParaRPr lang="fr-FR" sz="2800" b="1" dirty="0"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357166"/>
            <a:ext cx="8715436" cy="6357982"/>
          </a:xfrm>
        </p:spPr>
        <p:txBody>
          <a:bodyPr>
            <a:noAutofit/>
          </a:bodyPr>
          <a:lstStyle/>
          <a:p>
            <a:pPr algn="r" rtl="1">
              <a:buNone/>
            </a:pPr>
            <a:r>
              <a:rPr lang="ar-DZ" sz="2400" b="1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لون الألياف العضلية</a:t>
            </a:r>
            <a:r>
              <a:rPr lang="ar-DZ" sz="2400" b="1" dirty="0">
                <a:latin typeface="Traditional Arabic" pitchFamily="18" charset="-78"/>
                <a:cs typeface="Traditional Arabic" pitchFamily="18" charset="-78"/>
              </a:rPr>
              <a:t>: تتميز عضلات الجسم باختلاف لون أليافها فهنالك عضلات تتميز بألياف بيضاء, </a:t>
            </a:r>
            <a:r>
              <a:rPr lang="ar-DZ" sz="2400" b="1" dirty="0" err="1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DZ" sz="2400" b="1" dirty="0">
                <a:latin typeface="Traditional Arabic" pitchFamily="18" charset="-78"/>
                <a:cs typeface="Traditional Arabic" pitchFamily="18" charset="-78"/>
              </a:rPr>
              <a:t> عضلات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أخرى</a:t>
            </a:r>
            <a:r>
              <a:rPr lang="ar-SA" sz="24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أليافها حمراء</a:t>
            </a:r>
            <a:r>
              <a:rPr lang="ar-SA" sz="2400" b="1" dirty="0" smtClean="0">
                <a:latin typeface="Traditional Arabic" pitchFamily="18" charset="-78"/>
                <a:cs typeface="Traditional Arabic" pitchFamily="18" charset="-78"/>
              </a:rPr>
              <a:t>،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400" b="1" dirty="0">
                <a:latin typeface="Traditional Arabic" pitchFamily="18" charset="-78"/>
                <a:cs typeface="Traditional Arabic" pitchFamily="18" charset="-78"/>
              </a:rPr>
              <a:t>بينما عضلات أخرى يختلف فيها النوعان, أو اللونان. فالعضلات ذات الألياف البيضاء تتميز بسرعة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الانقباض</a:t>
            </a:r>
            <a:r>
              <a:rPr lang="ar-SA" sz="24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العضلي </a:t>
            </a:r>
            <a:r>
              <a:rPr lang="ar-DZ" sz="2400" b="1" dirty="0">
                <a:latin typeface="Traditional Arabic" pitchFamily="18" charset="-78"/>
                <a:cs typeface="Traditional Arabic" pitchFamily="18" charset="-78"/>
              </a:rPr>
              <a:t>كما أن سرعة رد فعلها كبيرة </a:t>
            </a:r>
            <a:r>
              <a:rPr lang="ar-DZ" sz="2400" b="1" dirty="0" err="1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DZ" sz="2400" b="1" dirty="0">
                <a:latin typeface="Traditional Arabic" pitchFamily="18" charset="-78"/>
                <a:cs typeface="Traditional Arabic" pitchFamily="18" charset="-78"/>
              </a:rPr>
              <a:t> لكنها لا تستطيع الاستمرار في الانقباض لفترة طويلة </a:t>
            </a:r>
            <a:r>
              <a:rPr lang="ar-SA" sz="2400" b="1" dirty="0" smtClean="0">
                <a:latin typeface="Traditional Arabic" pitchFamily="18" charset="-78"/>
                <a:cs typeface="Traditional Arabic" pitchFamily="18" charset="-78"/>
              </a:rPr>
              <a:t>،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400" b="1" dirty="0">
                <a:latin typeface="Traditional Arabic" pitchFamily="18" charset="-78"/>
                <a:cs typeface="Traditional Arabic" pitchFamily="18" charset="-78"/>
              </a:rPr>
              <a:t>بينما العضلات ذات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العضلات</a:t>
            </a:r>
            <a:r>
              <a:rPr lang="ar-SA" sz="24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الحمراء </a:t>
            </a:r>
            <a:r>
              <a:rPr lang="ar-DZ" sz="2400" b="1" dirty="0">
                <a:latin typeface="Traditional Arabic" pitchFamily="18" charset="-78"/>
                <a:cs typeface="Traditional Arabic" pitchFamily="18" charset="-78"/>
              </a:rPr>
              <a:t>تتميز بقدرتها على الاستمرار في أداء العمل لفترات طويلة و لكنها تتصف </a:t>
            </a:r>
            <a:r>
              <a:rPr lang="ar-DZ" sz="2400" b="1" dirty="0" err="1" smtClean="0">
                <a:latin typeface="Traditional Arabic" pitchFamily="18" charset="-78"/>
                <a:cs typeface="Traditional Arabic" pitchFamily="18" charset="-78"/>
              </a:rPr>
              <a:t>بب</a:t>
            </a:r>
            <a:r>
              <a:rPr lang="ar-DZ" sz="2400" b="1" dirty="0" err="1" smtClean="0">
                <a:latin typeface="Traditional Arabic" pitchFamily="18" charset="-78"/>
                <a:cs typeface="Traditional Arabic" pitchFamily="18" charset="-78"/>
              </a:rPr>
              <a:t>طئ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400" b="1" dirty="0">
                <a:latin typeface="Traditional Arabic" pitchFamily="18" charset="-78"/>
                <a:cs typeface="Traditional Arabic" pitchFamily="18" charset="-78"/>
              </a:rPr>
              <a:t>في الحركة .</a:t>
            </a:r>
          </a:p>
          <a:p>
            <a:pPr algn="r" rtl="1">
              <a:buNone/>
            </a:pPr>
            <a:r>
              <a:rPr lang="ar-DZ" sz="2400" b="1" dirty="0">
                <a:latin typeface="Traditional Arabic" pitchFamily="18" charset="-78"/>
                <a:cs typeface="Traditional Arabic" pitchFamily="18" charset="-78"/>
              </a:rPr>
              <a:t>- </a:t>
            </a:r>
            <a:r>
              <a:rPr lang="ar-DZ" sz="2400" b="1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حالة العضلة قبل بدأ التقلص </a:t>
            </a:r>
            <a:r>
              <a:rPr lang="ar-DZ" sz="2400" b="1" dirty="0">
                <a:latin typeface="Traditional Arabic" pitchFamily="18" charset="-78"/>
                <a:cs typeface="Traditional Arabic" pitchFamily="18" charset="-78"/>
              </a:rPr>
              <a:t>: إن حالة العضلة قبل عملية الانقباض تؤثر بدرجة كبيرة على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قوة</a:t>
            </a:r>
            <a:r>
              <a:rPr lang="ar-SA" sz="24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الانقباض </a:t>
            </a:r>
            <a:r>
              <a:rPr lang="ar-SA" sz="2400" b="1" dirty="0" smtClean="0">
                <a:latin typeface="Traditional Arabic" pitchFamily="18" charset="-78"/>
                <a:cs typeface="Traditional Arabic" pitchFamily="18" charset="-78"/>
              </a:rPr>
              <a:t>،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400" b="1" dirty="0">
                <a:latin typeface="Traditional Arabic" pitchFamily="18" charset="-78"/>
                <a:cs typeface="Traditional Arabic" pitchFamily="18" charset="-78"/>
              </a:rPr>
              <a:t>و كلما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كانت</a:t>
            </a:r>
            <a:r>
              <a:rPr lang="ar-SA" sz="24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العضلة </a:t>
            </a:r>
            <a:r>
              <a:rPr lang="ar-DZ" sz="2400" b="1" dirty="0">
                <a:latin typeface="Traditional Arabic" pitchFamily="18" charset="-78"/>
                <a:cs typeface="Traditional Arabic" pitchFamily="18" charset="-78"/>
              </a:rPr>
              <a:t>في حالة استرخاء </a:t>
            </a:r>
            <a:r>
              <a:rPr lang="ar-DZ" sz="2400" b="1" dirty="0" err="1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DZ" sz="2400" b="1" dirty="0">
                <a:latin typeface="Traditional Arabic" pitchFamily="18" charset="-78"/>
                <a:cs typeface="Traditional Arabic" pitchFamily="18" charset="-78"/>
              </a:rPr>
              <a:t> استطالة قبل الانقباض كانت قدرتها على الانقباض أكثر </a:t>
            </a:r>
            <a:r>
              <a:rPr lang="ar-DZ" sz="2400" b="1" dirty="0" err="1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DZ" sz="2400" b="1" dirty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ب</a:t>
            </a:r>
            <a:r>
              <a:rPr lang="ar-SA" sz="2400" b="1" dirty="0" smtClean="0">
                <a:latin typeface="Traditional Arabic" pitchFamily="18" charset="-78"/>
                <a:cs typeface="Traditional Arabic" pitchFamily="18" charset="-78"/>
              </a:rPr>
              <a:t>ال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تالي </a:t>
            </a:r>
            <a:r>
              <a:rPr lang="ar-DZ" sz="2400" b="1" dirty="0">
                <a:latin typeface="Traditional Arabic" pitchFamily="18" charset="-78"/>
                <a:cs typeface="Traditional Arabic" pitchFamily="18" charset="-78"/>
              </a:rPr>
              <a:t>فإن إنتاجها للقوة يكون أكبر.</a:t>
            </a:r>
          </a:p>
          <a:p>
            <a:pPr algn="r" rtl="1">
              <a:buNone/>
            </a:pPr>
            <a:r>
              <a:rPr lang="ar-DZ" sz="2400" b="1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- فترة الانقباض العضلي</a:t>
            </a:r>
            <a:r>
              <a:rPr lang="ar-DZ" sz="2400" b="1" dirty="0">
                <a:latin typeface="Traditional Arabic" pitchFamily="18" charset="-78"/>
                <a:cs typeface="Traditional Arabic" pitchFamily="18" charset="-78"/>
              </a:rPr>
              <a:t>: كلما قلت فترة الانقباض العضلي زادت القوة العضلية الناتجة </a:t>
            </a:r>
            <a:r>
              <a:rPr lang="ar-DZ" sz="2400" b="1" dirty="0" err="1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DZ" sz="2400" b="1" dirty="0">
                <a:latin typeface="Traditional Arabic" pitchFamily="18" charset="-78"/>
                <a:cs typeface="Traditional Arabic" pitchFamily="18" charset="-78"/>
              </a:rPr>
              <a:t> العكس صحيح أيضا.</a:t>
            </a:r>
          </a:p>
          <a:p>
            <a:pPr algn="r" rtl="1">
              <a:buFontTx/>
              <a:buChar char="-"/>
            </a:pPr>
            <a:r>
              <a:rPr lang="ar-DZ" sz="24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الوسط </a:t>
            </a:r>
            <a:r>
              <a:rPr lang="ar-DZ" sz="2400" b="1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الداخلي المحيط بالعضلة</a:t>
            </a:r>
            <a:r>
              <a:rPr lang="ar-DZ" sz="2400" b="1" dirty="0">
                <a:latin typeface="Traditional Arabic" pitchFamily="18" charset="-78"/>
                <a:cs typeface="Traditional Arabic" pitchFamily="18" charset="-78"/>
              </a:rPr>
              <a:t>: </a:t>
            </a:r>
            <a:r>
              <a:rPr lang="ar-DZ" sz="2400" b="1" dirty="0" err="1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DZ" sz="2400" b="1" dirty="0">
                <a:latin typeface="Traditional Arabic" pitchFamily="18" charset="-78"/>
                <a:cs typeface="Traditional Arabic" pitchFamily="18" charset="-78"/>
              </a:rPr>
              <a:t> المقصود بهذا لزوجة الوسط المحيط بالعضلة </a:t>
            </a:r>
            <a:r>
              <a:rPr lang="fr-FR" sz="2400" b="1" dirty="0">
                <a:latin typeface="Traditional Arabic" pitchFamily="18" charset="-78"/>
                <a:cs typeface="Traditional Arabic" pitchFamily="18" charset="-78"/>
              </a:rPr>
              <a:t>viscosité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 و </a:t>
            </a:r>
            <a:r>
              <a:rPr lang="ar-DZ" sz="2400" b="1" dirty="0">
                <a:latin typeface="Traditional Arabic" pitchFamily="18" charset="-78"/>
                <a:cs typeface="Traditional Arabic" pitchFamily="18" charset="-78"/>
              </a:rPr>
              <a:t>لكي تزداد نسبة لزوجة </a:t>
            </a:r>
            <a:r>
              <a:rPr lang="ar-SA" sz="24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العضلة </a:t>
            </a:r>
            <a:r>
              <a:rPr lang="ar-DZ" sz="2400" b="1" dirty="0" err="1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DZ" sz="2400" b="1" dirty="0">
                <a:latin typeface="Traditional Arabic" pitchFamily="18" charset="-78"/>
                <a:cs typeface="Traditional Arabic" pitchFamily="18" charset="-78"/>
              </a:rPr>
              <a:t> تقل كثافته يجب العمل على درجة حرارة الجسم </a:t>
            </a:r>
            <a:r>
              <a:rPr lang="ar-DZ" sz="2400" b="1" dirty="0" err="1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DZ" sz="2400" b="1" dirty="0">
                <a:latin typeface="Traditional Arabic" pitchFamily="18" charset="-78"/>
                <a:cs typeface="Traditional Arabic" pitchFamily="18" charset="-78"/>
              </a:rPr>
              <a:t> عموما يحدث في عملية الإحماء </a:t>
            </a:r>
            <a:endParaRPr lang="ar-SA" sz="24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buNone/>
            </a:pP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- </a:t>
            </a:r>
            <a:r>
              <a:rPr lang="ar-DZ" sz="2400" b="1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المؤثرات الخارجية </a:t>
            </a:r>
            <a:r>
              <a:rPr lang="ar-DZ" sz="2400" b="1" dirty="0" err="1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DZ" sz="2400" b="1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العوامل النفسية</a:t>
            </a:r>
            <a:r>
              <a:rPr lang="ar-DZ" sz="2400" b="1" dirty="0">
                <a:latin typeface="Traditional Arabic" pitchFamily="18" charset="-78"/>
                <a:cs typeface="Traditional Arabic" pitchFamily="18" charset="-78"/>
              </a:rPr>
              <a:t>: تتجلى هذه العوامل في الحوافز المادية </a:t>
            </a:r>
            <a:r>
              <a:rPr lang="ar-DZ" sz="2400" b="1" dirty="0" err="1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DZ" sz="2400" b="1" dirty="0">
                <a:latin typeface="Traditional Arabic" pitchFamily="18" charset="-78"/>
                <a:cs typeface="Traditional Arabic" pitchFamily="18" charset="-78"/>
              </a:rPr>
              <a:t> المعنوية, </a:t>
            </a:r>
            <a:r>
              <a:rPr lang="ar-DZ" sz="2400" b="1" dirty="0" err="1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DZ" sz="2400" b="1" dirty="0">
                <a:latin typeface="Traditional Arabic" pitchFamily="18" charset="-78"/>
                <a:cs typeface="Traditional Arabic" pitchFamily="18" charset="-78"/>
              </a:rPr>
              <a:t> التشجيع الصادر من الجمهور ...</a:t>
            </a:r>
            <a:endParaRPr lang="fr-FR" sz="2400" b="1" dirty="0"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1481" y="188640"/>
            <a:ext cx="8229600" cy="654032"/>
          </a:xfrm>
        </p:spPr>
        <p:txBody>
          <a:bodyPr>
            <a:normAutofit fontScale="90000"/>
          </a:bodyPr>
          <a:lstStyle/>
          <a:p>
            <a:pPr algn="ctr"/>
            <a:r>
              <a:rPr lang="ar-DZ" sz="4000" b="1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الأسس الميكانيكية للقوة </a:t>
            </a:r>
            <a:r>
              <a:rPr lang="ar-DZ" sz="40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العضلية</a:t>
            </a:r>
            <a:endParaRPr lang="fr-FR" sz="4000" dirty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1785" y="825534"/>
            <a:ext cx="8928992" cy="6032465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تعمل العضلات في أوضاع مختلفة </a:t>
            </a:r>
            <a:r>
              <a:rPr lang="ar-DZ" sz="3200" b="1" dirty="0" err="1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 نتيجة لذلك فإنها تأخذ اتجاهات مختلفة مع العظام , حيث ينشأ عنها زوايا تقطع بين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خط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عمل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العضلة </a:t>
            </a:r>
            <a:r>
              <a:rPr lang="ar-DZ" sz="3200" b="1" dirty="0" err="1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 العظمة التي تعمل عليها هذه العضلة , </a:t>
            </a:r>
            <a:r>
              <a:rPr lang="ar-DZ" sz="3200" b="1" dirty="0" err="1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 كلما كانت هذه العضلة أقرب إلى التوازي مع محور العظمة كان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الشد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أقل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، وكلما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اقتربت الزوايا بين العظمة </a:t>
            </a:r>
            <a:r>
              <a:rPr lang="ar-DZ" sz="3200" b="1" dirty="0" err="1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 العضلة من الدفع الدموي زاد الشد )العضلة تعمل للشد </a:t>
            </a:r>
            <a:r>
              <a:rPr lang="ar-DZ" sz="3200" b="1" dirty="0" err="1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 ليس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للدفع(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و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لكي نرتقي بالقوة العضلية يجب أن نجعل العضلة تعمل و هي أقرب كلما أمكن من الدفع مع العظمة التي تعمل عليها </a:t>
            </a:r>
          </a:p>
          <a:p>
            <a:pPr marL="0" indent="0" algn="r" rtl="1">
              <a:buNone/>
            </a:pP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بحيث يجب مراعاة 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ذ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لك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خلال أداء مختلف التمارين لتحقيق الأوضاع المناسبة والصحيحة لأداء مختلف المهارات الحركية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بصورة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صحيحة من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جهة وتفادي التعب والإصابات الرياضية 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خ</a:t>
            </a:r>
            <a:r>
              <a:rPr lang="ar-DZ" sz="3200" b="1" dirty="0" err="1" smtClean="0">
                <a:latin typeface="Traditional Arabic" pitchFamily="18" charset="-78"/>
                <a:cs typeface="Traditional Arabic" pitchFamily="18" charset="-78"/>
              </a:rPr>
              <a:t>لال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الأداء الحركي.</a:t>
            </a:r>
          </a:p>
          <a:p>
            <a:pPr marL="0" indent="0" algn="r" rtl="1">
              <a:buNone/>
            </a:pP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- ويجب الإشارة هنا إلا أن العضلة تكون في أقصى شد عندما تكون الزاوية ٠ °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90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بين نقطة إدغامها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والعظم</a:t>
            </a: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وذلك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لثلاثة أسباب مهمة :</a:t>
            </a:r>
            <a:endParaRPr lang="fr-FR" sz="3200" b="1" dirty="0"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188640"/>
            <a:ext cx="8928992" cy="6408712"/>
          </a:xfrm>
        </p:spPr>
        <p:txBody>
          <a:bodyPr>
            <a:noAutofit/>
          </a:bodyPr>
          <a:lstStyle/>
          <a:p>
            <a:pPr marL="0" indent="0" algn="ctr" rtl="1">
              <a:buNone/>
            </a:pPr>
            <a:r>
              <a:rPr lang="ar-DZ" sz="4000" b="1" dirty="0">
                <a:latin typeface="Traditional Arabic" pitchFamily="18" charset="-78"/>
                <a:cs typeface="Traditional Arabic" pitchFamily="18" charset="-78"/>
              </a:rPr>
              <a:t>-ان جيب الزاوية 90 ° هو 1 مما يعني ان أية قيمة تضرب فيها تبقى مثلما هي بعكس الزوايا اقل أو اكبر </a:t>
            </a: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من</a:t>
            </a:r>
            <a:r>
              <a:rPr lang="ar-SA" sz="4000" b="1" dirty="0" smtClean="0">
                <a:latin typeface="Traditional Arabic" pitchFamily="18" charset="-78"/>
                <a:cs typeface="Traditional Arabic" pitchFamily="18" charset="-78"/>
              </a:rPr>
              <a:t> 90</a:t>
            </a: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4000" b="1" dirty="0">
                <a:latin typeface="Traditional Arabic" pitchFamily="18" charset="-78"/>
                <a:cs typeface="Traditional Arabic" pitchFamily="18" charset="-78"/>
              </a:rPr>
              <a:t>°درجة </a:t>
            </a: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إذ</a:t>
            </a:r>
            <a:r>
              <a:rPr lang="ar-SA" sz="4000" b="1" dirty="0" smtClean="0">
                <a:latin typeface="Traditional Arabic" pitchFamily="18" charset="-78"/>
                <a:cs typeface="Traditional Arabic" pitchFamily="18" charset="-78"/>
              </a:rPr>
              <a:t>ا</a:t>
            </a: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 قل</a:t>
            </a:r>
            <a:r>
              <a:rPr lang="ar-SA" sz="4000" b="1" dirty="0" smtClean="0">
                <a:latin typeface="Traditional Arabic" pitchFamily="18" charset="-78"/>
                <a:cs typeface="Traditional Arabic" pitchFamily="18" charset="-78"/>
              </a:rPr>
              <a:t>ت</a:t>
            </a: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 قيمها</a:t>
            </a:r>
            <a:r>
              <a:rPr lang="ar-SA" sz="4000" b="1" dirty="0" smtClean="0">
                <a:latin typeface="Traditional Arabic" pitchFamily="18" charset="-78"/>
                <a:cs typeface="Traditional Arabic" pitchFamily="18" charset="-78"/>
              </a:rPr>
              <a:t>.</a:t>
            </a:r>
            <a:endParaRPr lang="ar-DZ" sz="4000" b="1" dirty="0">
              <a:latin typeface="Traditional Arabic" pitchFamily="18" charset="-78"/>
              <a:cs typeface="Traditional Arabic" pitchFamily="18" charset="-78"/>
            </a:endParaRPr>
          </a:p>
          <a:p>
            <a:pPr marL="0" indent="0" algn="ctr" rtl="1">
              <a:buNone/>
            </a:pPr>
            <a:r>
              <a:rPr lang="ar-DZ" sz="4000" b="1" dirty="0">
                <a:latin typeface="Traditional Arabic" pitchFamily="18" charset="-78"/>
                <a:cs typeface="Traditional Arabic" pitchFamily="18" charset="-78"/>
              </a:rPr>
              <a:t>-ان المركبة في الزاوية 90 ° تكون عمودية في حين ان أية زاوية اقل من 90 ° درجة أو اكبر تتحلل إلى مركبتين </a:t>
            </a: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مما</a:t>
            </a:r>
            <a:r>
              <a:rPr lang="ar-SA" sz="40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تضعف </a:t>
            </a:r>
            <a:r>
              <a:rPr lang="ar-DZ" sz="4000" b="1" dirty="0">
                <a:latin typeface="Traditional Arabic" pitchFamily="18" charset="-78"/>
                <a:cs typeface="Traditional Arabic" pitchFamily="18" charset="-78"/>
              </a:rPr>
              <a:t>المركبة العمودية المطلوبة للاتزان.</a:t>
            </a:r>
          </a:p>
          <a:p>
            <a:pPr marL="0" indent="0" algn="ctr" rtl="1">
              <a:buNone/>
            </a:pPr>
            <a:r>
              <a:rPr lang="ar-DZ" sz="4000" b="1" dirty="0">
                <a:latin typeface="Traditional Arabic" pitchFamily="18" charset="-78"/>
                <a:cs typeface="Traditional Arabic" pitchFamily="18" charset="-78"/>
              </a:rPr>
              <a:t>-ان ذراع القوة تكون في أقصى امتداد لها إذا كانت الزاوية </a:t>
            </a: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90 </a:t>
            </a:r>
            <a:r>
              <a:rPr lang="ar-DZ" sz="4000" b="1" dirty="0">
                <a:latin typeface="Traditional Arabic" pitchFamily="18" charset="-78"/>
                <a:cs typeface="Traditional Arabic" pitchFamily="18" charset="-78"/>
              </a:rPr>
              <a:t>° أما إذا رفعنا الذراع أو </a:t>
            </a: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خفضناها </a:t>
            </a:r>
            <a:r>
              <a:rPr lang="ar-DZ" sz="4000" b="1" dirty="0">
                <a:latin typeface="Traditional Arabic" pitchFamily="18" charset="-78"/>
                <a:cs typeface="Traditional Arabic" pitchFamily="18" charset="-78"/>
              </a:rPr>
              <a:t>تغيرت قيمة </a:t>
            </a: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الامتداد</a:t>
            </a:r>
            <a:r>
              <a:rPr lang="fr-FR" sz="40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4000" b="1" dirty="0">
                <a:latin typeface="Traditional Arabic" pitchFamily="18" charset="-78"/>
                <a:cs typeface="Traditional Arabic" pitchFamily="18" charset="-78"/>
              </a:rPr>
              <a:t>العمودي للمسافة بين القوة </a:t>
            </a: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والمركز.</a:t>
            </a:r>
            <a:endParaRPr lang="fr-FR" sz="4000" b="1" dirty="0"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706090"/>
          </a:xfrm>
        </p:spPr>
        <p:txBody>
          <a:bodyPr>
            <a:noAutofit/>
          </a:bodyPr>
          <a:lstStyle/>
          <a:p>
            <a:pPr algn="ctr" rtl="1"/>
            <a:r>
              <a:rPr lang="ar-DZ" sz="3600" b="1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نقطة واتجاه عمل القوة العضلية في مفصل المرفق وفق زاوية الشد</a:t>
            </a:r>
            <a:endParaRPr lang="fr-FR" sz="3600" dirty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5" y="1428736"/>
            <a:ext cx="8001056" cy="4664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188640"/>
            <a:ext cx="8860592" cy="6408712"/>
          </a:xfrm>
        </p:spPr>
        <p:txBody>
          <a:bodyPr>
            <a:noAutofit/>
          </a:bodyPr>
          <a:lstStyle/>
          <a:p>
            <a:pPr algn="r" rtl="1">
              <a:buNone/>
            </a:pP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وبالرغم من كل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هذه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العوامل والأسس التي تحدد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بنسبة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كبيرة مقدار القوة العضلية الناتجة عن مختلف الأوضاع التي تتخذها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مختلف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العضلات خلال الأداء الحركي، إلا ان العلماء والمتخصصين في مجال الفسيولوجيا يتفقون على أنه يصعب تحديد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القوة العضلية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الناتجة عن عضلة واحدة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وذلك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بسبب تداخل واشتراك العديد من العضلات في أن واحد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وذلك حسب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دور كل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عضلة</a:t>
            </a:r>
          </a:p>
          <a:p>
            <a:pPr algn="r" rtl="1">
              <a:buNone/>
            </a:pP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  (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المحركة- المثبتة – المساعدة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.....) .</a:t>
            </a:r>
          </a:p>
          <a:p>
            <a:pPr algn="r" rtl="1">
              <a:buNone/>
            </a:pP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إلا أن بعض الدراسات أثبتت أن كل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1 سم</a:t>
            </a:r>
            <a:r>
              <a:rPr lang="ar-D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itchFamily="18" charset="-78"/>
                <a:cs typeface="Traditional Arabic" pitchFamily="18" charset="-78"/>
              </a:rPr>
              <a:t>2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من العضلة يمكن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إخراج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قوة قدرها 6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كلغ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. إضافة إلا ان التقدم التكنولوجي ساهم بشكل كبير في توفير العديد من الأجهزة والآلات مثل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منصة قياس القوة ومستقبلات الضغط:</a:t>
            </a:r>
          </a:p>
          <a:p>
            <a:pPr algn="r" rtl="1">
              <a:buNone/>
            </a:pP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fr-FR" sz="3200" b="1" dirty="0" smtClean="0">
                <a:latin typeface="Traditional Arabic" pitchFamily="18" charset="-78"/>
                <a:cs typeface="Traditional Arabic" pitchFamily="18" charset="-78"/>
              </a:rPr>
              <a:t>plateforme de force-capteur de pression)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)</a:t>
            </a:r>
          </a:p>
          <a:p>
            <a:pPr algn="r" rtl="1">
              <a:buNone/>
            </a:pP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والتي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ساهمت بالشكل كبير </a:t>
            </a:r>
            <a:r>
              <a:rPr lang="ar-DZ" sz="3200" b="1" dirty="0" smtClean="0">
                <a:latin typeface="Traditional Arabic" pitchFamily="18" charset="-78"/>
                <a:cs typeface="Traditional Arabic" pitchFamily="18" charset="-78"/>
              </a:rPr>
              <a:t>في </a:t>
            </a:r>
            <a:r>
              <a:rPr lang="ar-DZ" sz="3200" b="1" dirty="0">
                <a:latin typeface="Traditional Arabic" pitchFamily="18" charset="-78"/>
                <a:cs typeface="Traditional Arabic" pitchFamily="18" charset="-78"/>
              </a:rPr>
              <a:t>توفير العديد من المعلومات والمقادير للمختصين في هذا المجال .</a:t>
            </a:r>
            <a:endParaRPr lang="fr-FR" sz="3200" b="1" dirty="0"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3568" y="136674"/>
            <a:ext cx="7055380" cy="900041"/>
          </a:xfrm>
        </p:spPr>
        <p:txBody>
          <a:bodyPr>
            <a:normAutofit/>
          </a:bodyPr>
          <a:lstStyle/>
          <a:p>
            <a:pPr algn="ctr" rtl="1"/>
            <a:r>
              <a:rPr lang="ar-DZ" sz="3600" b="1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أشكال بعض الأجهزة الخاصة بقياس القوة العضلية</a:t>
            </a:r>
            <a:endParaRPr lang="fr-FR" sz="3600" dirty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4424444" y="1916832"/>
            <a:ext cx="4324020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4710" y="1916832"/>
            <a:ext cx="3655242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5076056" y="1352759"/>
            <a:ext cx="35004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 smtClean="0">
                <a:latin typeface="Traditional Arabic" pitchFamily="18" charset="-78"/>
                <a:cs typeface="Traditional Arabic" pitchFamily="18" charset="-78"/>
              </a:rPr>
              <a:t>Platform </a:t>
            </a:r>
            <a:r>
              <a:rPr lang="fr-FR" sz="2400" b="1" dirty="0">
                <a:latin typeface="Traditional Arabic" pitchFamily="18" charset="-78"/>
                <a:cs typeface="Traditional Arabic" pitchFamily="18" charset="-78"/>
              </a:rPr>
              <a:t>force</a:t>
            </a:r>
            <a:endParaRPr lang="fr-FR" sz="2400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0126" y="1352759"/>
            <a:ext cx="41434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>
                <a:latin typeface="Traditional Arabic" pitchFamily="18" charset="-78"/>
                <a:cs typeface="Traditional Arabic" pitchFamily="18" charset="-78"/>
              </a:rPr>
              <a:t>Dynamomètre hydraulique</a:t>
            </a:r>
            <a:endParaRPr lang="fr-FR" sz="2400" dirty="0"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16632"/>
            <a:ext cx="8964488" cy="6552728"/>
          </a:xfrm>
        </p:spPr>
        <p:txBody>
          <a:bodyPr>
            <a:noAutofit/>
          </a:bodyPr>
          <a:lstStyle/>
          <a:p>
            <a:pPr algn="r" rtl="1">
              <a:buNone/>
            </a:pPr>
            <a:r>
              <a:rPr lang="ar-DZ" sz="4800" b="1" dirty="0">
                <a:latin typeface="Traditional Arabic" pitchFamily="18" charset="-78"/>
                <a:cs typeface="Traditional Arabic" pitchFamily="18" charset="-78"/>
              </a:rPr>
              <a:t>فلاعب الجمباز الذي يتزن على جهاز الحلقة و كذلك الوقفة التي يقوم </a:t>
            </a:r>
            <a:r>
              <a:rPr lang="ar-DZ" sz="4800" b="1" dirty="0" smtClean="0">
                <a:latin typeface="Traditional Arabic" pitchFamily="18" charset="-78"/>
                <a:cs typeface="Traditional Arabic" pitchFamily="18" charset="-78"/>
              </a:rPr>
              <a:t>بها رياضي </a:t>
            </a:r>
            <a:r>
              <a:rPr lang="ar-DZ" sz="4800" b="1" dirty="0">
                <a:latin typeface="Traditional Arabic" pitchFamily="18" charset="-78"/>
                <a:cs typeface="Traditional Arabic" pitchFamily="18" charset="-78"/>
              </a:rPr>
              <a:t>الغطس على لوحة القفز على أطراف </a:t>
            </a:r>
            <a:r>
              <a:rPr lang="ar-DZ" sz="4800" b="1" dirty="0" smtClean="0">
                <a:latin typeface="Traditional Arabic" pitchFamily="18" charset="-78"/>
                <a:cs typeface="Traditional Arabic" pitchFamily="18" charset="-78"/>
              </a:rPr>
              <a:t>أصابعه بثبات </a:t>
            </a:r>
            <a:r>
              <a:rPr lang="ar-DZ" sz="4800" b="1" dirty="0">
                <a:latin typeface="Traditional Arabic" pitchFamily="18" charset="-78"/>
                <a:cs typeface="Traditional Arabic" pitchFamily="18" charset="-78"/>
              </a:rPr>
              <a:t>لإنجاز الواجب </a:t>
            </a:r>
            <a:r>
              <a:rPr lang="ar-DZ" sz="4800" b="1" dirty="0" smtClean="0">
                <a:latin typeface="Traditional Arabic" pitchFamily="18" charset="-78"/>
                <a:cs typeface="Traditional Arabic" pitchFamily="18" charset="-78"/>
              </a:rPr>
              <a:t>الحركي، </a:t>
            </a:r>
            <a:r>
              <a:rPr lang="ar-DZ" sz="4800" b="1" dirty="0">
                <a:latin typeface="Traditional Arabic" pitchFamily="18" charset="-78"/>
                <a:cs typeface="Traditional Arabic" pitchFamily="18" charset="-78"/>
              </a:rPr>
              <a:t>و القفز الذي يقوم به اللاعب خلال مختلف الفعاليات الرياضية </a:t>
            </a:r>
            <a:r>
              <a:rPr lang="ar-DZ" sz="4800" b="1" dirty="0" smtClean="0">
                <a:latin typeface="Traditional Arabic" pitchFamily="18" charset="-78"/>
                <a:cs typeface="Traditional Arabic" pitchFamily="18" charset="-78"/>
              </a:rPr>
              <a:t>، هذا يؤكد لنا </a:t>
            </a:r>
            <a:r>
              <a:rPr lang="ar-DZ" sz="4800" b="1" dirty="0">
                <a:latin typeface="Traditional Arabic" pitchFamily="18" charset="-78"/>
                <a:cs typeface="Traditional Arabic" pitchFamily="18" charset="-78"/>
              </a:rPr>
              <a:t>أن كل هذه </a:t>
            </a:r>
            <a:r>
              <a:rPr lang="ar-DZ" sz="4800" b="1" dirty="0" smtClean="0">
                <a:latin typeface="Traditional Arabic" pitchFamily="18" charset="-78"/>
                <a:cs typeface="Traditional Arabic" pitchFamily="18" charset="-78"/>
              </a:rPr>
              <a:t>الأداءات الحركية </a:t>
            </a:r>
            <a:r>
              <a:rPr lang="ar-DZ" sz="4800" b="1" dirty="0">
                <a:latin typeface="Traditional Arabic" pitchFamily="18" charset="-78"/>
                <a:cs typeface="Traditional Arabic" pitchFamily="18" charset="-78"/>
              </a:rPr>
              <a:t>ما هي إلا نتيجة تفاعل أو تداخل عمل العديد من القوى </a:t>
            </a:r>
            <a:r>
              <a:rPr lang="ar-DZ" sz="4800" b="1" dirty="0" smtClean="0">
                <a:latin typeface="Traditional Arabic" pitchFamily="18" charset="-78"/>
                <a:cs typeface="Traditional Arabic" pitchFamily="18" charset="-78"/>
              </a:rPr>
              <a:t>، وعليه </a:t>
            </a:r>
            <a:r>
              <a:rPr lang="ar-DZ" sz="4800" b="1" dirty="0">
                <a:latin typeface="Traditional Arabic" pitchFamily="18" charset="-78"/>
                <a:cs typeface="Traditional Arabic" pitchFamily="18" charset="-78"/>
              </a:rPr>
              <a:t>يتفق الدارسين و المهتمين بهذا الجانب </a:t>
            </a:r>
            <a:r>
              <a:rPr lang="ar-DZ" sz="48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4800" b="1" dirty="0">
                <a:latin typeface="Traditional Arabic" pitchFamily="18" charset="-78"/>
                <a:cs typeface="Traditional Arabic" pitchFamily="18" charset="-78"/>
              </a:rPr>
              <a:t>أن </a:t>
            </a:r>
            <a:r>
              <a:rPr lang="ar-DZ" sz="4800" b="1" dirty="0" smtClean="0">
                <a:latin typeface="Traditional Arabic" pitchFamily="18" charset="-78"/>
                <a:cs typeface="Traditional Arabic" pitchFamily="18" charset="-78"/>
              </a:rPr>
              <a:t>هناك مصدران </a:t>
            </a:r>
            <a:r>
              <a:rPr lang="ar-DZ" sz="4800" b="1" dirty="0">
                <a:latin typeface="Traditional Arabic" pitchFamily="18" charset="-78"/>
                <a:cs typeface="Traditional Arabic" pitchFamily="18" charset="-78"/>
              </a:rPr>
              <a:t>أساسيين للقوة في الحركات </a:t>
            </a:r>
            <a:r>
              <a:rPr lang="ar-DZ" sz="4800" b="1" dirty="0" smtClean="0">
                <a:latin typeface="Traditional Arabic" pitchFamily="18" charset="-78"/>
                <a:cs typeface="Traditional Arabic" pitchFamily="18" charset="-78"/>
              </a:rPr>
              <a:t>الرياضية:</a:t>
            </a:r>
            <a:endParaRPr lang="ar-DZ" sz="4800" b="1" dirty="0"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7016" y="260648"/>
            <a:ext cx="8677472" cy="5976664"/>
          </a:xfrm>
        </p:spPr>
        <p:txBody>
          <a:bodyPr>
            <a:normAutofit/>
          </a:bodyPr>
          <a:lstStyle/>
          <a:p>
            <a:pPr lvl="0" algn="ctr" rtl="1">
              <a:buClr>
                <a:srgbClr val="1E5155">
                  <a:lumMod val="40000"/>
                  <a:lumOff val="60000"/>
                </a:srgbClr>
              </a:buClr>
              <a:buNone/>
            </a:pPr>
            <a:r>
              <a:rPr lang="ar-DZ" sz="5400" b="1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المصدر الأول</a:t>
            </a:r>
            <a:r>
              <a:rPr lang="ar-DZ" sz="5400" b="1" dirty="0" smtClean="0">
                <a:solidFill>
                  <a:prstClr val="white"/>
                </a:solidFill>
                <a:latin typeface="Traditional Arabic" pitchFamily="18" charset="-78"/>
                <a:cs typeface="Traditional Arabic" pitchFamily="18" charset="-78"/>
              </a:rPr>
              <a:t>:</a:t>
            </a:r>
          </a:p>
          <a:p>
            <a:pPr lvl="0" algn="ctr" rtl="1">
              <a:buClr>
                <a:srgbClr val="1E5155">
                  <a:lumMod val="40000"/>
                  <a:lumOff val="60000"/>
                </a:srgbClr>
              </a:buClr>
              <a:buNone/>
            </a:pPr>
            <a:r>
              <a:rPr lang="ar-DZ" sz="5400" b="1" dirty="0" smtClean="0">
                <a:solidFill>
                  <a:prstClr val="white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5400" b="1" dirty="0">
                <a:solidFill>
                  <a:prstClr val="white"/>
                </a:solidFill>
                <a:latin typeface="Traditional Arabic" pitchFamily="18" charset="-78"/>
                <a:cs typeface="Traditional Arabic" pitchFamily="18" charset="-78"/>
              </a:rPr>
              <a:t>القوة </a:t>
            </a:r>
            <a:r>
              <a:rPr lang="ar-DZ" sz="5400" b="1" dirty="0" smtClean="0">
                <a:solidFill>
                  <a:prstClr val="white"/>
                </a:solidFill>
                <a:latin typeface="Traditional Arabic" pitchFamily="18" charset="-78"/>
                <a:cs typeface="Traditional Arabic" pitchFamily="18" charset="-78"/>
              </a:rPr>
              <a:t>الداخلية - </a:t>
            </a:r>
            <a:r>
              <a:rPr lang="ar-DZ" sz="5400" b="1" dirty="0">
                <a:solidFill>
                  <a:prstClr val="white"/>
                </a:solidFill>
                <a:latin typeface="Traditional Arabic" pitchFamily="18" charset="-78"/>
                <a:cs typeface="Traditional Arabic" pitchFamily="18" charset="-78"/>
              </a:rPr>
              <a:t>(النظام الداخلي): نتيجة العمل العضلي.</a:t>
            </a:r>
          </a:p>
          <a:p>
            <a:pPr lvl="0" algn="ctr" rtl="1">
              <a:buClr>
                <a:srgbClr val="1E5155">
                  <a:lumMod val="40000"/>
                  <a:lumOff val="60000"/>
                </a:srgbClr>
              </a:buClr>
              <a:buNone/>
            </a:pPr>
            <a:r>
              <a:rPr lang="ar-DZ" sz="5400" b="1" dirty="0">
                <a:solidFill>
                  <a:prstClr val="white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5400" b="1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المصدر الثاني</a:t>
            </a:r>
            <a:r>
              <a:rPr lang="ar-DZ" sz="5400" b="1" dirty="0">
                <a:solidFill>
                  <a:prstClr val="white"/>
                </a:solidFill>
                <a:latin typeface="Traditional Arabic" pitchFamily="18" charset="-78"/>
                <a:cs typeface="Traditional Arabic" pitchFamily="18" charset="-78"/>
              </a:rPr>
              <a:t>: </a:t>
            </a:r>
            <a:endParaRPr lang="ar-DZ" sz="5400" b="1" dirty="0" smtClean="0">
              <a:solidFill>
                <a:prstClr val="white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lvl="0" algn="ctr" rtl="1">
              <a:buClr>
                <a:srgbClr val="1E5155">
                  <a:lumMod val="40000"/>
                  <a:lumOff val="60000"/>
                </a:srgbClr>
              </a:buClr>
              <a:buNone/>
            </a:pPr>
            <a:r>
              <a:rPr lang="ar-DZ" sz="5400" b="1" dirty="0" smtClean="0">
                <a:solidFill>
                  <a:prstClr val="white"/>
                </a:solidFill>
                <a:latin typeface="Traditional Arabic" pitchFamily="18" charset="-78"/>
                <a:cs typeface="Traditional Arabic" pitchFamily="18" charset="-78"/>
              </a:rPr>
              <a:t>القوة الخارجية - </a:t>
            </a:r>
            <a:r>
              <a:rPr lang="ar-DZ" sz="5400" b="1" dirty="0">
                <a:solidFill>
                  <a:prstClr val="white"/>
                </a:solidFill>
                <a:latin typeface="Traditional Arabic" pitchFamily="18" charset="-78"/>
                <a:cs typeface="Traditional Arabic" pitchFamily="18" charset="-78"/>
              </a:rPr>
              <a:t>(النظام الخارجي): الجاذبية، الاحتكاك.</a:t>
            </a:r>
            <a:endParaRPr lang="fr-FR" sz="5400" b="1" dirty="0">
              <a:solidFill>
                <a:prstClr val="white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0" indent="0" algn="ctr">
              <a:buNone/>
            </a:pP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3299008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260648"/>
            <a:ext cx="8856984" cy="6408712"/>
          </a:xfrm>
        </p:spPr>
        <p:txBody>
          <a:bodyPr>
            <a:noAutofit/>
          </a:bodyPr>
          <a:lstStyle/>
          <a:p>
            <a:pPr marL="0" indent="0" algn="ctr" rtl="1">
              <a:buNone/>
            </a:pPr>
            <a:r>
              <a:rPr lang="ar-DZ" sz="6000" b="1" dirty="0">
                <a:latin typeface="Traditional Arabic" pitchFamily="18" charset="-78"/>
                <a:cs typeface="Traditional Arabic" pitchFamily="18" charset="-78"/>
              </a:rPr>
              <a:t>وتعرف </a:t>
            </a:r>
            <a:r>
              <a:rPr lang="ar-DZ" sz="6000" b="1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القوة</a:t>
            </a:r>
            <a:r>
              <a:rPr lang="ar-DZ" sz="6000" b="1" dirty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6000" b="1" dirty="0" smtClean="0">
                <a:latin typeface="Traditional Arabic" pitchFamily="18" charset="-78"/>
                <a:cs typeface="Traditional Arabic" pitchFamily="18" charset="-78"/>
              </a:rPr>
              <a:t>: بأنها </a:t>
            </a:r>
            <a:r>
              <a:rPr lang="ar-DZ" sz="6000" b="1" dirty="0">
                <a:latin typeface="Traditional Arabic" pitchFamily="18" charset="-78"/>
                <a:cs typeface="Traditional Arabic" pitchFamily="18" charset="-78"/>
              </a:rPr>
              <a:t>ذلك المتغير الميكانيكي الذي يعبر عن مدى التأثير بين الأجسام سواء بالشد أو الدفع، كما تعرف بأنها </a:t>
            </a:r>
            <a:r>
              <a:rPr lang="ar-DZ" sz="6000" b="1" dirty="0" smtClean="0">
                <a:latin typeface="Traditional Arabic" pitchFamily="18" charset="-78"/>
                <a:cs typeface="Traditional Arabic" pitchFamily="18" charset="-78"/>
              </a:rPr>
              <a:t>العامل المؤثر </a:t>
            </a:r>
            <a:r>
              <a:rPr lang="ar-DZ" sz="6000" b="1" dirty="0">
                <a:latin typeface="Traditional Arabic" pitchFamily="18" charset="-78"/>
                <a:cs typeface="Traditional Arabic" pitchFamily="18" charset="-78"/>
              </a:rPr>
              <a:t>في حدوث الحركة أو الميل إلى حدوثها أو تغييرها، وتقاس القوة بوحدة النيوتن في النظام الشائع استخدامه ويرمز لها </a:t>
            </a:r>
            <a:r>
              <a:rPr lang="ar-DZ" sz="6000" b="1" dirty="0" smtClean="0">
                <a:latin typeface="Traditional Arabic" pitchFamily="18" charset="-78"/>
                <a:cs typeface="Traditional Arabic" pitchFamily="18" charset="-78"/>
              </a:rPr>
              <a:t>بالرمز </a:t>
            </a:r>
            <a:r>
              <a:rPr lang="fr-FR" sz="6000" b="1" dirty="0" smtClean="0">
                <a:latin typeface="Traditional Arabic" pitchFamily="18" charset="-78"/>
                <a:cs typeface="Traditional Arabic" pitchFamily="18" charset="-78"/>
              </a:rPr>
              <a:t>(F</a:t>
            </a:r>
            <a:r>
              <a:rPr lang="fr-FR" sz="6000" b="1" dirty="0">
                <a:latin typeface="Traditional Arabic" pitchFamily="18" charset="-78"/>
                <a:cs typeface="Traditional Arabic" pitchFamily="18" charset="-78"/>
              </a:rPr>
              <a:t>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7055380" cy="600018"/>
          </a:xfrm>
        </p:spPr>
        <p:txBody>
          <a:bodyPr/>
          <a:lstStyle/>
          <a:p>
            <a:pPr algn="ctr"/>
            <a:r>
              <a:rPr lang="ar-DZ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أسس تصنيف القوة</a:t>
            </a:r>
            <a:endParaRPr lang="fr-FR" dirty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5832648"/>
          </a:xfrm>
        </p:spPr>
        <p:txBody>
          <a:bodyPr>
            <a:noAutofit/>
          </a:bodyPr>
          <a:lstStyle/>
          <a:p>
            <a:pPr marL="0" indent="0" algn="ctr" rtl="1">
              <a:buNone/>
            </a:pP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- </a:t>
            </a: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ويجب الإشارة إلى أن مصطلح القوة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fr-FR" sz="2800" b="1" dirty="0" smtClean="0">
                <a:latin typeface="Traditional Arabic" pitchFamily="18" charset="-78"/>
                <a:cs typeface="Traditional Arabic" pitchFamily="18" charset="-78"/>
              </a:rPr>
              <a:t>Force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 يختلف </a:t>
            </a: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معناها طبقا للإطار أو المجال الذي تستخدم فيه وهناك ثلاثة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مفاهيم للقوة </a:t>
            </a: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حسب مجال استخدامها قي المحال الرياضي وذلك على النحو التالي:</a:t>
            </a:r>
          </a:p>
          <a:p>
            <a:pPr marL="0" indent="0" algn="ctr" rtl="1">
              <a:buNone/>
            </a:pP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 </a:t>
            </a:r>
            <a:r>
              <a:rPr lang="ar-DZ" sz="2800" b="1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مفهوم القوة فسيولوجيا هو:</a:t>
            </a:r>
          </a:p>
          <a:p>
            <a:pPr marL="0" indent="0" algn="ctr" rtl="1">
              <a:buNone/>
            </a:pP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قدر</a:t>
            </a: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ة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العضلية على التوتر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(درجة التوتر)</a:t>
            </a:r>
            <a:endParaRPr lang="ar-DZ" sz="2800" b="1" dirty="0">
              <a:latin typeface="Traditional Arabic" pitchFamily="18" charset="-78"/>
              <a:cs typeface="Traditional Arabic" pitchFamily="18" charset="-78"/>
            </a:endParaRPr>
          </a:p>
          <a:p>
            <a:pPr marL="0" indent="0" algn="ctr" rtl="1">
              <a:buNone/>
            </a:pP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 </a:t>
            </a:r>
            <a:r>
              <a:rPr lang="ar-DZ" sz="2800" b="1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مفهوم القوة وظيفيا هو:</a:t>
            </a:r>
          </a:p>
          <a:p>
            <a:pPr marL="0" indent="0" algn="ctr" rtl="1">
              <a:buNone/>
            </a:pP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قدرة العضلة على السحب أو الجذب أو الرفع أو الدفع أو الضغط.</a:t>
            </a:r>
          </a:p>
          <a:p>
            <a:pPr marL="0" indent="0" algn="ctr" rtl="1">
              <a:buNone/>
            </a:pP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 </a:t>
            </a:r>
            <a:r>
              <a:rPr lang="ar-DZ" sz="2800" b="1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مفهوم القوة ميكانيكيا هو:</a:t>
            </a:r>
          </a:p>
          <a:p>
            <a:pPr marL="0" indent="0" algn="ctr" rtl="1">
              <a:buNone/>
            </a:pP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القوة = الكتلة ×التسارع</a:t>
            </a:r>
            <a:endParaRPr lang="ar-DZ" sz="2800" b="1" dirty="0">
              <a:latin typeface="Traditional Arabic" pitchFamily="18" charset="-78"/>
              <a:cs typeface="Traditional Arabic" pitchFamily="18" charset="-78"/>
            </a:endParaRPr>
          </a:p>
          <a:p>
            <a:pPr marL="0" indent="0" algn="ctr" rtl="1">
              <a:buNone/>
            </a:pP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ق= ك </a:t>
            </a:r>
            <a:r>
              <a:rPr lang="fr-FR" sz="2800" b="1" dirty="0" smtClean="0">
                <a:latin typeface="Traditional Arabic" pitchFamily="18" charset="-78"/>
                <a:cs typeface="Traditional Arabic" pitchFamily="18" charset="-78"/>
              </a:rPr>
              <a:t>x</a:t>
            </a: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 تع</a:t>
            </a:r>
            <a:endParaRPr lang="ar-DZ" sz="2800" b="1" dirty="0">
              <a:latin typeface="Traditional Arabic" pitchFamily="18" charset="-78"/>
              <a:cs typeface="Traditional Arabic" pitchFamily="18" charset="-78"/>
            </a:endParaRPr>
          </a:p>
          <a:p>
            <a:pPr marL="0" indent="0" algn="ctr">
              <a:buNone/>
            </a:pPr>
            <a:r>
              <a:rPr lang="fr-FR" sz="2800" b="1" dirty="0" smtClean="0">
                <a:latin typeface="Traditional Arabic" pitchFamily="18" charset="-78"/>
                <a:cs typeface="Traditional Arabic" pitchFamily="18" charset="-78"/>
              </a:rPr>
              <a:t>F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  </a:t>
            </a:r>
            <a:r>
              <a:rPr lang="fr-FR" sz="2800" b="1" dirty="0" smtClean="0">
                <a:latin typeface="Traditional Arabic" pitchFamily="18" charset="-78"/>
                <a:cs typeface="Traditional Arabic" pitchFamily="18" charset="-78"/>
              </a:rPr>
              <a:t>=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fr-FR" sz="2800" b="1" dirty="0" smtClean="0">
                <a:latin typeface="Traditional Arabic" pitchFamily="18" charset="-78"/>
                <a:cs typeface="Traditional Arabic" pitchFamily="18" charset="-78"/>
              </a:rPr>
              <a:t>m·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fr-FR" sz="2800" b="1" dirty="0" smtClean="0">
                <a:latin typeface="Traditional Arabic" pitchFamily="18" charset="-78"/>
                <a:cs typeface="Traditional Arabic" pitchFamily="18" charset="-78"/>
              </a:rPr>
              <a:t>a</a:t>
            </a:r>
            <a:endParaRPr lang="fr-FR" sz="2800" b="1" dirty="0"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055380" cy="816042"/>
          </a:xfrm>
        </p:spPr>
        <p:txBody>
          <a:bodyPr>
            <a:normAutofit fontScale="90000"/>
          </a:bodyPr>
          <a:lstStyle/>
          <a:p>
            <a:pPr algn="ctr"/>
            <a:r>
              <a:rPr lang="ar-DZ" sz="5400" b="1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أسس تصنيف القوة</a:t>
            </a:r>
            <a:endParaRPr lang="fr-FR" sz="5400" dirty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504" y="1196752"/>
            <a:ext cx="8928992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78098"/>
          </a:xfrm>
        </p:spPr>
        <p:txBody>
          <a:bodyPr/>
          <a:lstStyle/>
          <a:p>
            <a:pPr algn="ctr"/>
            <a:r>
              <a:rPr lang="ar-DZ" sz="44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الوظائف الأساسية للقوة</a:t>
            </a:r>
            <a:endParaRPr lang="fr-FR" sz="4400" dirty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970024"/>
            <a:ext cx="8813939" cy="5771343"/>
          </a:xfrm>
        </p:spPr>
        <p:txBody>
          <a:bodyPr>
            <a:noAutofit/>
          </a:bodyPr>
          <a:lstStyle/>
          <a:p>
            <a:pPr algn="ctr" rtl="1">
              <a:buNone/>
            </a:pP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و </a:t>
            </a: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مهما كانت الحركة المراد إنجازها فإنها سوف تكون نتيجة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لتأثير </a:t>
            </a: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قوة محركة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على</a:t>
            </a: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الجسم </a:t>
            </a: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أو أحد أجزاءه،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ولا يمكن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حدوث</a:t>
            </a: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هذه </a:t>
            </a: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الحركة </a:t>
            </a: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ب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انعدام </a:t>
            </a: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قوة مسببة لذلك فمثلا </a:t>
            </a: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– </a:t>
            </a:r>
            <a:endParaRPr lang="ar-DZ" sz="28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ctr" rtl="1">
              <a:buNone/>
            </a:pPr>
            <a:r>
              <a:rPr lang="ar-DZ" sz="28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حركة </a:t>
            </a:r>
            <a:r>
              <a:rPr lang="ar-DZ" sz="2800" b="1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ثني الذراع في مفصل المرفق هي نتيجة لتقلص للعضلة ذات الرأسين .</a:t>
            </a:r>
          </a:p>
          <a:p>
            <a:pPr algn="ctr" rtl="1">
              <a:buNone/>
            </a:pP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و لكن العكس ليس صحيح حيث يمكن أن تكون هنالك قوة معينة دون إحداثها لأي حركة معينة تتجلى هذه الحالة عند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القيام</a:t>
            </a: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بالتمارين </a:t>
            </a: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(</a:t>
            </a:r>
            <a:r>
              <a:rPr lang="ar-DZ" sz="2800" b="1" dirty="0" err="1" smtClean="0">
                <a:latin typeface="Traditional Arabic" pitchFamily="18" charset="-78"/>
                <a:cs typeface="Traditional Arabic" pitchFamily="18" charset="-78"/>
              </a:rPr>
              <a:t>الأيزومترية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SA" sz="2800" b="1" dirty="0" smtClean="0">
                <a:latin typeface="Traditional Arabic" pitchFamily="18" charset="-78"/>
                <a:cs typeface="Traditional Arabic" pitchFamily="18" charset="-78"/>
              </a:rPr>
              <a:t>)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و التي تتقلص مجموعة العضلات خلال أداءها دون حدوث أي حركة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مثل:</a:t>
            </a:r>
          </a:p>
          <a:p>
            <a:pPr algn="ctr" rtl="1">
              <a:buNone/>
            </a:pP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800" b="1" dirty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دفع الحائط و شد الحبل بين لاعبين متساويين في القوة</a:t>
            </a: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.</a:t>
            </a:r>
          </a:p>
          <a:p>
            <a:pPr algn="ctr" rtl="1">
              <a:buNone/>
            </a:pP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و ذلك طبقا للمفهوم الميكانيكي للحركة و الذي هو دلالة على علاقة زمانية مكانية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وعليه </a:t>
            </a: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فإنه يمكن تحديد دور كل من القوة المسببة للحركة في جانبين اثنين و هما أن :</a:t>
            </a:r>
          </a:p>
          <a:p>
            <a:pPr algn="ctr" rtl="1">
              <a:buNone/>
            </a:pP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القوى </a:t>
            </a: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الداخلية تؤدي إلى التغيير في الشكل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.</a:t>
            </a:r>
            <a:endParaRPr lang="ar-SA" sz="28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ctr" rtl="1">
              <a:buNone/>
            </a:pP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 </a:t>
            </a: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القوى الخارجية تؤدي إلى إزاحة الجسم .</a:t>
            </a:r>
            <a:endParaRPr lang="fr-FR" sz="2800" b="1" dirty="0"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188640"/>
            <a:ext cx="8856984" cy="6480720"/>
          </a:xfrm>
        </p:spPr>
        <p:txBody>
          <a:bodyPr>
            <a:noAutofit/>
          </a:bodyPr>
          <a:lstStyle/>
          <a:p>
            <a:pPr algn="ctr" rtl="1">
              <a:buNone/>
            </a:pPr>
            <a:r>
              <a:rPr lang="ar-DZ" sz="4000" b="1" dirty="0">
                <a:latin typeface="Traditional Arabic" pitchFamily="18" charset="-78"/>
                <a:cs typeface="Traditional Arabic" pitchFamily="18" charset="-78"/>
              </a:rPr>
              <a:t>و عليه فإن " القوة " تعني التأثير الميكانيكي عن طريق </a:t>
            </a: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الشد </a:t>
            </a:r>
            <a:r>
              <a:rPr lang="ar-DZ" sz="4000" b="1" dirty="0">
                <a:latin typeface="Traditional Arabic" pitchFamily="18" charset="-78"/>
                <a:cs typeface="Traditional Arabic" pitchFamily="18" charset="-78"/>
              </a:rPr>
              <a:t>أو الدفع الذي يحدث بين الأجسام عن طريق اتصالها من خلال </a:t>
            </a: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قوة</a:t>
            </a:r>
            <a:r>
              <a:rPr lang="ar-SA" sz="40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طبيعية </a:t>
            </a:r>
            <a:r>
              <a:rPr lang="ar-DZ" sz="4000" b="1" dirty="0">
                <a:latin typeface="Traditional Arabic" pitchFamily="18" charset="-78"/>
                <a:cs typeface="Traditional Arabic" pitchFamily="18" charset="-78"/>
              </a:rPr>
              <a:t>تعرف بالجاذبية الأرضية . و تعتبر القوة هامة جدا بالنسبة لنا حتى </a:t>
            </a:r>
            <a:r>
              <a:rPr lang="ar-DZ" sz="4000" b="1" dirty="0" err="1"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DZ" sz="4000" b="1" dirty="0">
                <a:latin typeface="Traditional Arabic" pitchFamily="18" charset="-78"/>
                <a:cs typeface="Traditional Arabic" pitchFamily="18" charset="-78"/>
              </a:rPr>
              <a:t> إن لم نتحرك فمجموعة من القوة أو قوتين </a:t>
            </a: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تساعد</a:t>
            </a:r>
            <a:r>
              <a:rPr lang="ar-SA" sz="40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على </a:t>
            </a: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احتفاظنا </a:t>
            </a:r>
            <a:r>
              <a:rPr lang="ar-DZ" sz="4000" b="1" dirty="0">
                <a:latin typeface="Traditional Arabic" pitchFamily="18" charset="-78"/>
                <a:cs typeface="Traditional Arabic" pitchFamily="18" charset="-78"/>
              </a:rPr>
              <a:t>باتزاننا في الأوضاع الثابتة كما في الأمثلة السابقة الذكر ، </a:t>
            </a: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ومن </a:t>
            </a:r>
            <a:r>
              <a:rPr lang="ar-DZ" sz="4000" b="1" dirty="0">
                <a:latin typeface="Traditional Arabic" pitchFamily="18" charset="-78"/>
                <a:cs typeface="Traditional Arabic" pitchFamily="18" charset="-78"/>
              </a:rPr>
              <a:t>خلال هذا كله </a:t>
            </a: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فإنه </a:t>
            </a:r>
            <a:r>
              <a:rPr lang="ar-DZ" sz="4000" b="1" dirty="0">
                <a:latin typeface="Traditional Arabic" pitchFamily="18" charset="-78"/>
                <a:cs typeface="Traditional Arabic" pitchFamily="18" charset="-78"/>
              </a:rPr>
              <a:t>يمكن تحديد الوظائف الميكانيكية </a:t>
            </a: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للقوة </a:t>
            </a: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بنقطتين </a:t>
            </a:r>
            <a:r>
              <a:rPr lang="ar-DZ" sz="4000" b="1" dirty="0">
                <a:latin typeface="Traditional Arabic" pitchFamily="18" charset="-78"/>
                <a:cs typeface="Traditional Arabic" pitchFamily="18" charset="-78"/>
              </a:rPr>
              <a:t>أساسيتين هما:</a:t>
            </a:r>
          </a:p>
          <a:p>
            <a:pPr algn="ctr" rtl="1">
              <a:buNone/>
            </a:pPr>
            <a:r>
              <a:rPr lang="ar-DZ" sz="4000" b="1" dirty="0">
                <a:latin typeface="Traditional Arabic" pitchFamily="18" charset="-78"/>
                <a:cs typeface="Traditional Arabic" pitchFamily="18" charset="-78"/>
              </a:rPr>
              <a:t>- أن القوى تؤدي إلى تغيير حركة الجسم .</a:t>
            </a:r>
          </a:p>
          <a:p>
            <a:pPr algn="ctr" rtl="1">
              <a:buNone/>
            </a:pPr>
            <a:r>
              <a:rPr lang="ar-DZ" sz="4000" b="1" dirty="0">
                <a:latin typeface="Traditional Arabic" pitchFamily="18" charset="-78"/>
                <a:cs typeface="Traditional Arabic" pitchFamily="18" charset="-78"/>
              </a:rPr>
              <a:t>- أن القوى تؤدي إلى </a:t>
            </a:r>
            <a:r>
              <a:rPr lang="ar-DZ" sz="4000" b="1" dirty="0" smtClean="0">
                <a:latin typeface="Traditional Arabic" pitchFamily="18" charset="-78"/>
                <a:cs typeface="Traditional Arabic" pitchFamily="18" charset="-78"/>
              </a:rPr>
              <a:t>الاحتفاظ بالاتزان </a:t>
            </a:r>
            <a:r>
              <a:rPr lang="ar-DZ" sz="4000" b="1" dirty="0">
                <a:latin typeface="Traditional Arabic" pitchFamily="18" charset="-78"/>
                <a:cs typeface="Traditional Arabic" pitchFamily="18" charset="-78"/>
              </a:rPr>
              <a:t>.</a:t>
            </a:r>
            <a:endParaRPr lang="fr-FR" sz="4000" b="1" dirty="0"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314</TotalTime>
  <Words>2349</Words>
  <Application>Microsoft Office PowerPoint</Application>
  <PresentationFormat>Affichage à l'écran (4:3)</PresentationFormat>
  <Paragraphs>117</Paragraphs>
  <Slides>28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34" baseType="lpstr">
      <vt:lpstr>Arial</vt:lpstr>
      <vt:lpstr>Century Gothic</vt:lpstr>
      <vt:lpstr>Times New Roman</vt:lpstr>
      <vt:lpstr>Traditional Arabic</vt:lpstr>
      <vt:lpstr>Wingdings 3</vt:lpstr>
      <vt:lpstr>Ion</vt:lpstr>
      <vt:lpstr>المحاضرة السادسة</vt:lpstr>
      <vt:lpstr>Présentation PowerPoint</vt:lpstr>
      <vt:lpstr>Présentation PowerPoint</vt:lpstr>
      <vt:lpstr>Présentation PowerPoint</vt:lpstr>
      <vt:lpstr>Présentation PowerPoint</vt:lpstr>
      <vt:lpstr>أسس تصنيف القوة</vt:lpstr>
      <vt:lpstr>أسس تصنيف القوة</vt:lpstr>
      <vt:lpstr>الوظائف الأساسية للقوة</vt:lpstr>
      <vt:lpstr>Présentation PowerPoint</vt:lpstr>
      <vt:lpstr>الوظائف الميكانيكية للقوة</vt:lpstr>
      <vt:lpstr>Présentation PowerPoint</vt:lpstr>
      <vt:lpstr>خصائص القوة</vt:lpstr>
      <vt:lpstr>Présentation PowerPoint</vt:lpstr>
      <vt:lpstr>القوة وعلم الميكانيك </vt:lpstr>
      <vt:lpstr>مفهوم محصلة القوة Force Résultants </vt:lpstr>
      <vt:lpstr>Présentation PowerPoint</vt:lpstr>
      <vt:lpstr>ملاحظات هامة</vt:lpstr>
      <vt:lpstr>Présentation PowerPoint</vt:lpstr>
      <vt:lpstr>أنواع القوة</vt:lpstr>
      <vt:lpstr>Présentation PowerPoint</vt:lpstr>
      <vt:lpstr>القوة العضلية</vt:lpstr>
      <vt:lpstr>محددات القوة العضلية </vt:lpstr>
      <vt:lpstr>Présentation PowerPoint</vt:lpstr>
      <vt:lpstr>الأسس الميكانيكية للقوة العضلية</vt:lpstr>
      <vt:lpstr>Présentation PowerPoint</vt:lpstr>
      <vt:lpstr>نقطة واتجاه عمل القوة العضلية في مفصل المرفق وفق زاوية الشد</vt:lpstr>
      <vt:lpstr>Présentation PowerPoint</vt:lpstr>
      <vt:lpstr>أشكال بعض الأجهزة الخاصة بقياس القوة العضلية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المحاضرة السادسة</dc:title>
  <dc:creator>hp</dc:creator>
  <cp:lastModifiedBy>hp</cp:lastModifiedBy>
  <cp:revision>35</cp:revision>
  <dcterms:created xsi:type="dcterms:W3CDTF">2019-12-15T13:31:40Z</dcterms:created>
  <dcterms:modified xsi:type="dcterms:W3CDTF">2021-01-25T22:36:49Z</dcterms:modified>
</cp:coreProperties>
</file>